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0"/>
  </p:notesMasterIdLst>
  <p:sldIdLst>
    <p:sldId id="257" r:id="rId2"/>
    <p:sldId id="258" r:id="rId3"/>
    <p:sldId id="423" r:id="rId4"/>
    <p:sldId id="425" r:id="rId5"/>
    <p:sldId id="424"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8" r:id="rId25"/>
    <p:sldId id="279" r:id="rId26"/>
    <p:sldId id="280" r:id="rId27"/>
    <p:sldId id="281" r:id="rId28"/>
    <p:sldId id="282" r:id="rId29"/>
    <p:sldId id="285" r:id="rId30"/>
    <p:sldId id="286" r:id="rId31"/>
    <p:sldId id="287" r:id="rId32"/>
    <p:sldId id="288" r:id="rId33"/>
    <p:sldId id="289" r:id="rId34"/>
    <p:sldId id="373" r:id="rId35"/>
    <p:sldId id="374" r:id="rId36"/>
    <p:sldId id="375" r:id="rId37"/>
    <p:sldId id="376" r:id="rId38"/>
    <p:sldId id="377" r:id="rId39"/>
    <p:sldId id="378" r:id="rId40"/>
    <p:sldId id="379" r:id="rId41"/>
    <p:sldId id="380" r:id="rId42"/>
    <p:sldId id="381" r:id="rId43"/>
    <p:sldId id="301" r:id="rId44"/>
    <p:sldId id="382" r:id="rId45"/>
    <p:sldId id="290" r:id="rId46"/>
    <p:sldId id="321" r:id="rId47"/>
    <p:sldId id="295" r:id="rId48"/>
    <p:sldId id="383" r:id="rId49"/>
    <p:sldId id="384" r:id="rId50"/>
    <p:sldId id="385" r:id="rId51"/>
    <p:sldId id="386" r:id="rId52"/>
    <p:sldId id="387" r:id="rId53"/>
    <p:sldId id="291" r:id="rId54"/>
    <p:sldId id="299" r:id="rId55"/>
    <p:sldId id="293" r:id="rId56"/>
    <p:sldId id="324" r:id="rId57"/>
    <p:sldId id="305" r:id="rId58"/>
    <p:sldId id="298" r:id="rId59"/>
    <p:sldId id="308" r:id="rId60"/>
    <p:sldId id="296" r:id="rId61"/>
    <p:sldId id="302" r:id="rId62"/>
    <p:sldId id="303" r:id="rId63"/>
    <p:sldId id="304" r:id="rId64"/>
    <p:sldId id="310" r:id="rId65"/>
    <p:sldId id="311" r:id="rId66"/>
    <p:sldId id="312" r:id="rId67"/>
    <p:sldId id="313" r:id="rId68"/>
    <p:sldId id="314" r:id="rId69"/>
    <p:sldId id="317" r:id="rId70"/>
    <p:sldId id="318" r:id="rId71"/>
    <p:sldId id="297" r:id="rId72"/>
    <p:sldId id="294" r:id="rId73"/>
    <p:sldId id="300" r:id="rId74"/>
    <p:sldId id="307" r:id="rId75"/>
    <p:sldId id="306" r:id="rId76"/>
    <p:sldId id="309" r:id="rId77"/>
    <p:sldId id="316" r:id="rId78"/>
    <p:sldId id="315" r:id="rId79"/>
    <p:sldId id="319" r:id="rId80"/>
    <p:sldId id="325" r:id="rId81"/>
    <p:sldId id="322" r:id="rId82"/>
    <p:sldId id="327" r:id="rId83"/>
    <p:sldId id="330" r:id="rId84"/>
    <p:sldId id="323" r:id="rId85"/>
    <p:sldId id="328" r:id="rId86"/>
    <p:sldId id="331" r:id="rId87"/>
    <p:sldId id="388" r:id="rId88"/>
    <p:sldId id="389" r:id="rId89"/>
    <p:sldId id="332" r:id="rId90"/>
    <p:sldId id="390" r:id="rId91"/>
    <p:sldId id="391" r:id="rId92"/>
    <p:sldId id="336" r:id="rId93"/>
    <p:sldId id="333" r:id="rId94"/>
    <p:sldId id="334" r:id="rId95"/>
    <p:sldId id="335" r:id="rId96"/>
    <p:sldId id="395" r:id="rId97"/>
    <p:sldId id="401" r:id="rId98"/>
    <p:sldId id="397" r:id="rId99"/>
    <p:sldId id="398" r:id="rId100"/>
    <p:sldId id="399" r:id="rId101"/>
    <p:sldId id="400" r:id="rId102"/>
    <p:sldId id="402" r:id="rId103"/>
    <p:sldId id="403" r:id="rId104"/>
    <p:sldId id="404" r:id="rId105"/>
    <p:sldId id="405" r:id="rId106"/>
    <p:sldId id="371" r:id="rId107"/>
    <p:sldId id="407" r:id="rId108"/>
    <p:sldId id="409" r:id="rId109"/>
    <p:sldId id="344" r:id="rId110"/>
    <p:sldId id="352" r:id="rId111"/>
    <p:sldId id="410" r:id="rId112"/>
    <p:sldId id="411" r:id="rId113"/>
    <p:sldId id="412" r:id="rId114"/>
    <p:sldId id="349" r:id="rId115"/>
    <p:sldId id="337" r:id="rId116"/>
    <p:sldId id="338" r:id="rId117"/>
    <p:sldId id="339" r:id="rId118"/>
    <p:sldId id="340" r:id="rId119"/>
    <p:sldId id="342" r:id="rId120"/>
    <p:sldId id="343" r:id="rId121"/>
    <p:sldId id="345" r:id="rId122"/>
    <p:sldId id="346" r:id="rId123"/>
    <p:sldId id="347" r:id="rId124"/>
    <p:sldId id="348" r:id="rId125"/>
    <p:sldId id="350" r:id="rId126"/>
    <p:sldId id="351" r:id="rId127"/>
    <p:sldId id="353" r:id="rId128"/>
    <p:sldId id="354" r:id="rId129"/>
    <p:sldId id="372" r:id="rId130"/>
    <p:sldId id="413" r:id="rId131"/>
    <p:sldId id="414" r:id="rId132"/>
    <p:sldId id="415" r:id="rId133"/>
    <p:sldId id="356" r:id="rId134"/>
    <p:sldId id="361" r:id="rId135"/>
    <p:sldId id="359" r:id="rId136"/>
    <p:sldId id="358" r:id="rId137"/>
    <p:sldId id="416" r:id="rId138"/>
    <p:sldId id="417" r:id="rId139"/>
    <p:sldId id="418" r:id="rId140"/>
    <p:sldId id="408" r:id="rId141"/>
    <p:sldId id="406" r:id="rId142"/>
    <p:sldId id="419" r:id="rId143"/>
    <p:sldId id="420" r:id="rId144"/>
    <p:sldId id="421" r:id="rId145"/>
    <p:sldId id="422" r:id="rId146"/>
    <p:sldId id="355" r:id="rId147"/>
    <p:sldId id="357" r:id="rId148"/>
    <p:sldId id="360" r:id="rId1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4089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03A624-B35D-4C77-B661-D1EFEE72132A}" type="datetimeFigureOut">
              <a:rPr lang="es-ES" smtClean="0"/>
              <a:t>27/02/2018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C3143E-102C-44A6-93A4-AD03827870B6}" type="slidenum">
              <a:rPr lang="es-ES" smtClean="0"/>
              <a:t>‹Nº›</a:t>
            </a:fld>
            <a:endParaRPr lang="es-ES" dirty="0"/>
          </a:p>
        </p:txBody>
      </p:sp>
    </p:spTree>
    <p:extLst>
      <p:ext uri="{BB962C8B-B14F-4D97-AF65-F5344CB8AC3E}">
        <p14:creationId xmlns:p14="http://schemas.microsoft.com/office/powerpoint/2010/main" val="3287779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Botanical Gardens.</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a:t>
            </a:fld>
            <a:endParaRPr lang="es-ES" dirty="0"/>
          </a:p>
        </p:txBody>
      </p:sp>
    </p:spTree>
    <p:extLst>
      <p:ext uri="{BB962C8B-B14F-4D97-AF65-F5344CB8AC3E}">
        <p14:creationId xmlns:p14="http://schemas.microsoft.com/office/powerpoint/2010/main" val="3448416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Botanical Gardens.</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a:t>
            </a:fld>
            <a:endParaRPr lang="es-ES" dirty="0"/>
          </a:p>
        </p:txBody>
      </p:sp>
    </p:spTree>
    <p:extLst>
      <p:ext uri="{BB962C8B-B14F-4D97-AF65-F5344CB8AC3E}">
        <p14:creationId xmlns:p14="http://schemas.microsoft.com/office/powerpoint/2010/main" val="2563869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Africa.-Brunsvigia bosmaniae.</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a:t>
            </a:fld>
            <a:endParaRPr lang="es-ES" dirty="0"/>
          </a:p>
        </p:txBody>
      </p:sp>
    </p:spTree>
    <p:extLst>
      <p:ext uri="{BB962C8B-B14F-4D97-AF65-F5344CB8AC3E}">
        <p14:creationId xmlns:p14="http://schemas.microsoft.com/office/powerpoint/2010/main" val="142503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Africa.-Conophytum ficiforme</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a:t>
            </a:fld>
            <a:endParaRPr lang="es-ES" dirty="0"/>
          </a:p>
        </p:txBody>
      </p:sp>
    </p:spTree>
    <p:extLst>
      <p:ext uri="{BB962C8B-B14F-4D97-AF65-F5344CB8AC3E}">
        <p14:creationId xmlns:p14="http://schemas.microsoft.com/office/powerpoint/2010/main" val="47150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Africa.-Dimorphoteca sinuata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a:t>
            </a:fld>
            <a:endParaRPr lang="es-ES" dirty="0"/>
          </a:p>
        </p:txBody>
      </p:sp>
    </p:spTree>
    <p:extLst>
      <p:ext uri="{BB962C8B-B14F-4D97-AF65-F5344CB8AC3E}">
        <p14:creationId xmlns:p14="http://schemas.microsoft.com/office/powerpoint/2010/main" val="1497757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Africa.-Dorotheanthus bellidiformis</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a:t>
            </a:fld>
            <a:endParaRPr lang="es-ES" dirty="0"/>
          </a:p>
        </p:txBody>
      </p:sp>
    </p:spTree>
    <p:extLst>
      <p:ext uri="{BB962C8B-B14F-4D97-AF65-F5344CB8AC3E}">
        <p14:creationId xmlns:p14="http://schemas.microsoft.com/office/powerpoint/2010/main" val="756367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Africa.-Gazanias</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a:t>
            </a:fld>
            <a:endParaRPr lang="es-ES" dirty="0"/>
          </a:p>
        </p:txBody>
      </p:sp>
    </p:spTree>
    <p:extLst>
      <p:ext uri="{BB962C8B-B14F-4D97-AF65-F5344CB8AC3E}">
        <p14:creationId xmlns:p14="http://schemas.microsoft.com/office/powerpoint/2010/main" val="63052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Africa.-Ursinia chrysantemoides</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a:t>
            </a:fld>
            <a:endParaRPr lang="es-ES" dirty="0"/>
          </a:p>
        </p:txBody>
      </p:sp>
    </p:spTree>
    <p:extLst>
      <p:ext uri="{BB962C8B-B14F-4D97-AF65-F5344CB8AC3E}">
        <p14:creationId xmlns:p14="http://schemas.microsoft.com/office/powerpoint/2010/main" val="2354001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Africa.-Ursinia chrysantemoides</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15</a:t>
            </a:fld>
            <a:endParaRPr lang="es-ES" dirty="0"/>
          </a:p>
        </p:txBody>
      </p:sp>
    </p:spTree>
    <p:extLst>
      <p:ext uri="{BB962C8B-B14F-4D97-AF65-F5344CB8AC3E}">
        <p14:creationId xmlns:p14="http://schemas.microsoft.com/office/powerpoint/2010/main" val="763331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Africa.-Aloe dichotoma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16</a:t>
            </a:fld>
            <a:endParaRPr lang="es-ES" dirty="0"/>
          </a:p>
        </p:txBody>
      </p:sp>
    </p:spTree>
    <p:extLst>
      <p:ext uri="{BB962C8B-B14F-4D97-AF65-F5344CB8AC3E}">
        <p14:creationId xmlns:p14="http://schemas.microsoft.com/office/powerpoint/2010/main" val="1826694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Karoo Desert National Botanical Garden.-.-South Africa.-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18</a:t>
            </a:fld>
            <a:endParaRPr lang="es-ES" dirty="0"/>
          </a:p>
        </p:txBody>
      </p:sp>
    </p:spTree>
    <p:extLst>
      <p:ext uri="{BB962C8B-B14F-4D97-AF65-F5344CB8AC3E}">
        <p14:creationId xmlns:p14="http://schemas.microsoft.com/office/powerpoint/2010/main" val="2252847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19</a:t>
            </a:fld>
            <a:endParaRPr lang="es-ES" dirty="0"/>
          </a:p>
        </p:txBody>
      </p:sp>
    </p:spTree>
    <p:extLst>
      <p:ext uri="{BB962C8B-B14F-4D97-AF65-F5344CB8AC3E}">
        <p14:creationId xmlns:p14="http://schemas.microsoft.com/office/powerpoint/2010/main" val="144018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Africa.-Aloe dichotoma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20</a:t>
            </a:fld>
            <a:endParaRPr lang="es-ES" dirty="0"/>
          </a:p>
        </p:txBody>
      </p:sp>
    </p:spTree>
    <p:extLst>
      <p:ext uri="{BB962C8B-B14F-4D97-AF65-F5344CB8AC3E}">
        <p14:creationId xmlns:p14="http://schemas.microsoft.com/office/powerpoint/2010/main" val="1854722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21</a:t>
            </a:fld>
            <a:endParaRPr lang="es-ES" dirty="0"/>
          </a:p>
        </p:txBody>
      </p:sp>
    </p:spTree>
    <p:extLst>
      <p:ext uri="{BB962C8B-B14F-4D97-AF65-F5344CB8AC3E}">
        <p14:creationId xmlns:p14="http://schemas.microsoft.com/office/powerpoint/2010/main" val="29613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22</a:t>
            </a:fld>
            <a:endParaRPr lang="es-ES" dirty="0"/>
          </a:p>
        </p:txBody>
      </p:sp>
    </p:spTree>
    <p:extLst>
      <p:ext uri="{BB962C8B-B14F-4D97-AF65-F5344CB8AC3E}">
        <p14:creationId xmlns:p14="http://schemas.microsoft.com/office/powerpoint/2010/main" val="1742828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23</a:t>
            </a:fld>
            <a:endParaRPr lang="es-ES" dirty="0"/>
          </a:p>
        </p:txBody>
      </p:sp>
    </p:spTree>
    <p:extLst>
      <p:ext uri="{BB962C8B-B14F-4D97-AF65-F5344CB8AC3E}">
        <p14:creationId xmlns:p14="http://schemas.microsoft.com/office/powerpoint/2010/main" val="3181527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24</a:t>
            </a:fld>
            <a:endParaRPr lang="es-ES" dirty="0"/>
          </a:p>
        </p:txBody>
      </p:sp>
    </p:spTree>
    <p:extLst>
      <p:ext uri="{BB962C8B-B14F-4D97-AF65-F5344CB8AC3E}">
        <p14:creationId xmlns:p14="http://schemas.microsoft.com/office/powerpoint/2010/main" val="1275003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25</a:t>
            </a:fld>
            <a:endParaRPr lang="es-ES" dirty="0"/>
          </a:p>
        </p:txBody>
      </p:sp>
    </p:spTree>
    <p:extLst>
      <p:ext uri="{BB962C8B-B14F-4D97-AF65-F5344CB8AC3E}">
        <p14:creationId xmlns:p14="http://schemas.microsoft.com/office/powerpoint/2010/main" val="2955561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26</a:t>
            </a:fld>
            <a:endParaRPr lang="es-ES" dirty="0"/>
          </a:p>
        </p:txBody>
      </p:sp>
    </p:spTree>
    <p:extLst>
      <p:ext uri="{BB962C8B-B14F-4D97-AF65-F5344CB8AC3E}">
        <p14:creationId xmlns:p14="http://schemas.microsoft.com/office/powerpoint/2010/main" val="869796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27</a:t>
            </a:fld>
            <a:endParaRPr lang="es-ES" dirty="0"/>
          </a:p>
        </p:txBody>
      </p:sp>
    </p:spTree>
    <p:extLst>
      <p:ext uri="{BB962C8B-B14F-4D97-AF65-F5344CB8AC3E}">
        <p14:creationId xmlns:p14="http://schemas.microsoft.com/office/powerpoint/2010/main" val="577302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28</a:t>
            </a:fld>
            <a:endParaRPr lang="es-ES" dirty="0"/>
          </a:p>
        </p:txBody>
      </p:sp>
    </p:spTree>
    <p:extLst>
      <p:ext uri="{BB962C8B-B14F-4D97-AF65-F5344CB8AC3E}">
        <p14:creationId xmlns:p14="http://schemas.microsoft.com/office/powerpoint/2010/main" val="1785127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29</a:t>
            </a:fld>
            <a:endParaRPr lang="es-ES" dirty="0"/>
          </a:p>
        </p:txBody>
      </p:sp>
    </p:spTree>
    <p:extLst>
      <p:ext uri="{BB962C8B-B14F-4D97-AF65-F5344CB8AC3E}">
        <p14:creationId xmlns:p14="http://schemas.microsoft.com/office/powerpoint/2010/main" val="4018075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30</a:t>
            </a:fld>
            <a:endParaRPr lang="es-ES" dirty="0"/>
          </a:p>
        </p:txBody>
      </p:sp>
    </p:spTree>
    <p:extLst>
      <p:ext uri="{BB962C8B-B14F-4D97-AF65-F5344CB8AC3E}">
        <p14:creationId xmlns:p14="http://schemas.microsoft.com/office/powerpoint/2010/main" val="3602158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31</a:t>
            </a:fld>
            <a:endParaRPr lang="es-ES" dirty="0"/>
          </a:p>
        </p:txBody>
      </p:sp>
    </p:spTree>
    <p:extLst>
      <p:ext uri="{BB962C8B-B14F-4D97-AF65-F5344CB8AC3E}">
        <p14:creationId xmlns:p14="http://schemas.microsoft.com/office/powerpoint/2010/main" val="3528183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Karoo Desert National Botanical Garden.-.-South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32</a:t>
            </a:fld>
            <a:endParaRPr lang="es-ES" dirty="0"/>
          </a:p>
        </p:txBody>
      </p:sp>
    </p:spTree>
    <p:extLst>
      <p:ext uri="{BB962C8B-B14F-4D97-AF65-F5344CB8AC3E}">
        <p14:creationId xmlns:p14="http://schemas.microsoft.com/office/powerpoint/2010/main" val="4273234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Entrada y Busto de John Medley Wood</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42</a:t>
            </a:fld>
            <a:endParaRPr lang="es-ES" dirty="0"/>
          </a:p>
        </p:txBody>
      </p:sp>
    </p:spTree>
    <p:extLst>
      <p:ext uri="{BB962C8B-B14F-4D97-AF65-F5344CB8AC3E}">
        <p14:creationId xmlns:p14="http://schemas.microsoft.com/office/powerpoint/2010/main" val="2356222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43</a:t>
            </a:fld>
            <a:endParaRPr lang="es-ES" dirty="0"/>
          </a:p>
        </p:txBody>
      </p:sp>
    </p:spTree>
    <p:extLst>
      <p:ext uri="{BB962C8B-B14F-4D97-AF65-F5344CB8AC3E}">
        <p14:creationId xmlns:p14="http://schemas.microsoft.com/office/powerpoint/2010/main" val="8058296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Encephañlartos woodii y Nueva entrada al jardín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44</a:t>
            </a:fld>
            <a:endParaRPr lang="es-ES" dirty="0"/>
          </a:p>
        </p:txBody>
      </p:sp>
    </p:spTree>
    <p:extLst>
      <p:ext uri="{BB962C8B-B14F-4D97-AF65-F5344CB8AC3E}">
        <p14:creationId xmlns:p14="http://schemas.microsoft.com/office/powerpoint/2010/main" val="3540779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45</a:t>
            </a:fld>
            <a:endParaRPr lang="es-ES" dirty="0"/>
          </a:p>
        </p:txBody>
      </p:sp>
    </p:spTree>
    <p:extLst>
      <p:ext uri="{BB962C8B-B14F-4D97-AF65-F5344CB8AC3E}">
        <p14:creationId xmlns:p14="http://schemas.microsoft.com/office/powerpoint/2010/main" val="3747326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46</a:t>
            </a:fld>
            <a:endParaRPr lang="es-ES" dirty="0"/>
          </a:p>
        </p:txBody>
      </p:sp>
    </p:spTree>
    <p:extLst>
      <p:ext uri="{BB962C8B-B14F-4D97-AF65-F5344CB8AC3E}">
        <p14:creationId xmlns:p14="http://schemas.microsoft.com/office/powerpoint/2010/main" val="3745469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47</a:t>
            </a:fld>
            <a:endParaRPr lang="es-ES" dirty="0"/>
          </a:p>
        </p:txBody>
      </p:sp>
    </p:spTree>
    <p:extLst>
      <p:ext uri="{BB962C8B-B14F-4D97-AF65-F5344CB8AC3E}">
        <p14:creationId xmlns:p14="http://schemas.microsoft.com/office/powerpoint/2010/main" val="18949999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Scadoxus_puniceus_Durban_Botanic</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49</a:t>
            </a:fld>
            <a:endParaRPr lang="es-ES" dirty="0"/>
          </a:p>
        </p:txBody>
      </p:sp>
    </p:spTree>
    <p:extLst>
      <p:ext uri="{BB962C8B-B14F-4D97-AF65-F5344CB8AC3E}">
        <p14:creationId xmlns:p14="http://schemas.microsoft.com/office/powerpoint/2010/main" val="11835918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Conos de Encephalarthos</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50</a:t>
            </a:fld>
            <a:endParaRPr lang="es-ES" dirty="0"/>
          </a:p>
        </p:txBody>
      </p:sp>
    </p:spTree>
    <p:extLst>
      <p:ext uri="{BB962C8B-B14F-4D97-AF65-F5344CB8AC3E}">
        <p14:creationId xmlns:p14="http://schemas.microsoft.com/office/powerpoint/2010/main" val="3781108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Bromelias plantación masiva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51</a:t>
            </a:fld>
            <a:endParaRPr lang="es-ES" dirty="0"/>
          </a:p>
        </p:txBody>
      </p:sp>
    </p:spTree>
    <p:extLst>
      <p:ext uri="{BB962C8B-B14F-4D97-AF65-F5344CB8AC3E}">
        <p14:creationId xmlns:p14="http://schemas.microsoft.com/office/powerpoint/2010/main" val="24050941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Orquídeas y bromelias y Helecho árbol</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52</a:t>
            </a:fld>
            <a:endParaRPr lang="es-ES" dirty="0"/>
          </a:p>
        </p:txBody>
      </p:sp>
    </p:spTree>
    <p:extLst>
      <p:ext uri="{BB962C8B-B14F-4D97-AF65-F5344CB8AC3E}">
        <p14:creationId xmlns:p14="http://schemas.microsoft.com/office/powerpoint/2010/main" val="1687534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53</a:t>
            </a:fld>
            <a:endParaRPr lang="es-ES" dirty="0"/>
          </a:p>
        </p:txBody>
      </p:sp>
    </p:spTree>
    <p:extLst>
      <p:ext uri="{BB962C8B-B14F-4D97-AF65-F5344CB8AC3E}">
        <p14:creationId xmlns:p14="http://schemas.microsoft.com/office/powerpoint/2010/main" val="128552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54</a:t>
            </a:fld>
            <a:endParaRPr lang="es-ES" dirty="0"/>
          </a:p>
        </p:txBody>
      </p:sp>
    </p:spTree>
    <p:extLst>
      <p:ext uri="{BB962C8B-B14F-4D97-AF65-F5344CB8AC3E}">
        <p14:creationId xmlns:p14="http://schemas.microsoft.com/office/powerpoint/2010/main" val="30419950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55</a:t>
            </a:fld>
            <a:endParaRPr lang="es-ES" dirty="0"/>
          </a:p>
        </p:txBody>
      </p:sp>
    </p:spTree>
    <p:extLst>
      <p:ext uri="{BB962C8B-B14F-4D97-AF65-F5344CB8AC3E}">
        <p14:creationId xmlns:p14="http://schemas.microsoft.com/office/powerpoint/2010/main" val="18697256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56</a:t>
            </a:fld>
            <a:endParaRPr lang="es-ES" dirty="0"/>
          </a:p>
        </p:txBody>
      </p:sp>
    </p:spTree>
    <p:extLst>
      <p:ext uri="{BB962C8B-B14F-4D97-AF65-F5344CB8AC3E}">
        <p14:creationId xmlns:p14="http://schemas.microsoft.com/office/powerpoint/2010/main" val="3473216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57</a:t>
            </a:fld>
            <a:endParaRPr lang="es-ES" dirty="0"/>
          </a:p>
        </p:txBody>
      </p:sp>
    </p:spTree>
    <p:extLst>
      <p:ext uri="{BB962C8B-B14F-4D97-AF65-F5344CB8AC3E}">
        <p14:creationId xmlns:p14="http://schemas.microsoft.com/office/powerpoint/2010/main" val="3468873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58</a:t>
            </a:fld>
            <a:endParaRPr lang="es-ES" dirty="0"/>
          </a:p>
        </p:txBody>
      </p:sp>
    </p:spTree>
    <p:extLst>
      <p:ext uri="{BB962C8B-B14F-4D97-AF65-F5344CB8AC3E}">
        <p14:creationId xmlns:p14="http://schemas.microsoft.com/office/powerpoint/2010/main" val="3823625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59</a:t>
            </a:fld>
            <a:endParaRPr lang="es-ES" dirty="0"/>
          </a:p>
        </p:txBody>
      </p:sp>
    </p:spTree>
    <p:extLst>
      <p:ext uri="{BB962C8B-B14F-4D97-AF65-F5344CB8AC3E}">
        <p14:creationId xmlns:p14="http://schemas.microsoft.com/office/powerpoint/2010/main" val="37859807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60</a:t>
            </a:fld>
            <a:endParaRPr lang="es-ES" dirty="0"/>
          </a:p>
        </p:txBody>
      </p:sp>
    </p:spTree>
    <p:extLst>
      <p:ext uri="{BB962C8B-B14F-4D97-AF65-F5344CB8AC3E}">
        <p14:creationId xmlns:p14="http://schemas.microsoft.com/office/powerpoint/2010/main" val="33549415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61</a:t>
            </a:fld>
            <a:endParaRPr lang="es-ES" dirty="0"/>
          </a:p>
        </p:txBody>
      </p:sp>
    </p:spTree>
    <p:extLst>
      <p:ext uri="{BB962C8B-B14F-4D97-AF65-F5344CB8AC3E}">
        <p14:creationId xmlns:p14="http://schemas.microsoft.com/office/powerpoint/2010/main" val="26792148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62</a:t>
            </a:fld>
            <a:endParaRPr lang="es-ES" dirty="0"/>
          </a:p>
        </p:txBody>
      </p:sp>
    </p:spTree>
    <p:extLst>
      <p:ext uri="{BB962C8B-B14F-4D97-AF65-F5344CB8AC3E}">
        <p14:creationId xmlns:p14="http://schemas.microsoft.com/office/powerpoint/2010/main" val="29559682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63</a:t>
            </a:fld>
            <a:endParaRPr lang="es-ES" dirty="0"/>
          </a:p>
        </p:txBody>
      </p:sp>
    </p:spTree>
    <p:extLst>
      <p:ext uri="{BB962C8B-B14F-4D97-AF65-F5344CB8AC3E}">
        <p14:creationId xmlns:p14="http://schemas.microsoft.com/office/powerpoint/2010/main" val="20006415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64</a:t>
            </a:fld>
            <a:endParaRPr lang="es-ES" dirty="0"/>
          </a:p>
        </p:txBody>
      </p:sp>
    </p:spTree>
    <p:extLst>
      <p:ext uri="{BB962C8B-B14F-4D97-AF65-F5344CB8AC3E}">
        <p14:creationId xmlns:p14="http://schemas.microsoft.com/office/powerpoint/2010/main" val="42763160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65</a:t>
            </a:fld>
            <a:endParaRPr lang="es-ES" dirty="0"/>
          </a:p>
        </p:txBody>
      </p:sp>
    </p:spTree>
    <p:extLst>
      <p:ext uri="{BB962C8B-B14F-4D97-AF65-F5344CB8AC3E}">
        <p14:creationId xmlns:p14="http://schemas.microsoft.com/office/powerpoint/2010/main" val="30375316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66</a:t>
            </a:fld>
            <a:endParaRPr lang="es-ES" dirty="0"/>
          </a:p>
        </p:txBody>
      </p:sp>
    </p:spTree>
    <p:extLst>
      <p:ext uri="{BB962C8B-B14F-4D97-AF65-F5344CB8AC3E}">
        <p14:creationId xmlns:p14="http://schemas.microsoft.com/office/powerpoint/2010/main" val="24038698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67</a:t>
            </a:fld>
            <a:endParaRPr lang="es-ES" dirty="0"/>
          </a:p>
        </p:txBody>
      </p:sp>
    </p:spTree>
    <p:extLst>
      <p:ext uri="{BB962C8B-B14F-4D97-AF65-F5344CB8AC3E}">
        <p14:creationId xmlns:p14="http://schemas.microsoft.com/office/powerpoint/2010/main" val="8140322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68</a:t>
            </a:fld>
            <a:endParaRPr lang="es-ES" dirty="0"/>
          </a:p>
        </p:txBody>
      </p:sp>
    </p:spTree>
    <p:extLst>
      <p:ext uri="{BB962C8B-B14F-4D97-AF65-F5344CB8AC3E}">
        <p14:creationId xmlns:p14="http://schemas.microsoft.com/office/powerpoint/2010/main" val="19567098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69</a:t>
            </a:fld>
            <a:endParaRPr lang="es-ES" dirty="0"/>
          </a:p>
        </p:txBody>
      </p:sp>
    </p:spTree>
    <p:extLst>
      <p:ext uri="{BB962C8B-B14F-4D97-AF65-F5344CB8AC3E}">
        <p14:creationId xmlns:p14="http://schemas.microsoft.com/office/powerpoint/2010/main" val="20642489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70</a:t>
            </a:fld>
            <a:endParaRPr lang="es-ES" dirty="0"/>
          </a:p>
        </p:txBody>
      </p:sp>
    </p:spTree>
    <p:extLst>
      <p:ext uri="{BB962C8B-B14F-4D97-AF65-F5344CB8AC3E}">
        <p14:creationId xmlns:p14="http://schemas.microsoft.com/office/powerpoint/2010/main" val="41295043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71</a:t>
            </a:fld>
            <a:endParaRPr lang="es-ES" dirty="0"/>
          </a:p>
        </p:txBody>
      </p:sp>
    </p:spTree>
    <p:extLst>
      <p:ext uri="{BB962C8B-B14F-4D97-AF65-F5344CB8AC3E}">
        <p14:creationId xmlns:p14="http://schemas.microsoft.com/office/powerpoint/2010/main" val="21741383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72</a:t>
            </a:fld>
            <a:endParaRPr lang="es-ES" dirty="0"/>
          </a:p>
        </p:txBody>
      </p:sp>
    </p:spTree>
    <p:extLst>
      <p:ext uri="{BB962C8B-B14F-4D97-AF65-F5344CB8AC3E}">
        <p14:creationId xmlns:p14="http://schemas.microsoft.com/office/powerpoint/2010/main" val="31661518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73</a:t>
            </a:fld>
            <a:endParaRPr lang="es-ES" dirty="0"/>
          </a:p>
        </p:txBody>
      </p:sp>
    </p:spTree>
    <p:extLst>
      <p:ext uri="{BB962C8B-B14F-4D97-AF65-F5344CB8AC3E}">
        <p14:creationId xmlns:p14="http://schemas.microsoft.com/office/powerpoint/2010/main" val="18224961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74</a:t>
            </a:fld>
            <a:endParaRPr lang="es-ES" dirty="0"/>
          </a:p>
        </p:txBody>
      </p:sp>
    </p:spTree>
    <p:extLst>
      <p:ext uri="{BB962C8B-B14F-4D97-AF65-F5344CB8AC3E}">
        <p14:creationId xmlns:p14="http://schemas.microsoft.com/office/powerpoint/2010/main" val="38836612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75</a:t>
            </a:fld>
            <a:endParaRPr lang="es-ES" dirty="0"/>
          </a:p>
        </p:txBody>
      </p:sp>
    </p:spTree>
    <p:extLst>
      <p:ext uri="{BB962C8B-B14F-4D97-AF65-F5344CB8AC3E}">
        <p14:creationId xmlns:p14="http://schemas.microsoft.com/office/powerpoint/2010/main" val="10419372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76</a:t>
            </a:fld>
            <a:endParaRPr lang="es-ES" dirty="0"/>
          </a:p>
        </p:txBody>
      </p:sp>
    </p:spTree>
    <p:extLst>
      <p:ext uri="{BB962C8B-B14F-4D97-AF65-F5344CB8AC3E}">
        <p14:creationId xmlns:p14="http://schemas.microsoft.com/office/powerpoint/2010/main" val="41361087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77</a:t>
            </a:fld>
            <a:endParaRPr lang="es-ES" dirty="0"/>
          </a:p>
        </p:txBody>
      </p:sp>
    </p:spTree>
    <p:extLst>
      <p:ext uri="{BB962C8B-B14F-4D97-AF65-F5344CB8AC3E}">
        <p14:creationId xmlns:p14="http://schemas.microsoft.com/office/powerpoint/2010/main" val="16684518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78</a:t>
            </a:fld>
            <a:endParaRPr lang="es-ES" dirty="0"/>
          </a:p>
        </p:txBody>
      </p:sp>
    </p:spTree>
    <p:extLst>
      <p:ext uri="{BB962C8B-B14F-4D97-AF65-F5344CB8AC3E}">
        <p14:creationId xmlns:p14="http://schemas.microsoft.com/office/powerpoint/2010/main" val="25526343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79</a:t>
            </a:fld>
            <a:endParaRPr lang="es-ES" dirty="0"/>
          </a:p>
        </p:txBody>
      </p:sp>
    </p:spTree>
    <p:extLst>
      <p:ext uri="{BB962C8B-B14F-4D97-AF65-F5344CB8AC3E}">
        <p14:creationId xmlns:p14="http://schemas.microsoft.com/office/powerpoint/2010/main" val="13358027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80</a:t>
            </a:fld>
            <a:endParaRPr lang="es-ES" dirty="0"/>
          </a:p>
        </p:txBody>
      </p:sp>
    </p:spTree>
    <p:extLst>
      <p:ext uri="{BB962C8B-B14F-4D97-AF65-F5344CB8AC3E}">
        <p14:creationId xmlns:p14="http://schemas.microsoft.com/office/powerpoint/2010/main" val="30421726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81</a:t>
            </a:fld>
            <a:endParaRPr lang="es-ES" dirty="0"/>
          </a:p>
        </p:txBody>
      </p:sp>
    </p:spTree>
    <p:extLst>
      <p:ext uri="{BB962C8B-B14F-4D97-AF65-F5344CB8AC3E}">
        <p14:creationId xmlns:p14="http://schemas.microsoft.com/office/powerpoint/2010/main" val="20571840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82</a:t>
            </a:fld>
            <a:endParaRPr lang="es-ES" dirty="0"/>
          </a:p>
        </p:txBody>
      </p:sp>
    </p:spTree>
    <p:extLst>
      <p:ext uri="{BB962C8B-B14F-4D97-AF65-F5344CB8AC3E}">
        <p14:creationId xmlns:p14="http://schemas.microsoft.com/office/powerpoint/2010/main" val="15436828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84</a:t>
            </a:fld>
            <a:endParaRPr lang="es-ES" dirty="0"/>
          </a:p>
        </p:txBody>
      </p:sp>
    </p:spTree>
    <p:extLst>
      <p:ext uri="{BB962C8B-B14F-4D97-AF65-F5344CB8AC3E}">
        <p14:creationId xmlns:p14="http://schemas.microsoft.com/office/powerpoint/2010/main" val="35173745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Botanical Garden, Durban South Africa</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85</a:t>
            </a:fld>
            <a:endParaRPr lang="es-ES" dirty="0"/>
          </a:p>
        </p:txBody>
      </p:sp>
    </p:spTree>
    <p:extLst>
      <p:ext uri="{BB962C8B-B14F-4D97-AF65-F5344CB8AC3E}">
        <p14:creationId xmlns:p14="http://schemas.microsoft.com/office/powerpoint/2010/main" val="39648832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Johannesburg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89</a:t>
            </a:fld>
            <a:endParaRPr lang="es-ES" dirty="0"/>
          </a:p>
        </p:txBody>
      </p:sp>
    </p:spTree>
    <p:extLst>
      <p:ext uri="{BB962C8B-B14F-4D97-AF65-F5344CB8AC3E}">
        <p14:creationId xmlns:p14="http://schemas.microsoft.com/office/powerpoint/2010/main" val="9510233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Hugueron Memorial</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91</a:t>
            </a:fld>
            <a:endParaRPr lang="es-ES" dirty="0"/>
          </a:p>
        </p:txBody>
      </p:sp>
    </p:spTree>
    <p:extLst>
      <p:ext uri="{BB962C8B-B14F-4D97-AF65-F5344CB8AC3E}">
        <p14:creationId xmlns:p14="http://schemas.microsoft.com/office/powerpoint/2010/main" val="415619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Johannesburg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92</a:t>
            </a:fld>
            <a:endParaRPr lang="es-ES" dirty="0"/>
          </a:p>
        </p:txBody>
      </p:sp>
    </p:spTree>
    <p:extLst>
      <p:ext uri="{BB962C8B-B14F-4D97-AF65-F5344CB8AC3E}">
        <p14:creationId xmlns:p14="http://schemas.microsoft.com/office/powerpoint/2010/main" val="20430017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Johannesburg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93</a:t>
            </a:fld>
            <a:endParaRPr lang="es-ES" dirty="0"/>
          </a:p>
        </p:txBody>
      </p:sp>
    </p:spTree>
    <p:extLst>
      <p:ext uri="{BB962C8B-B14F-4D97-AF65-F5344CB8AC3E}">
        <p14:creationId xmlns:p14="http://schemas.microsoft.com/office/powerpoint/2010/main" val="39633351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Johannesburg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94</a:t>
            </a:fld>
            <a:endParaRPr lang="es-ES" dirty="0"/>
          </a:p>
        </p:txBody>
      </p:sp>
    </p:spTree>
    <p:extLst>
      <p:ext uri="{BB962C8B-B14F-4D97-AF65-F5344CB8AC3E}">
        <p14:creationId xmlns:p14="http://schemas.microsoft.com/office/powerpoint/2010/main" val="41272078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Johannesburg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95</a:t>
            </a:fld>
            <a:endParaRPr lang="es-ES" dirty="0"/>
          </a:p>
        </p:txBody>
      </p:sp>
    </p:spTree>
    <p:extLst>
      <p:ext uri="{BB962C8B-B14F-4D97-AF65-F5344CB8AC3E}">
        <p14:creationId xmlns:p14="http://schemas.microsoft.com/office/powerpoint/2010/main" val="7046729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96</a:t>
            </a:fld>
            <a:endParaRPr lang="es-ES" dirty="0"/>
          </a:p>
        </p:txBody>
      </p:sp>
    </p:spTree>
    <p:extLst>
      <p:ext uri="{BB962C8B-B14F-4D97-AF65-F5344CB8AC3E}">
        <p14:creationId xmlns:p14="http://schemas.microsoft.com/office/powerpoint/2010/main" val="21773640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97</a:t>
            </a:fld>
            <a:endParaRPr lang="es-ES" dirty="0"/>
          </a:p>
        </p:txBody>
      </p:sp>
    </p:spTree>
    <p:extLst>
      <p:ext uri="{BB962C8B-B14F-4D97-AF65-F5344CB8AC3E}">
        <p14:creationId xmlns:p14="http://schemas.microsoft.com/office/powerpoint/2010/main" val="10473773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98</a:t>
            </a:fld>
            <a:endParaRPr lang="es-ES" dirty="0"/>
          </a:p>
        </p:txBody>
      </p:sp>
    </p:spTree>
    <p:extLst>
      <p:ext uri="{BB962C8B-B14F-4D97-AF65-F5344CB8AC3E}">
        <p14:creationId xmlns:p14="http://schemas.microsoft.com/office/powerpoint/2010/main" val="24429243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99</a:t>
            </a:fld>
            <a:endParaRPr lang="es-ES" dirty="0"/>
          </a:p>
        </p:txBody>
      </p:sp>
    </p:spTree>
    <p:extLst>
      <p:ext uri="{BB962C8B-B14F-4D97-AF65-F5344CB8AC3E}">
        <p14:creationId xmlns:p14="http://schemas.microsoft.com/office/powerpoint/2010/main" val="37362231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100</a:t>
            </a:fld>
            <a:endParaRPr lang="es-ES" dirty="0"/>
          </a:p>
        </p:txBody>
      </p:sp>
    </p:spTree>
    <p:extLst>
      <p:ext uri="{BB962C8B-B14F-4D97-AF65-F5344CB8AC3E}">
        <p14:creationId xmlns:p14="http://schemas.microsoft.com/office/powerpoint/2010/main" val="1265409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101</a:t>
            </a:fld>
            <a:endParaRPr lang="es-ES" dirty="0"/>
          </a:p>
        </p:txBody>
      </p:sp>
    </p:spTree>
    <p:extLst>
      <p:ext uri="{BB962C8B-B14F-4D97-AF65-F5344CB8AC3E}">
        <p14:creationId xmlns:p14="http://schemas.microsoft.com/office/powerpoint/2010/main" val="7934288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102</a:t>
            </a:fld>
            <a:endParaRPr lang="es-ES" dirty="0"/>
          </a:p>
        </p:txBody>
      </p:sp>
    </p:spTree>
    <p:extLst>
      <p:ext uri="{BB962C8B-B14F-4D97-AF65-F5344CB8AC3E}">
        <p14:creationId xmlns:p14="http://schemas.microsoft.com/office/powerpoint/2010/main" val="35851407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103</a:t>
            </a:fld>
            <a:endParaRPr lang="es-ES" dirty="0"/>
          </a:p>
        </p:txBody>
      </p:sp>
    </p:spTree>
    <p:extLst>
      <p:ext uri="{BB962C8B-B14F-4D97-AF65-F5344CB8AC3E}">
        <p14:creationId xmlns:p14="http://schemas.microsoft.com/office/powerpoint/2010/main" val="24637055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104</a:t>
            </a:fld>
            <a:endParaRPr lang="es-ES" dirty="0"/>
          </a:p>
        </p:txBody>
      </p:sp>
    </p:spTree>
    <p:extLst>
      <p:ext uri="{BB962C8B-B14F-4D97-AF65-F5344CB8AC3E}">
        <p14:creationId xmlns:p14="http://schemas.microsoft.com/office/powerpoint/2010/main" val="99528787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Johannesburh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105</a:t>
            </a:fld>
            <a:endParaRPr lang="es-ES" dirty="0"/>
          </a:p>
        </p:txBody>
      </p:sp>
    </p:spTree>
    <p:extLst>
      <p:ext uri="{BB962C8B-B14F-4D97-AF65-F5344CB8AC3E}">
        <p14:creationId xmlns:p14="http://schemas.microsoft.com/office/powerpoint/2010/main" val="38417619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106</a:t>
            </a:fld>
            <a:endParaRPr lang="es-ES" dirty="0"/>
          </a:p>
        </p:txBody>
      </p:sp>
    </p:spTree>
    <p:extLst>
      <p:ext uri="{BB962C8B-B14F-4D97-AF65-F5344CB8AC3E}">
        <p14:creationId xmlns:p14="http://schemas.microsoft.com/office/powerpoint/2010/main" val="33963383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109</a:t>
            </a:fld>
            <a:endParaRPr lang="es-ES" dirty="0"/>
          </a:p>
        </p:txBody>
      </p:sp>
    </p:spTree>
    <p:extLst>
      <p:ext uri="{BB962C8B-B14F-4D97-AF65-F5344CB8AC3E}">
        <p14:creationId xmlns:p14="http://schemas.microsoft.com/office/powerpoint/2010/main" val="34463401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110</a:t>
            </a:fld>
            <a:endParaRPr lang="es-ES" dirty="0"/>
          </a:p>
        </p:txBody>
      </p:sp>
    </p:spTree>
    <p:extLst>
      <p:ext uri="{BB962C8B-B14F-4D97-AF65-F5344CB8AC3E}">
        <p14:creationId xmlns:p14="http://schemas.microsoft.com/office/powerpoint/2010/main" val="9427314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Jacaranda City</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111</a:t>
            </a:fld>
            <a:endParaRPr lang="es-ES" dirty="0"/>
          </a:p>
        </p:txBody>
      </p:sp>
    </p:spTree>
    <p:extLst>
      <p:ext uri="{BB962C8B-B14F-4D97-AF65-F5344CB8AC3E}">
        <p14:creationId xmlns:p14="http://schemas.microsoft.com/office/powerpoint/2010/main" val="21232658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Jacaranda City</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112</a:t>
            </a:fld>
            <a:endParaRPr lang="es-ES" dirty="0"/>
          </a:p>
        </p:txBody>
      </p:sp>
    </p:spTree>
    <p:extLst>
      <p:ext uri="{BB962C8B-B14F-4D97-AF65-F5344CB8AC3E}">
        <p14:creationId xmlns:p14="http://schemas.microsoft.com/office/powerpoint/2010/main" val="28398704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Jacaranda City</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113</a:t>
            </a:fld>
            <a:endParaRPr lang="es-ES" dirty="0"/>
          </a:p>
        </p:txBody>
      </p:sp>
    </p:spTree>
    <p:extLst>
      <p:ext uri="{BB962C8B-B14F-4D97-AF65-F5344CB8AC3E}">
        <p14:creationId xmlns:p14="http://schemas.microsoft.com/office/powerpoint/2010/main" val="28572726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114</a:t>
            </a:fld>
            <a:endParaRPr lang="es-ES" dirty="0"/>
          </a:p>
        </p:txBody>
      </p:sp>
    </p:spTree>
    <p:extLst>
      <p:ext uri="{BB962C8B-B14F-4D97-AF65-F5344CB8AC3E}">
        <p14:creationId xmlns:p14="http://schemas.microsoft.com/office/powerpoint/2010/main" val="5384151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 Garden.-Ximenia caffra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117</a:t>
            </a:fld>
            <a:endParaRPr lang="es-ES" dirty="0"/>
          </a:p>
        </p:txBody>
      </p:sp>
    </p:spTree>
    <p:extLst>
      <p:ext uri="{BB962C8B-B14F-4D97-AF65-F5344CB8AC3E}">
        <p14:creationId xmlns:p14="http://schemas.microsoft.com/office/powerpoint/2010/main" val="19018607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 Garden.-Gardenia volkensii</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118</a:t>
            </a:fld>
            <a:endParaRPr lang="es-ES" dirty="0"/>
          </a:p>
        </p:txBody>
      </p:sp>
    </p:spTree>
    <p:extLst>
      <p:ext uri="{BB962C8B-B14F-4D97-AF65-F5344CB8AC3E}">
        <p14:creationId xmlns:p14="http://schemas.microsoft.com/office/powerpoint/2010/main" val="136724758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119</a:t>
            </a:fld>
            <a:endParaRPr lang="es-ES" dirty="0"/>
          </a:p>
        </p:txBody>
      </p:sp>
    </p:spTree>
    <p:extLst>
      <p:ext uri="{BB962C8B-B14F-4D97-AF65-F5344CB8AC3E}">
        <p14:creationId xmlns:p14="http://schemas.microsoft.com/office/powerpoint/2010/main" val="31467725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Garden.--south-africa-x_Podocarpus_henkelii</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120</a:t>
            </a:fld>
            <a:endParaRPr lang="es-ES" dirty="0"/>
          </a:p>
        </p:txBody>
      </p:sp>
    </p:spTree>
    <p:extLst>
      <p:ext uri="{BB962C8B-B14F-4D97-AF65-F5344CB8AC3E}">
        <p14:creationId xmlns:p14="http://schemas.microsoft.com/office/powerpoint/2010/main" val="29925311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121</a:t>
            </a:fld>
            <a:endParaRPr lang="es-ES" dirty="0"/>
          </a:p>
        </p:txBody>
      </p:sp>
    </p:spTree>
    <p:extLst>
      <p:ext uri="{BB962C8B-B14F-4D97-AF65-F5344CB8AC3E}">
        <p14:creationId xmlns:p14="http://schemas.microsoft.com/office/powerpoint/2010/main" val="37848160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122</a:t>
            </a:fld>
            <a:endParaRPr lang="es-ES" dirty="0"/>
          </a:p>
        </p:txBody>
      </p:sp>
    </p:spTree>
    <p:extLst>
      <p:ext uri="{BB962C8B-B14F-4D97-AF65-F5344CB8AC3E}">
        <p14:creationId xmlns:p14="http://schemas.microsoft.com/office/powerpoint/2010/main" val="190547367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123</a:t>
            </a:fld>
            <a:endParaRPr lang="es-ES" dirty="0"/>
          </a:p>
        </p:txBody>
      </p:sp>
    </p:spTree>
    <p:extLst>
      <p:ext uri="{BB962C8B-B14F-4D97-AF65-F5344CB8AC3E}">
        <p14:creationId xmlns:p14="http://schemas.microsoft.com/office/powerpoint/2010/main" val="33372071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124</a:t>
            </a:fld>
            <a:endParaRPr lang="es-ES" dirty="0"/>
          </a:p>
        </p:txBody>
      </p:sp>
    </p:spTree>
    <p:extLst>
      <p:ext uri="{BB962C8B-B14F-4D97-AF65-F5344CB8AC3E}">
        <p14:creationId xmlns:p14="http://schemas.microsoft.com/office/powerpoint/2010/main" val="37376221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125</a:t>
            </a:fld>
            <a:endParaRPr lang="es-ES" dirty="0"/>
          </a:p>
        </p:txBody>
      </p:sp>
    </p:spTree>
    <p:extLst>
      <p:ext uri="{BB962C8B-B14F-4D97-AF65-F5344CB8AC3E}">
        <p14:creationId xmlns:p14="http://schemas.microsoft.com/office/powerpoint/2010/main" val="38486173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126</a:t>
            </a:fld>
            <a:endParaRPr lang="es-ES" dirty="0"/>
          </a:p>
        </p:txBody>
      </p:sp>
    </p:spTree>
    <p:extLst>
      <p:ext uri="{BB962C8B-B14F-4D97-AF65-F5344CB8AC3E}">
        <p14:creationId xmlns:p14="http://schemas.microsoft.com/office/powerpoint/2010/main" val="23176324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127</a:t>
            </a:fld>
            <a:endParaRPr lang="es-ES" dirty="0"/>
          </a:p>
        </p:txBody>
      </p:sp>
    </p:spTree>
    <p:extLst>
      <p:ext uri="{BB962C8B-B14F-4D97-AF65-F5344CB8AC3E}">
        <p14:creationId xmlns:p14="http://schemas.microsoft.com/office/powerpoint/2010/main" val="3439657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Pretoria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128</a:t>
            </a:fld>
            <a:endParaRPr lang="es-ES" dirty="0"/>
          </a:p>
        </p:txBody>
      </p:sp>
    </p:spTree>
    <p:extLst>
      <p:ext uri="{BB962C8B-B14F-4D97-AF65-F5344CB8AC3E}">
        <p14:creationId xmlns:p14="http://schemas.microsoft.com/office/powerpoint/2010/main" val="372434748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133</a:t>
            </a:fld>
            <a:endParaRPr lang="es-ES" dirty="0"/>
          </a:p>
        </p:txBody>
      </p:sp>
    </p:spTree>
    <p:extLst>
      <p:ext uri="{BB962C8B-B14F-4D97-AF65-F5344CB8AC3E}">
        <p14:creationId xmlns:p14="http://schemas.microsoft.com/office/powerpoint/2010/main" val="276650475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134</a:t>
            </a:fld>
            <a:endParaRPr lang="es-ES" dirty="0"/>
          </a:p>
        </p:txBody>
      </p:sp>
    </p:spTree>
    <p:extLst>
      <p:ext uri="{BB962C8B-B14F-4D97-AF65-F5344CB8AC3E}">
        <p14:creationId xmlns:p14="http://schemas.microsoft.com/office/powerpoint/2010/main" val="36819176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135</a:t>
            </a:fld>
            <a:endParaRPr lang="es-ES" dirty="0"/>
          </a:p>
        </p:txBody>
      </p:sp>
    </p:spTree>
    <p:extLst>
      <p:ext uri="{BB962C8B-B14F-4D97-AF65-F5344CB8AC3E}">
        <p14:creationId xmlns:p14="http://schemas.microsoft.com/office/powerpoint/2010/main" val="10465089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136</a:t>
            </a:fld>
            <a:endParaRPr lang="es-ES" dirty="0"/>
          </a:p>
        </p:txBody>
      </p:sp>
    </p:spTree>
    <p:extLst>
      <p:ext uri="{BB962C8B-B14F-4D97-AF65-F5344CB8AC3E}">
        <p14:creationId xmlns:p14="http://schemas.microsoft.com/office/powerpoint/2010/main" val="23422386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140</a:t>
            </a:fld>
            <a:endParaRPr lang="es-ES" dirty="0"/>
          </a:p>
        </p:txBody>
      </p:sp>
    </p:spTree>
    <p:extLst>
      <p:ext uri="{BB962C8B-B14F-4D97-AF65-F5344CB8AC3E}">
        <p14:creationId xmlns:p14="http://schemas.microsoft.com/office/powerpoint/2010/main" val="2143302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a:p>
            <a:endParaRPr lang="es-ES" dirty="0"/>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141</a:t>
            </a:fld>
            <a:endParaRPr lang="es-ES" dirty="0"/>
          </a:p>
        </p:txBody>
      </p:sp>
    </p:spTree>
    <p:extLst>
      <p:ext uri="{BB962C8B-B14F-4D97-AF65-F5344CB8AC3E}">
        <p14:creationId xmlns:p14="http://schemas.microsoft.com/office/powerpoint/2010/main" val="392598356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mutabilis y Aloe striata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142</a:t>
            </a:fld>
            <a:endParaRPr lang="es-ES" dirty="0"/>
          </a:p>
        </p:txBody>
      </p:sp>
    </p:spTree>
    <p:extLst>
      <p:ext uri="{BB962C8B-B14F-4D97-AF65-F5344CB8AC3E}">
        <p14:creationId xmlns:p14="http://schemas.microsoft.com/office/powerpoint/2010/main" val="33258742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Hesperantha coccinea,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143</a:t>
            </a:fld>
            <a:endParaRPr lang="es-ES" dirty="0"/>
          </a:p>
        </p:txBody>
      </p:sp>
    </p:spTree>
    <p:extLst>
      <p:ext uri="{BB962C8B-B14F-4D97-AF65-F5344CB8AC3E}">
        <p14:creationId xmlns:p14="http://schemas.microsoft.com/office/powerpoint/2010/main" val="151976539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Phygelius aequalis</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144</a:t>
            </a:fld>
            <a:endParaRPr lang="es-ES" dirty="0"/>
          </a:p>
        </p:txBody>
      </p:sp>
    </p:spTree>
    <p:extLst>
      <p:ext uri="{BB962C8B-B14F-4D97-AF65-F5344CB8AC3E}">
        <p14:creationId xmlns:p14="http://schemas.microsoft.com/office/powerpoint/2010/main" val="81431930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Diospyros whyteana,</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145</a:t>
            </a:fld>
            <a:endParaRPr lang="es-ES" dirty="0"/>
          </a:p>
        </p:txBody>
      </p:sp>
    </p:spTree>
    <p:extLst>
      <p:ext uri="{BB962C8B-B14F-4D97-AF65-F5344CB8AC3E}">
        <p14:creationId xmlns:p14="http://schemas.microsoft.com/office/powerpoint/2010/main" val="289551838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146</a:t>
            </a:fld>
            <a:endParaRPr lang="es-ES" dirty="0"/>
          </a:p>
        </p:txBody>
      </p:sp>
    </p:spTree>
    <p:extLst>
      <p:ext uri="{BB962C8B-B14F-4D97-AF65-F5344CB8AC3E}">
        <p14:creationId xmlns:p14="http://schemas.microsoft.com/office/powerpoint/2010/main" val="18694945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147</a:t>
            </a:fld>
            <a:endParaRPr lang="es-ES" dirty="0"/>
          </a:p>
        </p:txBody>
      </p:sp>
    </p:spTree>
    <p:extLst>
      <p:ext uri="{BB962C8B-B14F-4D97-AF65-F5344CB8AC3E}">
        <p14:creationId xmlns:p14="http://schemas.microsoft.com/office/powerpoint/2010/main" val="36709846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Walter Sisulu National Botanical Garden</a:t>
            </a:r>
          </a:p>
        </p:txBody>
      </p:sp>
      <p:sp>
        <p:nvSpPr>
          <p:cNvPr id="4" name="3 Marcador de número de diapositiva"/>
          <p:cNvSpPr>
            <a:spLocks noGrp="1"/>
          </p:cNvSpPr>
          <p:nvPr>
            <p:ph type="sldNum" sz="quarter" idx="10"/>
          </p:nvPr>
        </p:nvSpPr>
        <p:spPr/>
        <p:txBody>
          <a:bodyPr/>
          <a:lstStyle/>
          <a:p>
            <a:fld id="{9FC3143E-102C-44A6-93A4-AD03827870B6}" type="slidenum">
              <a:rPr lang="es-ES" smtClean="0"/>
              <a:t>148</a:t>
            </a:fld>
            <a:endParaRPr lang="es-ES" dirty="0"/>
          </a:p>
        </p:txBody>
      </p:sp>
    </p:spTree>
    <p:extLst>
      <p:ext uri="{BB962C8B-B14F-4D97-AF65-F5344CB8AC3E}">
        <p14:creationId xmlns:p14="http://schemas.microsoft.com/office/powerpoint/2010/main" val="3152436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84531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9202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8942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9203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21219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2846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66373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28829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7791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616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072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5287885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9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jpeg"/></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27.jpeg"/></Relationships>
</file>

<file path=ppt/slides/_rels/slide14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462464" cy="3168352"/>
          </a:xfrm>
        </p:spPr>
        <p:txBody>
          <a:bodyPr>
            <a:normAutofit/>
          </a:bodyPr>
          <a:lstStyle/>
          <a:p>
            <a:r>
              <a:rPr lang="es-ES" dirty="0"/>
              <a:t>AFRICA.--LA VUELTA AL MUNDO EN 885 JARDINES .-Jardines Botánicos de Karoo Desert Garden.-durban.-Johannesburgo.-pretoria y Walter Sisulu -A</a:t>
            </a:r>
          </a:p>
        </p:txBody>
      </p:sp>
      <p:sp>
        <p:nvSpPr>
          <p:cNvPr id="3" name="2 Subtítulo"/>
          <p:cNvSpPr>
            <a:spLocks noGrp="1"/>
          </p:cNvSpPr>
          <p:nvPr>
            <p:ph type="subTitle" idx="1"/>
          </p:nvPr>
        </p:nvSpPr>
        <p:spPr>
          <a:xfrm>
            <a:off x="2411760" y="4941168"/>
            <a:ext cx="4896544" cy="1371600"/>
          </a:xfrm>
        </p:spPr>
        <p:txBody>
          <a:bodyPr>
            <a:normAutofit fontScale="85000" lnSpcReduction="20000"/>
          </a:bodyPr>
          <a:lstStyle/>
          <a:p>
            <a:r>
              <a:rPr lang="es-ES" dirty="0"/>
              <a:t>Selección de textos y fotografías por</a:t>
            </a:r>
          </a:p>
          <a:p>
            <a:r>
              <a:rPr lang="es-ES" sz="2800" dirty="0"/>
              <a:t>JOSE ELIAS BONELLS</a:t>
            </a:r>
          </a:p>
          <a:p>
            <a:r>
              <a:rPr lang="en-US" sz="2800" dirty="0"/>
              <a:t>dream teather - a change of season.-Has click</a:t>
            </a:r>
          </a:p>
          <a:p>
            <a:endParaRPr lang="es-ES" sz="2800" dirty="0"/>
          </a:p>
          <a:p>
            <a:endParaRPr lang="es-ES" dirty="0"/>
          </a:p>
        </p:txBody>
      </p:sp>
      <p:pic>
        <p:nvPicPr>
          <p:cNvPr id="4" name="dream teather - a change of seas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5445224"/>
            <a:ext cx="609600" cy="609600"/>
          </a:xfrm>
          <a:prstGeom prst="rect">
            <a:avLst/>
          </a:prstGeom>
        </p:spPr>
      </p:pic>
    </p:spTree>
    <p:extLst>
      <p:ext uri="{BB962C8B-B14F-4D97-AF65-F5344CB8AC3E}">
        <p14:creationId xmlns:p14="http://schemas.microsoft.com/office/powerpoint/2010/main" val="291813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45"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Karoo Desert Botanical Gardens.</a:t>
            </a:r>
          </a:p>
        </p:txBody>
      </p:sp>
      <p:sp>
        <p:nvSpPr>
          <p:cNvPr id="3" name="2 Marcador de contenido"/>
          <p:cNvSpPr>
            <a:spLocks noGrp="1"/>
          </p:cNvSpPr>
          <p:nvPr>
            <p:ph sz="quarter" idx="1"/>
          </p:nvPr>
        </p:nvSpPr>
        <p:spPr/>
        <p:txBody>
          <a:bodyPr/>
          <a:lstStyle/>
          <a:p>
            <a:r>
              <a:rPr lang="es-ES" dirty="0"/>
              <a:t>El Desierto Jardín Botánico Nacional Karoo se encuentra al pie de la montañas del río Hex gama, en la ciudad de Worcester . </a:t>
            </a:r>
          </a:p>
          <a:p>
            <a:r>
              <a:rPr lang="es-ES" dirty="0"/>
              <a:t>El jardín se extiende por un área de 154 hectáreas  con sólo 11 hectáreas  que se cultivan.</a:t>
            </a:r>
            <a:r>
              <a:rPr lang="en-US" dirty="0"/>
              <a:t>.</a:t>
            </a:r>
            <a:endParaRPr lang="es-ES" dirty="0"/>
          </a:p>
        </p:txBody>
      </p:sp>
    </p:spTree>
    <p:extLst>
      <p:ext uri="{BB962C8B-B14F-4D97-AF65-F5344CB8AC3E}">
        <p14:creationId xmlns:p14="http://schemas.microsoft.com/office/powerpoint/2010/main" val="114603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lnSpcReduction="10000"/>
          </a:bodyPr>
          <a:lstStyle/>
          <a:p>
            <a:r>
              <a:rPr lang="es-ES" dirty="0"/>
              <a:t>En Roux carretera en las afueras de Worcester, a unos 120 kilómetros de Ciudad del Cabo , se encuentra una joya única de un jardín - el único jardín verdaderamente suculento en el hemisferio sur, y de hecho África, que muestra una de la mayor colección de plantas autóctonas en el Sur África. </a:t>
            </a:r>
          </a:p>
          <a:p>
            <a:r>
              <a:rPr lang="es-ES" dirty="0"/>
              <a:t>155 hectáreas de vegetación semidesértica, 11 de las cuales se cultivan, presentar las plantas de las partes más secas del país, que invariablemente no reciben un 'look in' en otros jardines.</a:t>
            </a:r>
          </a:p>
          <a:p>
            <a:r>
              <a:rPr lang="es-ES" dirty="0"/>
              <a:t> La primavera es una verdadera alfombra de Vygies vivos que entran en floración. </a:t>
            </a:r>
          </a:p>
        </p:txBody>
      </p:sp>
    </p:spTree>
    <p:extLst>
      <p:ext uri="{BB962C8B-B14F-4D97-AF65-F5344CB8AC3E}">
        <p14:creationId xmlns:p14="http://schemas.microsoft.com/office/powerpoint/2010/main" val="4200319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cuenta con más de 400 especies de plantas naturales que incluyen las Namaqualand flora tan famoso por sus flores de primavera, así como algunas especies raras y en peligro de extinción -. más de 300 están protegidos y se propaga en el Jardín Botánico Nacional Karoo Desert bucle senderos de arena vinculan el jardín desarrollado , que incluye los Vygies, con una reserva natural que cuenta con veld bajo arbustos de tipo Karoo y suculentas y cuenta con varios kilómetros de senderos naturales. </a:t>
            </a:r>
          </a:p>
          <a:p>
            <a:r>
              <a:rPr lang="es-ES" dirty="0"/>
              <a:t>El jardín, originalmente establecido en 1921 cerca Matjiesfontein, se trasladó más al norte de Worcester en 1945 para que más visitantes pudieron disfrutar del jardín, abierta durante todo el año. </a:t>
            </a:r>
          </a:p>
          <a:p>
            <a:endParaRPr lang="es-ES" dirty="0"/>
          </a:p>
          <a:p>
            <a:endParaRPr lang="es-ES" dirty="0"/>
          </a:p>
        </p:txBody>
      </p:sp>
    </p:spTree>
    <p:extLst>
      <p:ext uri="{BB962C8B-B14F-4D97-AF65-F5344CB8AC3E}">
        <p14:creationId xmlns:p14="http://schemas.microsoft.com/office/powerpoint/2010/main" val="428378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endParaRPr lang="es-ES" dirty="0"/>
          </a:p>
          <a:p>
            <a:r>
              <a:rPr lang="es-ES" dirty="0"/>
              <a:t>Es interesante el Khoisan 'kookskerm "o refugio de cocina que demuestra hasta qué punto el hombre discretamente utiliza para se integran con su entorno - parte de la sección Namaqualand del jardín mostrando plantas usadas por los bosquimanos.</a:t>
            </a:r>
          </a:p>
          <a:p>
            <a:r>
              <a:rPr lang="es-ES" dirty="0"/>
              <a:t> Hay también un laberinto vegetal, excursiones organizadas, una pista de Braille, un rastro de esquisto y una guardería surtida con más de 500 especies autóctonas. </a:t>
            </a:r>
          </a:p>
        </p:txBody>
      </p:sp>
    </p:spTree>
    <p:extLst>
      <p:ext uri="{BB962C8B-B14F-4D97-AF65-F5344CB8AC3E}">
        <p14:creationId xmlns:p14="http://schemas.microsoft.com/office/powerpoint/2010/main" val="254817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821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042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6257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656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5352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6282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2922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3421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295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2654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63512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138622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8503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28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1704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0"/>
          <a:stretch/>
        </p:blipFill>
        <p:spPr>
          <a:xfrm>
            <a:off x="0" y="1"/>
            <a:ext cx="9144000" cy="6857999"/>
          </a:xfrm>
          <a:prstGeom prst="rect">
            <a:avLst/>
          </a:prstGeom>
        </p:spPr>
      </p:pic>
    </p:spTree>
    <p:extLst>
      <p:ext uri="{BB962C8B-B14F-4D97-AF65-F5344CB8AC3E}">
        <p14:creationId xmlns:p14="http://schemas.microsoft.com/office/powerpoint/2010/main" val="3059704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76610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084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482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1"/>
            <a:ext cx="9144000" cy="6857999"/>
          </a:xfrm>
          <a:prstGeom prst="rect">
            <a:avLst/>
          </a:prstGeom>
        </p:spPr>
      </p:pic>
    </p:spTree>
    <p:extLst>
      <p:ext uri="{BB962C8B-B14F-4D97-AF65-F5344CB8AC3E}">
        <p14:creationId xmlns:p14="http://schemas.microsoft.com/office/powerpoint/2010/main" val="3476739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5229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2"/>
          <a:stretch/>
        </p:blipFill>
        <p:spPr>
          <a:xfrm>
            <a:off x="0" y="-99392"/>
            <a:ext cx="9144000" cy="6957392"/>
          </a:xfrm>
          <a:prstGeom prst="rect">
            <a:avLst/>
          </a:prstGeom>
        </p:spPr>
      </p:pic>
    </p:spTree>
    <p:extLst>
      <p:ext uri="{BB962C8B-B14F-4D97-AF65-F5344CB8AC3E}">
        <p14:creationId xmlns:p14="http://schemas.microsoft.com/office/powerpoint/2010/main" val="2544650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97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65"/>
          <a:stretch/>
        </p:blipFill>
        <p:spPr>
          <a:xfrm>
            <a:off x="0" y="-99392"/>
            <a:ext cx="9144000" cy="6957392"/>
          </a:xfrm>
          <a:prstGeom prst="rect">
            <a:avLst/>
          </a:prstGeom>
        </p:spPr>
      </p:pic>
    </p:spTree>
    <p:extLst>
      <p:ext uri="{BB962C8B-B14F-4D97-AF65-F5344CB8AC3E}">
        <p14:creationId xmlns:p14="http://schemas.microsoft.com/office/powerpoint/2010/main" val="2623463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8325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50135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779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Botanical Garden, Durban South Africa</a:t>
            </a:r>
            <a:endParaRPr lang="es-ES" dirty="0"/>
          </a:p>
        </p:txBody>
      </p:sp>
      <p:sp>
        <p:nvSpPr>
          <p:cNvPr id="3" name="2 Marcador de contenido"/>
          <p:cNvSpPr>
            <a:spLocks noGrp="1"/>
          </p:cNvSpPr>
          <p:nvPr>
            <p:ph sz="quarter" idx="1"/>
          </p:nvPr>
        </p:nvSpPr>
        <p:spPr/>
        <p:txBody>
          <a:bodyPr>
            <a:normAutofit lnSpcReduction="10000"/>
          </a:bodyPr>
          <a:lstStyle/>
          <a:p>
            <a:r>
              <a:rPr lang="es-ES" dirty="0"/>
              <a:t>Los Jardines Botánicos de Durban se encuentra en la ciudad de Durban , KwaZulu-Natal , Sudáfrica . Es la más antigua de Durban institución pública y África 's antiguo que se conserva jardines botánicos . </a:t>
            </a:r>
          </a:p>
          <a:p>
            <a:r>
              <a:rPr lang="es-ES" dirty="0"/>
              <a:t> Los jardines ocupan una superficie de 15 hectáreas  en un clima  subtropical .</a:t>
            </a:r>
          </a:p>
          <a:p>
            <a:r>
              <a:rPr lang="es-ES" dirty="0"/>
              <a:t>El Jardín Botánico de Durban fue establecido para participar en la búsqueda de los Kew Gardens de establecer una serie de jardines botánicos de todo el mundo que puedan ayudar en la introducción de plantas de valor económico, y para el suministro de plantas a Kew que eran nuevas para la ciencia.</a:t>
            </a:r>
          </a:p>
        </p:txBody>
      </p:sp>
    </p:spTree>
    <p:extLst>
      <p:ext uri="{BB962C8B-B14F-4D97-AF65-F5344CB8AC3E}">
        <p14:creationId xmlns:p14="http://schemas.microsoft.com/office/powerpoint/2010/main" val="423661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 El primer jardín fue creado en diciembre de 1849 por el Dr. Charles Johnston en el borde de la Berea de Ridge al lado del río Umgeni (cerca de Quarry Road). </a:t>
            </a:r>
          </a:p>
          <a:p>
            <a:r>
              <a:rPr lang="es-ES" dirty="0"/>
              <a:t> Él era el encargado de los jardines de menos de 1 año. </a:t>
            </a:r>
          </a:p>
          <a:p>
            <a:r>
              <a:rPr lang="es-ES" dirty="0"/>
              <a:t> A Scot llamado Marcos Mcken luego tomó su lugar y comenzó a establecer jardines de plantas de valor económico, tales como la caña de azúcar , el té , el café y la piña . </a:t>
            </a:r>
          </a:p>
          <a:p>
            <a:r>
              <a:rPr lang="es-ES" dirty="0"/>
              <a:t> En 1851, los jardines botánicos fueron reubicados cerca de la ciudad, a su actual emplazamiento.</a:t>
            </a:r>
          </a:p>
          <a:p>
            <a:r>
              <a:rPr lang="es-ES" dirty="0"/>
              <a:t> De 1853 a 1860 hubo varios comisarios , el más notable de los cuales era Robert Plant , que murió de malaria durante la percepción de plantas cerca de Lake St. Lucia . </a:t>
            </a:r>
          </a:p>
          <a:p>
            <a:r>
              <a:rPr lang="es-ES" dirty="0"/>
              <a:t> </a:t>
            </a:r>
          </a:p>
        </p:txBody>
      </p:sp>
    </p:spTree>
    <p:extLst>
      <p:ext uri="{BB962C8B-B14F-4D97-AF65-F5344CB8AC3E}">
        <p14:creationId xmlns:p14="http://schemas.microsoft.com/office/powerpoint/2010/main" val="3641498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Mcken luego regresaron en 1860 y fue el curador de los próximos 12 años; hasta su muerte en 1872.</a:t>
            </a:r>
          </a:p>
          <a:p>
            <a:r>
              <a:rPr lang="es-ES" dirty="0"/>
              <a:t>Un alemán con el nombre de William Keit llego de Glasnevin en Irlanda para hacerse cargo de la curaduría de los jardines, pero la depresión económica en Natal , una sequía, y la Guerra Anglo-Zulú tuvo su efecto. </a:t>
            </a:r>
          </a:p>
          <a:p>
            <a:r>
              <a:rPr lang="es-ES" dirty="0"/>
              <a:t>Keit renunció en 1881 para convertirse en un vivero y más tarde fue el primer director de los parques de Durban .</a:t>
            </a:r>
          </a:p>
          <a:p>
            <a:r>
              <a:rPr lang="es-ES" dirty="0"/>
              <a:t>Un granjero local y rural dueño de la tienda de comercio John Medley Wood  autodidacta botánico se hizo cargo de la curaduría 1882-1913.</a:t>
            </a:r>
          </a:p>
          <a:p>
            <a:endParaRPr lang="es-ES" dirty="0"/>
          </a:p>
          <a:p>
            <a:endParaRPr lang="es-ES" dirty="0"/>
          </a:p>
        </p:txBody>
      </p:sp>
    </p:spTree>
    <p:extLst>
      <p:ext uri="{BB962C8B-B14F-4D97-AF65-F5344CB8AC3E}">
        <p14:creationId xmlns:p14="http://schemas.microsoft.com/office/powerpoint/2010/main" val="1887211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Botánicos de Durban se dice que han disfrutado de sus días de gloria  con el apoyo del gobernador de la colonia de Natal, Sir Henry Bulwer que compartía un gran interés en los jardines. </a:t>
            </a:r>
          </a:p>
          <a:p>
            <a:r>
              <a:rPr lang="es-ES" dirty="0"/>
              <a:t> John Medley Wood fundó el Gobierno Herbario Natal en 1882, que era en un principio una choza de  madera y de hierro corrugado  en la que se organiza el almacenamiento de más de 1.500 especímenes de plantas. </a:t>
            </a:r>
          </a:p>
          <a:p>
            <a:r>
              <a:rPr lang="es-ES" dirty="0"/>
              <a:t>Él preparó unos 13.000 especímenes de plantas, muchas de las cuales fueron distribuidas por el cambio, y sólo alrededor de 6.000 de sus muestras permanecen en la colección  de los de hoy en día más de 100.000 ejemplares -. mayoría de los cuales se originan en KwaZulu-Natal </a:t>
            </a:r>
          </a:p>
        </p:txBody>
      </p:sp>
    </p:spTree>
    <p:extLst>
      <p:ext uri="{BB962C8B-B14F-4D97-AF65-F5344CB8AC3E}">
        <p14:creationId xmlns:p14="http://schemas.microsoft.com/office/powerpoint/2010/main" val="2457128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John Medley Wood descubrió muchas nuevas especies de plantas que envió a Kew Gardens. </a:t>
            </a:r>
          </a:p>
          <a:p>
            <a:r>
              <a:rPr lang="es-ES" dirty="0"/>
              <a:t> Su más famoso descubrimiento fue un grupo de una gran especie de cícadas en Ongoye Bosque en 1895. </a:t>
            </a:r>
          </a:p>
          <a:p>
            <a:r>
              <a:rPr lang="es-ES" dirty="0"/>
              <a:t>Esta cícadas fue posteriormente nombrado en honor de él en 1908 como Cycad de Wood ( Encephalartos woodii ) por el Inglés horticultor Henry Sander . </a:t>
            </a:r>
          </a:p>
          <a:p>
            <a:r>
              <a:rPr lang="es-ES" dirty="0"/>
              <a:t>Tres compensaciones basales del cícadas fueron recogidos por el diputado de Wood, James Wylie , en el año 1903 y se plantan en el Jardín Botánico de Durban, y de nuevo en un 1907 expedición, Wylie recoge dos de los más grandes tallos y los llevó a los jardines. </a:t>
            </a:r>
          </a:p>
        </p:txBody>
      </p:sp>
    </p:spTree>
    <p:extLst>
      <p:ext uri="{BB962C8B-B14F-4D97-AF65-F5344CB8AC3E}">
        <p14:creationId xmlns:p14="http://schemas.microsoft.com/office/powerpoint/2010/main" val="3958899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Cycad de Wood es ahora el emblema de los Jardines Botánicos de Durban,  donde los especímenes originales todavía están creciendo.</a:t>
            </a:r>
          </a:p>
          <a:p>
            <a:r>
              <a:rPr lang="es-ES" dirty="0"/>
              <a:t> Los problemas económicos exacerbados por la suspensión de una subvención del gobierno en los últimos años de la Colonia de Natal causaron el colapso de la Sociedad de Durban agrícola y hortícola , que habían poseído los jardines. </a:t>
            </a:r>
          </a:p>
          <a:p>
            <a:r>
              <a:rPr lang="es-ES" dirty="0"/>
              <a:t> En 1913, la mayor parte del jardín fue trasladado a la de Durban Municipio , pero cerca de 0.5 ha, incluyendo el Herbario y la casa de Medley Wood fue la escisión y se transfieren al Departamento de Agricultura de la Unión, al año siguiente. </a:t>
            </a:r>
          </a:p>
        </p:txBody>
      </p:sp>
    </p:spTree>
    <p:extLst>
      <p:ext uri="{BB962C8B-B14F-4D97-AF65-F5344CB8AC3E}">
        <p14:creationId xmlns:p14="http://schemas.microsoft.com/office/powerpoint/2010/main" val="13841646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Después de la muerte de Medley el 26 de agosto de 1915,  fue sucedido como Curador de la Herbario por el Dr. PA van der Bijl , un señalado micólogo . </a:t>
            </a:r>
          </a:p>
          <a:p>
            <a:r>
              <a:rPr lang="es-ES" dirty="0"/>
              <a:t> Debido a los sucesivos cambios políticos con la Unión Sudafricana , los jardines entraron en un estado de declive, pero muchos de los árboles plantados por Mcken, Keit y Medley Wood todavía están creciendo en el Jardín Botánico de Durban.</a:t>
            </a:r>
          </a:p>
          <a:p>
            <a:r>
              <a:rPr lang="es-ES" dirty="0"/>
              <a:t>William Keit llevó de nuevo  los jardines el 27 de agosto de 1916,  un año después de la muerte de John Medley Wood.</a:t>
            </a:r>
          </a:p>
          <a:p>
            <a:endParaRPr lang="es-ES" dirty="0"/>
          </a:p>
          <a:p>
            <a:endParaRPr lang="es-ES" dirty="0"/>
          </a:p>
          <a:p>
            <a:endParaRPr lang="es-ES" dirty="0"/>
          </a:p>
        </p:txBody>
      </p:sp>
    </p:spTree>
    <p:extLst>
      <p:ext uri="{BB962C8B-B14F-4D97-AF65-F5344CB8AC3E}">
        <p14:creationId xmlns:p14="http://schemas.microsoft.com/office/powerpoint/2010/main" val="151592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Entre los conservadores posteriores fue Ernest Thorp (1950-1975), quien supervisó la construcción de la casa de las orquídeas en el Jardín Botánico de Durban en 1962. </a:t>
            </a:r>
          </a:p>
          <a:p>
            <a:r>
              <a:rPr lang="es-ES" dirty="0"/>
              <a:t> La casa de las orquídeas fue nombrado después de él como el Ernest Thorp Orchid House. </a:t>
            </a:r>
          </a:p>
          <a:p>
            <a:r>
              <a:rPr lang="es-ES" dirty="0"/>
              <a:t>Mientras Ernest Thorp fue el curador, FW espinas era el director. </a:t>
            </a:r>
          </a:p>
          <a:p>
            <a:r>
              <a:rPr lang="es-ES" dirty="0"/>
              <a:t> Alrededor de 1965 el Jardín Botánico de Durban se destaca por su colección de Cannas , y Ernest Thorp envió rizomas de 3 variedades de Longwood Gardens en Estados Unidos , bajo petición</a:t>
            </a:r>
          </a:p>
        </p:txBody>
      </p:sp>
    </p:spTree>
    <p:extLst>
      <p:ext uri="{BB962C8B-B14F-4D97-AF65-F5344CB8AC3E}">
        <p14:creationId xmlns:p14="http://schemas.microsoft.com/office/powerpoint/2010/main" val="1027162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contienen una amplia colección de cícadas de Sudáfrica y de otras partes del mundo. Los ejemplares más notables son las de Cycad de Wood. . </a:t>
            </a:r>
          </a:p>
          <a:p>
            <a:r>
              <a:rPr lang="es-ES" dirty="0"/>
              <a:t>En 1992 y 1993 las cícadas se reordenaron para representar a su distribución geográfica Las especies que crecen aquí son: </a:t>
            </a:r>
          </a:p>
          <a:p>
            <a:r>
              <a:rPr lang="es-ES" dirty="0"/>
              <a:t>Encephalartos altensteinii</a:t>
            </a:r>
          </a:p>
          <a:p>
            <a:r>
              <a:rPr lang="es-ES" dirty="0"/>
              <a:t>Encephalartos arenarius</a:t>
            </a:r>
          </a:p>
          <a:p>
            <a:r>
              <a:rPr lang="es-ES" dirty="0"/>
              <a:t>Encephalartos ferox</a:t>
            </a:r>
          </a:p>
          <a:p>
            <a:r>
              <a:rPr lang="es-ES" dirty="0"/>
              <a:t>Encephalartos horridus</a:t>
            </a:r>
          </a:p>
          <a:p>
            <a:r>
              <a:rPr lang="es-ES" dirty="0"/>
              <a:t>Encephalartos lehmannii</a:t>
            </a:r>
          </a:p>
          <a:p>
            <a:r>
              <a:rPr lang="es-ES" dirty="0"/>
              <a:t>Encephalartos longifolius</a:t>
            </a:r>
          </a:p>
          <a:p>
            <a:r>
              <a:rPr lang="es-ES" dirty="0"/>
              <a:t>Encephalartos natalensis</a:t>
            </a:r>
          </a:p>
          <a:p>
            <a:r>
              <a:rPr lang="es-ES" dirty="0"/>
              <a:t>Encephalartos villosus</a:t>
            </a:r>
          </a:p>
          <a:p>
            <a:r>
              <a:rPr lang="es-ES" dirty="0"/>
              <a:t>Stangeria eriopus</a:t>
            </a:r>
          </a:p>
        </p:txBody>
      </p:sp>
    </p:spTree>
    <p:extLst>
      <p:ext uri="{BB962C8B-B14F-4D97-AF65-F5344CB8AC3E}">
        <p14:creationId xmlns:p14="http://schemas.microsoft.com/office/powerpoint/2010/main" val="10872833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oard.jpg Durban Botanic Gardens Estableci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0" y="0"/>
            <a:ext cx="4286250" cy="684019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8790" y="1"/>
            <a:ext cx="48452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4446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941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Encephalartos woodii verdadera cara raíz original 12 09 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0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rchivo: Durban Botanic Gardens nueva entrada 04 09 20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0"/>
            <a:ext cx="4286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137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492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1071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4645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cícadas Durban Botánico y tre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7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226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4/4f/Scadoxus_puniceus_Durban_Botanic_04_09_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1447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Encephalartos sp en Durban Botanic Gardens 12 09 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173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Bromelias, Durban Botanic 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74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Orquídeas y Bromelias Durban Botanic 12 09 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4" y="-171400"/>
            <a:ext cx="5505450" cy="721764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rchivo: Helecho de árbol Durban Botanic Gardens 12 09 20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5906" y="0"/>
            <a:ext cx="3658094" cy="6857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257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8098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4360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4810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43246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851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6224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52981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9089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3980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10770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935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63440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923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64443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1102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9263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12160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171725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3931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55237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34251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7286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0669437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96348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69438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2941"/>
          <a:stretch/>
        </p:blipFill>
        <p:spPr>
          <a:xfrm>
            <a:off x="0" y="0"/>
            <a:ext cx="9144000" cy="6858000"/>
          </a:xfrm>
          <a:prstGeom prst="rect">
            <a:avLst/>
          </a:prstGeom>
          <a:solidFill>
            <a:schemeClr val="accent2"/>
          </a:solidFill>
        </p:spPr>
      </p:pic>
    </p:spTree>
    <p:extLst>
      <p:ext uri="{BB962C8B-B14F-4D97-AF65-F5344CB8AC3E}">
        <p14:creationId xmlns:p14="http://schemas.microsoft.com/office/powerpoint/2010/main" val="39314202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65530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28925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13"/>
          <a:stretch/>
        </p:blipFill>
        <p:spPr>
          <a:xfrm>
            <a:off x="0" y="-99392"/>
            <a:ext cx="9144000" cy="6957392"/>
          </a:xfrm>
          <a:prstGeom prst="rect">
            <a:avLst/>
          </a:prstGeom>
        </p:spPr>
      </p:pic>
    </p:spTree>
    <p:extLst>
      <p:ext uri="{BB962C8B-B14F-4D97-AF65-F5344CB8AC3E}">
        <p14:creationId xmlns:p14="http://schemas.microsoft.com/office/powerpoint/2010/main" val="28143786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92428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85339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23" b="15882"/>
          <a:stretch/>
        </p:blipFill>
        <p:spPr>
          <a:xfrm>
            <a:off x="0" y="-18710"/>
            <a:ext cx="9265024" cy="6976102"/>
          </a:xfrm>
          <a:prstGeom prst="rect">
            <a:avLst/>
          </a:prstGeom>
        </p:spPr>
      </p:pic>
    </p:spTree>
    <p:extLst>
      <p:ext uri="{BB962C8B-B14F-4D97-AF65-F5344CB8AC3E}">
        <p14:creationId xmlns:p14="http://schemas.microsoft.com/office/powerpoint/2010/main" val="32917220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65919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Johannesburg Botanical Garden</a:t>
            </a:r>
          </a:p>
        </p:txBody>
      </p:sp>
      <p:sp>
        <p:nvSpPr>
          <p:cNvPr id="3" name="2 Marcador de contenido"/>
          <p:cNvSpPr>
            <a:spLocks noGrp="1"/>
          </p:cNvSpPr>
          <p:nvPr>
            <p:ph sz="quarter" idx="1"/>
          </p:nvPr>
        </p:nvSpPr>
        <p:spPr/>
        <p:txBody>
          <a:bodyPr>
            <a:normAutofit/>
          </a:bodyPr>
          <a:lstStyle/>
          <a:p>
            <a:r>
              <a:rPr lang="es-ES" dirty="0"/>
              <a:t>El Jardín Botánico de Johannesburgo se encuentra en el suburbio de Emmarentia en Johannesburgo , Sudáfrica .</a:t>
            </a:r>
          </a:p>
          <a:p>
            <a:r>
              <a:rPr lang="es-ES" dirty="0"/>
              <a:t>Los jardines fueron establecidos en 1964 como un amplio jardín de rosas (llegando a ser conocido localmente como el "Rose Garden") y posteriormente ampliado para cubrir una superficie aproximada de 125 hectáreas (1,25 km 2).</a:t>
            </a:r>
          </a:p>
          <a:p>
            <a:r>
              <a:rPr lang="es-ES" dirty="0"/>
              <a:t> Es administrado por Parques de la Ciudad de Johannesburgo .</a:t>
            </a:r>
          </a:p>
          <a:p>
            <a:endParaRPr lang="es-ES" dirty="0"/>
          </a:p>
        </p:txBody>
      </p:sp>
    </p:spTree>
    <p:extLst>
      <p:ext uri="{BB962C8B-B14F-4D97-AF65-F5344CB8AC3E}">
        <p14:creationId xmlns:p14="http://schemas.microsoft.com/office/powerpoint/2010/main" val="6316778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Presa Emmarentia está situado inmediatamente al este del jardín y comparte su amplia superficie.</a:t>
            </a:r>
          </a:p>
          <a:p>
            <a:r>
              <a:rPr lang="es-ES" dirty="0"/>
              <a:t>Uno de los principales atractivos es el Jardín de las Rosas, con más de 10 000 rosas.</a:t>
            </a:r>
          </a:p>
          <a:p>
            <a:r>
              <a:rPr lang="es-ES" dirty="0"/>
              <a:t>El jardín está organizado por tema y propósito de uso y consta de:</a:t>
            </a:r>
          </a:p>
          <a:p>
            <a:r>
              <a:rPr lang="es-ES" dirty="0"/>
              <a:t>Restaurante</a:t>
            </a:r>
          </a:p>
          <a:p>
            <a:r>
              <a:rPr lang="es-ES" dirty="0"/>
              <a:t>A Shakespeare Garden</a:t>
            </a:r>
          </a:p>
          <a:p>
            <a:r>
              <a:rPr lang="es-ES" dirty="0"/>
              <a:t>Un suculento Jardín</a:t>
            </a:r>
          </a:p>
          <a:p>
            <a:r>
              <a:rPr lang="es-ES" dirty="0"/>
              <a:t>Un formal, terrazas Rose Garden con estanques y fuentes</a:t>
            </a:r>
          </a:p>
          <a:p>
            <a:r>
              <a:rPr lang="es-ES" dirty="0"/>
              <a:t>Una hierba de jardín</a:t>
            </a:r>
          </a:p>
          <a:p>
            <a:r>
              <a:rPr lang="es-ES" dirty="0"/>
              <a:t>Un Herbario</a:t>
            </a:r>
          </a:p>
          <a:p>
            <a:r>
              <a:rPr lang="es-ES" dirty="0"/>
              <a:t>Un Cycad Jardín</a:t>
            </a:r>
          </a:p>
          <a:p>
            <a:endParaRPr lang="es-ES" dirty="0"/>
          </a:p>
        </p:txBody>
      </p:sp>
    </p:spTree>
    <p:extLst>
      <p:ext uri="{BB962C8B-B14F-4D97-AF65-F5344CB8AC3E}">
        <p14:creationId xmlns:p14="http://schemas.microsoft.com/office/powerpoint/2010/main" val="16196861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A Floreum</a:t>
            </a:r>
          </a:p>
          <a:p>
            <a:r>
              <a:rPr lang="es-ES" dirty="0"/>
              <a:t>Una isla Bird</a:t>
            </a:r>
          </a:p>
          <a:p>
            <a:r>
              <a:rPr lang="es-ES" dirty="0"/>
              <a:t>Humedales</a:t>
            </a:r>
          </a:p>
          <a:p>
            <a:r>
              <a:rPr lang="es-ES" dirty="0"/>
              <a:t>Área de picnic</a:t>
            </a:r>
          </a:p>
          <a:p>
            <a:r>
              <a:rPr lang="es-ES" dirty="0"/>
              <a:t>Sección Pasear al perro</a:t>
            </a:r>
          </a:p>
          <a:p>
            <a:r>
              <a:rPr lang="es-ES" dirty="0"/>
              <a:t>Vivero</a:t>
            </a:r>
          </a:p>
          <a:p>
            <a:r>
              <a:rPr lang="es-ES" dirty="0"/>
              <a:t>Centro de Educación Ambiental</a:t>
            </a:r>
          </a:p>
          <a:p>
            <a:r>
              <a:rPr lang="es-ES" dirty="0"/>
              <a:t>Monumentos y memorial</a:t>
            </a:r>
          </a:p>
          <a:p>
            <a:r>
              <a:rPr lang="es-ES" dirty="0"/>
              <a:t>Un monumento que conmemora el 300 aniversario de los hugonotes en Sudáfrica se encuentra en la parte superior de la rosaleda.</a:t>
            </a:r>
          </a:p>
        </p:txBody>
      </p:sp>
    </p:spTree>
    <p:extLst>
      <p:ext uri="{BB962C8B-B14F-4D97-AF65-F5344CB8AC3E}">
        <p14:creationId xmlns:p14="http://schemas.microsoft.com/office/powerpoint/2010/main" val="39865381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124744"/>
            <a:ext cx="2466975" cy="184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59240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Sudáfrica Johannesburgo Jardín Botánico-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7411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rchivo: Sudáfrica Johannesburgo Jardín Botánico-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09778" cy="695739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schaum.co.za/wp-content/uploads/2013/06/Winter-3-500x37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778" y="0"/>
            <a:ext cx="4534222" cy="357187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encrypted-tbn0.gstatic.com/images?q=tbn:ANd9GcTd2cYie03h7YeTSluQ1cmv_0Ztlic_SyMkv1rZrwZ_06axjzMy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778" y="3571876"/>
            <a:ext cx="4534221" cy="3286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6084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08655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95272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8512" y="2505075"/>
            <a:ext cx="2466975" cy="184785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60037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3240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4475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86520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5554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8062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59834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31557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4972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03214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8542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1008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Pretoria National Botanic Garden</a:t>
            </a:r>
          </a:p>
        </p:txBody>
      </p:sp>
      <p:sp>
        <p:nvSpPr>
          <p:cNvPr id="3" name="2 Marcador de contenido"/>
          <p:cNvSpPr>
            <a:spLocks noGrp="1"/>
          </p:cNvSpPr>
          <p:nvPr>
            <p:ph sz="quarter" idx="1"/>
          </p:nvPr>
        </p:nvSpPr>
        <p:spPr/>
        <p:txBody>
          <a:bodyPr/>
          <a:lstStyle/>
          <a:p>
            <a:r>
              <a:rPr lang="es-ES" dirty="0"/>
              <a:t>El Jardín Botánico Nacional de Pretoria es uno de los nueve Jardines Botánicos Nacionales de Sudáfrica,</a:t>
            </a:r>
          </a:p>
          <a:p>
            <a:r>
              <a:rPr lang="es-ES" dirty="0"/>
              <a:t>.El jardín está situado entre Pretoria Road y Cussonia Avenue en Brummeria, en el este de Pretoria , Gauteng , y flanquea una cresta rocosa central que corre de este a oeste. </a:t>
            </a:r>
          </a:p>
          <a:p>
            <a:r>
              <a:rPr lang="es-ES" dirty="0"/>
              <a:t>Las 76 hectáreas (0,76 km 2) jardín fueron creadas en 1946, y de hosts finales la sede del Instituto Nacional de Biodiversidad de Sudáfrica. </a:t>
            </a:r>
          </a:p>
        </p:txBody>
      </p:sp>
    </p:spTree>
    <p:extLst>
      <p:ext uri="{BB962C8B-B14F-4D97-AF65-F5344CB8AC3E}">
        <p14:creationId xmlns:p14="http://schemas.microsoft.com/office/powerpoint/2010/main" val="17938494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entrada de los días de los visitantes es a lo largo Cussonia Avenue. </a:t>
            </a:r>
          </a:p>
          <a:p>
            <a:r>
              <a:rPr lang="es-ES" dirty="0"/>
              <a:t>Esta sección occidental contiene el humedal, cícadas jardín, suculento jardín, plantas útiles de jardín, jardín de plantas medicinales y el jardín de habilitación. </a:t>
            </a:r>
          </a:p>
          <a:p>
            <a:r>
              <a:rPr lang="es-ES" dirty="0"/>
              <a:t>Situado entre ellos hay un restaurante, escenario de conciertos, jardín de té y salón de eventos al lado de una cascada artificial .</a:t>
            </a:r>
          </a:p>
          <a:p>
            <a:r>
              <a:rPr lang="es-ES" dirty="0"/>
              <a:t>Situado alrededor del centro del jardín esta el Herbario Nacional, Centro de Biodiversidad y el Centro de Educación Ambiental. Aloe Hotel rústico (antes Velcich House) al norte de la cordillera está destinado a albergar las oficinas de Trabajando por los humedales y los Programas de pastizales.</a:t>
            </a:r>
          </a:p>
        </p:txBody>
      </p:sp>
    </p:spTree>
    <p:extLst>
      <p:ext uri="{BB962C8B-B14F-4D97-AF65-F5344CB8AC3E}">
        <p14:creationId xmlns:p14="http://schemas.microsoft.com/office/powerpoint/2010/main" val="37595201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lado oriental del jardín está menos desarrollado. Un arboreto y pastizales naturales se encuentran aquí, además del sendero Petromus  para caminar a lo largo de la cordillera central, y las oficinas de jardín.</a:t>
            </a:r>
          </a:p>
          <a:p>
            <a:endParaRPr lang="es-ES" dirty="0"/>
          </a:p>
        </p:txBody>
      </p:sp>
    </p:spTree>
    <p:extLst>
      <p:ext uri="{BB962C8B-B14F-4D97-AF65-F5344CB8AC3E}">
        <p14:creationId xmlns:p14="http://schemas.microsoft.com/office/powerpoint/2010/main" val="24350310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2391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0565077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78909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2310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21"/>
            <a:ext cx="9144000" cy="6858000"/>
          </a:xfrm>
          <a:prstGeom prst="rect">
            <a:avLst/>
          </a:prstGeom>
        </p:spPr>
      </p:pic>
    </p:spTree>
    <p:extLst>
      <p:ext uri="{BB962C8B-B14F-4D97-AF65-F5344CB8AC3E}">
        <p14:creationId xmlns:p14="http://schemas.microsoft.com/office/powerpoint/2010/main" val="39875199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58000"/>
          </a:xfrm>
          <a:prstGeom prst="rect">
            <a:avLst/>
          </a:prstGeom>
        </p:spPr>
      </p:pic>
    </p:spTree>
    <p:extLst>
      <p:ext uri="{BB962C8B-B14F-4D97-AF65-F5344CB8AC3E}">
        <p14:creationId xmlns:p14="http://schemas.microsoft.com/office/powerpoint/2010/main" val="5535207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85" y="0"/>
            <a:ext cx="9068430" cy="6858000"/>
          </a:xfrm>
          <a:prstGeom prst="rect">
            <a:avLst/>
          </a:prstGeom>
        </p:spPr>
      </p:pic>
    </p:spTree>
    <p:extLst>
      <p:ext uri="{BB962C8B-B14F-4D97-AF65-F5344CB8AC3E}">
        <p14:creationId xmlns:p14="http://schemas.microsoft.com/office/powerpoint/2010/main" val="19323612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6470"/>
          <a:stretch/>
        </p:blipFill>
        <p:spPr>
          <a:xfrm>
            <a:off x="0" y="0"/>
            <a:ext cx="9144000" cy="6858000"/>
          </a:xfrm>
          <a:prstGeom prst="rect">
            <a:avLst/>
          </a:prstGeom>
        </p:spPr>
      </p:pic>
    </p:spTree>
    <p:extLst>
      <p:ext uri="{BB962C8B-B14F-4D97-AF65-F5344CB8AC3E}">
        <p14:creationId xmlns:p14="http://schemas.microsoft.com/office/powerpoint/2010/main" val="11876834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730978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40044793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4602826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516693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933890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32280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615617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3386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2998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392892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6611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445925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Walter Sisulu National Botanical Garden</a:t>
            </a:r>
          </a:p>
        </p:txBody>
      </p:sp>
      <p:sp>
        <p:nvSpPr>
          <p:cNvPr id="3" name="2 Marcador de contenido"/>
          <p:cNvSpPr>
            <a:spLocks noGrp="1"/>
          </p:cNvSpPr>
          <p:nvPr>
            <p:ph sz="quarter" idx="1"/>
          </p:nvPr>
        </p:nvSpPr>
        <p:spPr/>
        <p:txBody>
          <a:bodyPr>
            <a:normAutofit/>
          </a:bodyPr>
          <a:lstStyle/>
          <a:p>
            <a:r>
              <a:rPr lang="es-ES" dirty="0"/>
              <a:t>El Jardín Botánico Nacional Walter Sisulu en inglés : Walter Sisulu National Botanical Garden es un área de reserva de 308 hectáreas (30,8 km²) y en su interior un jardín botánico y zona paisajista de 20 hectáreas de extensión.</a:t>
            </a:r>
          </a:p>
          <a:p>
            <a:r>
              <a:rPr lang="es-ES" dirty="0"/>
              <a:t>Es uno de los integrantes del « South Africa's National Botanical Gardens ».</a:t>
            </a:r>
          </a:p>
          <a:p>
            <a:r>
              <a:rPr lang="es-ES" dirty="0"/>
              <a:t>Es miembro del BGCI y presenta trabajos para la International Agenda Registration-(Agenda Internacional para la Conservación en los Jardines Botánicos).</a:t>
            </a:r>
          </a:p>
        </p:txBody>
      </p:sp>
    </p:spTree>
    <p:extLst>
      <p:ext uri="{BB962C8B-B14F-4D97-AF65-F5344CB8AC3E}">
        <p14:creationId xmlns:p14="http://schemas.microsoft.com/office/powerpoint/2010/main" val="266228258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Este jardín botánico fue establecido en 1982 como una reserva botánica en Johannesburgo. </a:t>
            </a:r>
          </a:p>
          <a:p>
            <a:r>
              <a:rPr lang="es-ES" dirty="0"/>
              <a:t>Es el jardín botánico más nuevo del « South African National Biodiversity Institute ».</a:t>
            </a:r>
          </a:p>
          <a:p>
            <a:r>
              <a:rPr lang="es-ES" dirty="0"/>
              <a:t>El jardín es el hogar de la única pareja anidando de Águila negra africana en Johannesburgo.</a:t>
            </a:r>
          </a:p>
          <a:p>
            <a:r>
              <a:rPr lang="es-ES" dirty="0"/>
              <a:t>Más del 90% de las plantas de sus colecciones son plantas indígenas de la vegetación natural del « Rocky Highveld Grassland  » ( Alto Veld), con unas 600 especies de plantas.</a:t>
            </a:r>
          </a:p>
          <a:p>
            <a:r>
              <a:rPr lang="es-ES" dirty="0"/>
              <a:t> Esta zona consiste en un mosaico de tierras de hierbas en sabana, con densas zonas de arbustos sobre todo junto a las corrientes de los arroyos.</a:t>
            </a:r>
          </a:p>
        </p:txBody>
      </p:sp>
    </p:spTree>
    <p:extLst>
      <p:ext uri="{BB962C8B-B14F-4D97-AF65-F5344CB8AC3E}">
        <p14:creationId xmlns:p14="http://schemas.microsoft.com/office/powerpoint/2010/main" val="11716752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Entre sus colecciones más destacables:</a:t>
            </a:r>
          </a:p>
          <a:p>
            <a:r>
              <a:rPr lang="es-ES" dirty="0"/>
              <a:t>Laderas de herbáceas con arbustos « wooded grassland slopes » con especies como Protea caffra, Acacia caffra, Cussonia paniculata subsp. sinuata,</a:t>
            </a:r>
          </a:p>
          <a:p>
            <a:r>
              <a:rPr lang="es-ES" dirty="0"/>
              <a:t>Cortados rocosos con Englerophytum magalismontanum, y Ancylobotrys.</a:t>
            </a:r>
          </a:p>
          <a:p>
            <a:r>
              <a:rPr lang="es-ES" dirty="0"/>
              <a:t>Plantas del Alto Veld, como Aloe peglerae, Khadia beswickii, Ledebouria rupestris y Ledebouria galpinii.</a:t>
            </a:r>
          </a:p>
          <a:p>
            <a:r>
              <a:rPr lang="es-ES" dirty="0"/>
              <a:t>En este centro se despliegan una serie de actividades a lo largo de todo el año:</a:t>
            </a:r>
          </a:p>
          <a:p>
            <a:r>
              <a:rPr lang="es-ES" dirty="0"/>
              <a:t>Programas de conservación</a:t>
            </a:r>
          </a:p>
          <a:p>
            <a:r>
              <a:rPr lang="es-ES" dirty="0"/>
              <a:t>Programas de conservación « Ex Situ »</a:t>
            </a:r>
          </a:p>
          <a:p>
            <a:r>
              <a:rPr lang="es-ES" dirty="0"/>
              <a:t>Estudios de nutrientes de plantas</a:t>
            </a:r>
          </a:p>
          <a:p>
            <a:endParaRPr lang="es-ES" dirty="0"/>
          </a:p>
        </p:txBody>
      </p:sp>
    </p:spTree>
    <p:extLst>
      <p:ext uri="{BB962C8B-B14F-4D97-AF65-F5344CB8AC3E}">
        <p14:creationId xmlns:p14="http://schemas.microsoft.com/office/powerpoint/2010/main" val="25233660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Ecología</a:t>
            </a:r>
          </a:p>
          <a:p>
            <a:r>
              <a:rPr lang="es-ES" dirty="0"/>
              <a:t>Conservación de Ecosistemas</a:t>
            </a:r>
          </a:p>
          <a:p>
            <a:r>
              <a:rPr lang="es-ES" dirty="0"/>
              <a:t>Programas educativos</a:t>
            </a:r>
          </a:p>
          <a:p>
            <a:r>
              <a:rPr lang="es-ES" dirty="0"/>
              <a:t>Etnobotánica</a:t>
            </a:r>
          </a:p>
          <a:p>
            <a:r>
              <a:rPr lang="es-ES" dirty="0"/>
              <a:t>Exploración</a:t>
            </a:r>
          </a:p>
          <a:p>
            <a:r>
              <a:rPr lang="es-ES" dirty="0"/>
              <a:t>Horticultura</a:t>
            </a:r>
          </a:p>
          <a:p>
            <a:r>
              <a:rPr lang="es-ES" dirty="0"/>
              <a:t>Restauración Ecológica</a:t>
            </a:r>
          </a:p>
          <a:p>
            <a:r>
              <a:rPr lang="es-ES" dirty="0"/>
              <a:t>Sistemática y Taxonomía</a:t>
            </a:r>
          </a:p>
          <a:p>
            <a:r>
              <a:rPr lang="es-ES" dirty="0"/>
              <a:t>Sostenibilidad</a:t>
            </a:r>
          </a:p>
          <a:p>
            <a:r>
              <a:rPr lang="es-ES" dirty="0"/>
              <a:t>Index Seminum</a:t>
            </a:r>
          </a:p>
          <a:p>
            <a:r>
              <a:rPr lang="es-ES" dirty="0"/>
              <a:t>Exhibiciones de plantas especiales</a:t>
            </a:r>
          </a:p>
          <a:p>
            <a:r>
              <a:rPr lang="es-ES" dirty="0"/>
              <a:t>Sociedad de amigos del botánico</a:t>
            </a:r>
          </a:p>
          <a:p>
            <a:r>
              <a:rPr lang="es-ES" dirty="0"/>
              <a:t>Cursos para el público en general</a:t>
            </a:r>
          </a:p>
        </p:txBody>
      </p:sp>
    </p:spTree>
    <p:extLst>
      <p:ext uri="{BB962C8B-B14F-4D97-AF65-F5344CB8AC3E}">
        <p14:creationId xmlns:p14="http://schemas.microsoft.com/office/powerpoint/2010/main" val="38951743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38460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29512722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41" t="4059" r="2941" b="4907"/>
          <a:stretch/>
        </p:blipFill>
        <p:spPr>
          <a:xfrm>
            <a:off x="0" y="0"/>
            <a:ext cx="9144000" cy="6858000"/>
          </a:xfrm>
          <a:prstGeom prst="rect">
            <a:avLst/>
          </a:prstGeom>
        </p:spPr>
      </p:pic>
    </p:spTree>
    <p:extLst>
      <p:ext uri="{BB962C8B-B14F-4D97-AF65-F5344CB8AC3E}">
        <p14:creationId xmlns:p14="http://schemas.microsoft.com/office/powerpoint/2010/main" val="11216574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2280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le:Waterval in Muldersdrif se Loop, Walter Sisulu N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06463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le:South Africa-Walter Sisulu National Botanical Garden-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9838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le:South Africa-Walter Sisulu National Botanical Garden-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5662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668" y="0"/>
            <a:ext cx="9324528" cy="6858000"/>
          </a:xfrm>
        </p:spPr>
      </p:pic>
    </p:spTree>
    <p:extLst>
      <p:ext uri="{BB962C8B-B14F-4D97-AF65-F5344CB8AC3E}">
        <p14:creationId xmlns:p14="http://schemas.microsoft.com/office/powerpoint/2010/main" val="36145061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5090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le:Aloe mutabilis MS2011ZA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8024" cy="6862319"/>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File:Aloe striata MS2011ZA07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0"/>
            <a:ext cx="4355976" cy="6961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903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le:Hesperantha coccinea, kwekery, Walter Sisulu NB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8744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Phygelius aequalis, a, Walter Sisulu NB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5037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le:Diospyros whyteana, vrugte, Walter Sisulu NB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42116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80076749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4994149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13387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310</TotalTime>
  <Words>2911</Words>
  <Application>Microsoft Office PowerPoint</Application>
  <PresentationFormat>Presentación en pantalla (4:3)</PresentationFormat>
  <Paragraphs>349</Paragraphs>
  <Slides>148</Slides>
  <Notes>115</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148</vt:i4>
      </vt:variant>
    </vt:vector>
  </HeadingPairs>
  <TitlesOfParts>
    <vt:vector size="153" baseType="lpstr">
      <vt:lpstr>Calibri</vt:lpstr>
      <vt:lpstr>Century Schoolbook</vt:lpstr>
      <vt:lpstr>Wingdings</vt:lpstr>
      <vt:lpstr>Wingdings 2</vt:lpstr>
      <vt:lpstr>Mirador</vt:lpstr>
      <vt:lpstr>AFRICA.--LA VUELTA AL MUNDO EN 885 JARDINES .-Jardines Botánicos de Karoo Desert Garden.-durban.-Johannesburgo.-pretoria y Walter Sisulu -A</vt:lpstr>
      <vt:lpstr>Karoo Desert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Botanical Garden, Durban South Africa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Johannesburg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Pretoria National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Walter Sisulu National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30</cp:revision>
  <dcterms:created xsi:type="dcterms:W3CDTF">2014-03-12T17:47:42Z</dcterms:created>
  <dcterms:modified xsi:type="dcterms:W3CDTF">2018-02-27T12:27:59Z</dcterms:modified>
</cp:coreProperties>
</file>