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379"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505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53F6F9-9175-44EB-ACC5-9A414E8BECEF}" type="datetimeFigureOut">
              <a:rPr lang="es-ES" smtClean="0"/>
              <a:t>27/02/2018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6B3783-4756-45F2-A915-1DF0CB56B335}" type="slidenum">
              <a:rPr lang="es-ES" smtClean="0"/>
              <a:t>‹Nº›</a:t>
            </a:fld>
            <a:endParaRPr lang="es-ES" dirty="0"/>
          </a:p>
        </p:txBody>
      </p:sp>
    </p:spTree>
    <p:extLst>
      <p:ext uri="{BB962C8B-B14F-4D97-AF65-F5344CB8AC3E}">
        <p14:creationId xmlns:p14="http://schemas.microsoft.com/office/powerpoint/2010/main" val="51621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Avenue Allal ben Abdellah.-Fez.</a:t>
            </a:r>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349192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Avenue Allal ben Abdellah.-Fez.</a:t>
            </a:r>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499425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Avenue Allal ben Abdellah.-Fez.</a:t>
            </a:r>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93813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Avenue Allal ben Abdellah.-Fez.</a:t>
            </a:r>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786084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Avenue Allal ben Abdellah.-Fez.</a:t>
            </a:r>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127628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Avenue Hassan II.-Fez..</a:t>
            </a:r>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1134715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4688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2255356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807782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661544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4239642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225008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043493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988751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103619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13571520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815583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4037609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29683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Avenue Hassan II.-Fez.</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4279923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Fez.-Parc Lalla Meurem.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140944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Fez.-Parc Lalla Meurem.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291757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Fez.-Parc Lalla Meurem.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975292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Fez.-Parc Lalla Meurem.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4032885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Fez.-Parc Lalla Meurem.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044896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Fez.-Parc Lalla Meurem.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496592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Fez.-Parc Lalla Meurem.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0456499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Fez. Réhabilitation du Jardin Jane Sbil</a:t>
            </a:r>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4046870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Fez.-Réhabilitation du Jardin Jnane Sbil</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7382164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Fez.-Réhabilitation du Jardin Jnane Sbil</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542087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Fez.-Réhabilitation du Jardin Jnane Sbil</a:t>
            </a:r>
          </a:p>
          <a:p>
            <a:endParaRPr lang="es-ES" dirty="0"/>
          </a:p>
        </p:txBody>
      </p:sp>
      <p:sp>
        <p:nvSpPr>
          <p:cNvPr id="4" name="3 Marcador de número de diapositiva"/>
          <p:cNvSpPr>
            <a:spLocks noGrp="1"/>
          </p:cNvSpPr>
          <p:nvPr>
            <p:ph type="sldNum" sz="quarter" idx="10"/>
          </p:nvPr>
        </p:nvSpPr>
        <p:spPr/>
        <p:txBody>
          <a:bodyPr/>
          <a:lstStyle/>
          <a:p>
            <a:fld id="{C46B3783-4756-45F2-A915-1DF0CB56B335}" type="slidenum">
              <a:rPr lang="es-ES" smtClean="0"/>
              <a:t>41</a:t>
            </a:fld>
            <a:endParaRPr lang="es-ES" dirty="0"/>
          </a:p>
        </p:txBody>
      </p:sp>
    </p:spTree>
    <p:extLst>
      <p:ext uri="{BB962C8B-B14F-4D97-AF65-F5344CB8AC3E}">
        <p14:creationId xmlns:p14="http://schemas.microsoft.com/office/powerpoint/2010/main" val="36627964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des Amoreux.-Tetuán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25735219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des Amoreux.-Tetuán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536312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des Amoreux.-Tetuán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0444786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des Amoreux.-Tetuán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40873163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des Amoreux.-Tetuán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0396056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des Amoreux.-Tetuán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902807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des Amoreux.-Tetuán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8574770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Oudaya Gardens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3646880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Oudaya Gardens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8353980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Oudaya Gardens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41504405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 .-Oudayas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7487793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 .-Oudayas</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8827008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Oudayas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379167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Oudayas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2270172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Oudaya Gardens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0442109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Oudaya Gardens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1223838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Oudaya Gardens</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42618398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Oudayas Gardens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330917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Oudayas</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3512265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6037704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2074757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Oudayas y Tour d´Hassan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0371335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Rabat.-Jardines Agdal</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8627900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Rabat.-Jardines Agdal</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2875521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Agdal_gardens.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6783974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Agdal_gardens.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7938159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Agdal_gardens.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087170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5731971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0032992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6642917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75836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4681386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321899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8936379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7842754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8922863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4970896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21841952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0177192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8698452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0764287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2018919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4898844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8591474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Cyber Parc Arsat Moulay Abdessalam</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9303551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Rabat.-Jardines</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2890865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Rabat.-Jardines</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5442042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Rabat.-Avda. Mohamed V</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2166696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Rabat.-Avda. Mohamed V</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72183722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Rabat.-Avda. Mohamed V</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7757799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Rabat.-Avda. Mohamed V</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9201003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Rabat.-Avda. Mohamed V</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9683859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14833159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2681081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10627185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Mausoleo Mohammed V y Torre Hassan II</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283608376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Mausoleo Mohammed V y Torre Hassan II</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4304988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49114298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Rabat.-Jardines</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369713055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Rabat.-Parque frente el Mausoleo Hassan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36768725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Rabat.-Parque frente el Mausoleo Hassan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33180479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Rabat.-Parque frente el Mausoleo Hassan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42239685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Rabat.-Parque frente el Mausoleo Hassan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154060116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Rabat.-Parque frente el Mausoleo Hassan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96928549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Rabat.-Parque frente el Mausoleo Hassan</a:t>
            </a:r>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158053068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Rabat.-Parque frente el Mausoleo Hassan</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9194520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Rabat.-Parque frente el Mausoleo Hassan</a:t>
            </a:r>
          </a:p>
          <a:p>
            <a:endParaRPr lang="es-ES" dirty="0"/>
          </a:p>
        </p:txBody>
      </p:sp>
      <p:sp>
        <p:nvSpPr>
          <p:cNvPr id="4" name="3 Marcador de número de diapositiva"/>
          <p:cNvSpPr>
            <a:spLocks noGrp="1"/>
          </p:cNvSpPr>
          <p:nvPr>
            <p:ph type="sldNum" sz="quarter" idx="10"/>
          </p:nvPr>
        </p:nvSpPr>
        <p:spPr/>
        <p:txBody>
          <a:bodyPr/>
          <a:lstStyle/>
          <a:p>
            <a:fld id="{B44D2BAF-88D3-467B-86DC-42F83EBC092B}" type="slidenum">
              <a:rPr lang="es-ES" smtClean="0">
                <a:solidFill>
                  <a:prstClr val="black"/>
                </a:solidFill>
              </a:rPr>
              <a:pPr/>
              <a:t>124</a:t>
            </a:fld>
            <a:endParaRPr lang="es-ES" dirty="0">
              <a:solidFill>
                <a:prstClr val="black"/>
              </a:solidFill>
            </a:endParaRPr>
          </a:p>
        </p:txBody>
      </p:sp>
    </p:spTree>
    <p:extLst>
      <p:ext uri="{BB962C8B-B14F-4D97-AF65-F5344CB8AC3E}">
        <p14:creationId xmlns:p14="http://schemas.microsoft.com/office/powerpoint/2010/main" val="3006952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3.jpg"/><Relationship Id="rId4" Type="http://schemas.openxmlformats.org/officeDocument/2006/relationships/image" Target="../media/image3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87.jpg"/><Relationship Id="rId5" Type="http://schemas.openxmlformats.org/officeDocument/2006/relationships/image" Target="../media/image86.jpg"/><Relationship Id="rId4" Type="http://schemas.openxmlformats.org/officeDocument/2006/relationships/image" Target="../media/image85.jpg"/></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11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606480" cy="5256584"/>
          </a:xfrm>
        </p:spPr>
        <p:txBody>
          <a:bodyPr>
            <a:noAutofit/>
          </a:bodyPr>
          <a:lstStyle/>
          <a:p>
            <a:r>
              <a:rPr lang="es-ES" sz="3200" dirty="0"/>
              <a:t>AFRICA.-LA VUELTA AL MUNDO EN 885 JARDINES.-MARRUECOS.-</a:t>
            </a:r>
            <a:r>
              <a:rPr lang="es-ES" sz="2800" dirty="0"/>
              <a:t>Fez.-Parc Lalla Meryem.-Parc des Amoreux.-Oudaya Gardens.-Jardines Agdal.-Cyber Parc Arsat Moulay Abdessalam.-Rabat.-Mausoleo Mohammed V y Torre Hassan II.-</a:t>
            </a:r>
            <a:br>
              <a:rPr lang="es-ES" sz="2800" dirty="0"/>
            </a:br>
            <a:br>
              <a:rPr lang="es-ES" sz="3200" dirty="0"/>
            </a:br>
            <a:endParaRPr lang="es-ES" sz="3200" dirty="0"/>
          </a:p>
        </p:txBody>
      </p:sp>
      <p:sp>
        <p:nvSpPr>
          <p:cNvPr id="3" name="2 Subtítulo"/>
          <p:cNvSpPr>
            <a:spLocks noGrp="1"/>
          </p:cNvSpPr>
          <p:nvPr>
            <p:ph type="subTitle" idx="1"/>
          </p:nvPr>
        </p:nvSpPr>
        <p:spPr>
          <a:xfrm>
            <a:off x="2267744" y="5013176"/>
            <a:ext cx="4678288" cy="1168896"/>
          </a:xfrm>
        </p:spPr>
        <p:txBody>
          <a:bodyPr>
            <a:normAutofit fontScale="92500" lnSpcReduction="20000"/>
          </a:bodyPr>
          <a:lstStyle/>
          <a:p>
            <a:r>
              <a:rPr lang="es-ES" dirty="0"/>
              <a:t>Selección de textos y fotografías por</a:t>
            </a:r>
          </a:p>
          <a:p>
            <a:r>
              <a:rPr lang="es-ES" sz="2800" dirty="0"/>
              <a:t>JOSE ELIAS BONELLS</a:t>
            </a:r>
          </a:p>
          <a:p>
            <a:r>
              <a:rPr lang="es-ES" sz="2800" dirty="0"/>
              <a:t>Haz clic</a:t>
            </a:r>
          </a:p>
          <a:p>
            <a:endParaRPr lang="es-ES" sz="2800" dirty="0"/>
          </a:p>
          <a:p>
            <a:endParaRPr lang="es-ES" dirty="0"/>
          </a:p>
        </p:txBody>
      </p:sp>
      <p:pic>
        <p:nvPicPr>
          <p:cNvPr id="4" name="musica arabe - dance (mix).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96336" y="5877272"/>
            <a:ext cx="609600" cy="609600"/>
          </a:xfrm>
          <a:prstGeom prst="rect">
            <a:avLst/>
          </a:prstGeom>
        </p:spPr>
      </p:pic>
    </p:spTree>
    <p:extLst>
      <p:ext uri="{BB962C8B-B14F-4D97-AF65-F5344CB8AC3E}">
        <p14:creationId xmlns:p14="http://schemas.microsoft.com/office/powerpoint/2010/main" val="60484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4"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FEZ</a:t>
            </a:r>
          </a:p>
        </p:txBody>
      </p:sp>
      <p:sp>
        <p:nvSpPr>
          <p:cNvPr id="3" name="2 Marcador de contenido"/>
          <p:cNvSpPr>
            <a:spLocks noGrp="1"/>
          </p:cNvSpPr>
          <p:nvPr>
            <p:ph sz="quarter" idx="1"/>
          </p:nvPr>
        </p:nvSpPr>
        <p:spPr/>
        <p:txBody>
          <a:bodyPr/>
          <a:lstStyle/>
          <a:p>
            <a:r>
              <a:rPr lang="es-ES" dirty="0"/>
              <a:t>Fez  es la tercera ciudad de Marruecos, después de Casablanca y Rabat, con una población de 1.968.150 habitantes según el censo de 2010 (gentilicio: fasi o fasí). </a:t>
            </a:r>
          </a:p>
          <a:p>
            <a:r>
              <a:rPr lang="es-ES" dirty="0"/>
              <a:t>La ciudad de Fez es la capital del Islam en Marruecos, de la región de Fez-Bulmán y de la prefectura de Fez. </a:t>
            </a:r>
          </a:p>
          <a:p>
            <a:r>
              <a:rPr lang="es-ES" dirty="0"/>
              <a:t>Está situada en la región antiguamente llamada Hispania Nova. </a:t>
            </a:r>
          </a:p>
          <a:p>
            <a:endParaRPr lang="es-ES" dirty="0"/>
          </a:p>
        </p:txBody>
      </p:sp>
    </p:spTree>
    <p:extLst>
      <p:ext uri="{BB962C8B-B14F-4D97-AF65-F5344CB8AC3E}">
        <p14:creationId xmlns:p14="http://schemas.microsoft.com/office/powerpoint/2010/main" val="2344980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6969968" cy="5111080"/>
          </a:xfrm>
        </p:spPr>
        <p:txBody>
          <a:bodyPr/>
          <a:lstStyle/>
          <a:p>
            <a:r>
              <a:rPr lang="es-ES" dirty="0"/>
              <a:t>Es una de las cuatro ciudades llamadas imperiales junto a Marrakech, Mequinez y Rabat.</a:t>
            </a:r>
          </a:p>
          <a:p>
            <a:r>
              <a:rPr lang="es-ES" dirty="0"/>
              <a:t> En Marruecos está considerada como el centro religioso y cultural del país. </a:t>
            </a:r>
          </a:p>
          <a:p>
            <a:r>
              <a:rPr lang="es-ES" dirty="0"/>
              <a:t>Su universidad, famosa por el estudio del árabe y la religión musulmana, la convierten en punto de paso de un gran número de estudiantes marroquíes.</a:t>
            </a:r>
          </a:p>
          <a:p>
            <a:r>
              <a:rPr lang="es-ES" dirty="0"/>
              <a:t>Fez es de las inmemoriales ciudades imperiales, quizás sea uno de los símbolos más importantes de Marruecos.</a:t>
            </a:r>
          </a:p>
        </p:txBody>
      </p:sp>
    </p:spTree>
    <p:extLst>
      <p:ext uri="{BB962C8B-B14F-4D97-AF65-F5344CB8AC3E}">
        <p14:creationId xmlns:p14="http://schemas.microsoft.com/office/powerpoint/2010/main" val="2113186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6897960" cy="5544616"/>
          </a:xfrm>
        </p:spPr>
        <p:txBody>
          <a:bodyPr>
            <a:normAutofit/>
          </a:bodyPr>
          <a:lstStyle/>
          <a:p>
            <a:r>
              <a:rPr lang="es-ES" dirty="0"/>
              <a:t>La ciudad de Fez fue la capital de Marruecos durante varios periodos de la historia del país africano, pero perdió definitivamente esa condición con la ocupación colonial francesa. </a:t>
            </a:r>
          </a:p>
          <a:p>
            <a:r>
              <a:rPr lang="es-ES" dirty="0"/>
              <a:t>En 1912, la mayor parte de Marruecos pasó a formar parte del Imperio colonial francés, y la capital de la nueva colonia fue Rabat, que mantuvo su estatus tras la independencia en 1956. </a:t>
            </a:r>
          </a:p>
          <a:p>
            <a:r>
              <a:rPr lang="es-ES" dirty="0"/>
              <a:t>Ese mismo año, la población judía de la ciudad desapareció casi por completo, en parte por los amotinamientos de la población árabe.</a:t>
            </a:r>
          </a:p>
          <a:p>
            <a:pPr marL="0" indent="0">
              <a:buNone/>
            </a:pPr>
            <a:endParaRPr lang="es-ES" dirty="0"/>
          </a:p>
        </p:txBody>
      </p:sp>
    </p:spTree>
    <p:extLst>
      <p:ext uri="{BB962C8B-B14F-4D97-AF65-F5344CB8AC3E}">
        <p14:creationId xmlns:p14="http://schemas.microsoft.com/office/powerpoint/2010/main" val="2785966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041976" cy="5615136"/>
          </a:xfrm>
        </p:spPr>
        <p:txBody>
          <a:bodyPr/>
          <a:lstStyle/>
          <a:p>
            <a:r>
              <a:rPr lang="es-ES" dirty="0"/>
              <a:t> Durante la época bajo control francés se construyó la parte moderna de la ciudad, conocida con el nombre francés de Ville Nouvelle, que es el centro comercial de la ciudad.</a:t>
            </a:r>
          </a:p>
          <a:p>
            <a:endParaRPr lang="es-ES" dirty="0"/>
          </a:p>
        </p:txBody>
      </p:sp>
    </p:spTree>
    <p:extLst>
      <p:ext uri="{BB962C8B-B14F-4D97-AF65-F5344CB8AC3E}">
        <p14:creationId xmlns:p14="http://schemas.microsoft.com/office/powerpoint/2010/main" val="2174229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467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4967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087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04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9978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0953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6106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4078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2973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2799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5217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443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650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5167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3" y="-99392"/>
            <a:ext cx="4492189" cy="6957392"/>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5190"/>
            <a:ext cx="4567436" cy="6858000"/>
          </a:xfrm>
          <a:prstGeom prst="rect">
            <a:avLst/>
          </a:prstGeom>
        </p:spPr>
      </p:pic>
    </p:spTree>
    <p:extLst>
      <p:ext uri="{BB962C8B-B14F-4D97-AF65-F5344CB8AC3E}">
        <p14:creationId xmlns:p14="http://schemas.microsoft.com/office/powerpoint/2010/main" val="1766352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0499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7054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4666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3644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16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0081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Fez.-Parc Lalla Meryem.</a:t>
            </a:r>
          </a:p>
        </p:txBody>
      </p:sp>
      <p:sp>
        <p:nvSpPr>
          <p:cNvPr id="3" name="2 Marcador de contenido"/>
          <p:cNvSpPr>
            <a:spLocks noGrp="1"/>
          </p:cNvSpPr>
          <p:nvPr>
            <p:ph sz="quarter" idx="1"/>
          </p:nvPr>
        </p:nvSpPr>
        <p:spPr>
          <a:xfrm>
            <a:off x="914400" y="1447800"/>
            <a:ext cx="7185992" cy="5005536"/>
          </a:xfrm>
        </p:spPr>
        <p:txBody>
          <a:bodyPr>
            <a:normAutofit lnSpcReduction="10000"/>
          </a:bodyPr>
          <a:lstStyle/>
          <a:p>
            <a:r>
              <a:rPr lang="es-ES" dirty="0"/>
              <a:t>Su Alteza Real la Princesa Lalla Meryem  inauguro el parque Lalla Meryem, cuyas obras han requerido un presupuesto de alrededor de 9 millones de dirhams. </a:t>
            </a:r>
          </a:p>
          <a:p>
            <a:r>
              <a:rPr lang="es-ES" dirty="0"/>
              <a:t>Tras descubrir la placa y cortar la cinta, SAR la Princesa Lalla </a:t>
            </a:r>
            <a:r>
              <a:rPr lang="es-ES" dirty="0" err="1"/>
              <a:t>Meryem</a:t>
            </a:r>
            <a:r>
              <a:rPr lang="es-ES" dirty="0"/>
              <a:t> recorrió  el parque, que incluye tres áreas principales. </a:t>
            </a:r>
          </a:p>
          <a:p>
            <a:r>
              <a:rPr lang="es-ES" dirty="0"/>
              <a:t>La primera consiste en parterres y jardineras, cuenta con una fuente, pozo y un museo local, la segunda más baja en comparación con otros, se caracteriza por una vegetación menos densa, con bancos en forma de arcos y una valla a lo largo de un camino abierto, dando lugar a una pendiente plantada con ficus. </a:t>
            </a:r>
          </a:p>
          <a:p>
            <a:endParaRPr lang="es-ES" dirty="0"/>
          </a:p>
        </p:txBody>
      </p:sp>
    </p:spTree>
    <p:extLst>
      <p:ext uri="{BB962C8B-B14F-4D97-AF65-F5344CB8AC3E}">
        <p14:creationId xmlns:p14="http://schemas.microsoft.com/office/powerpoint/2010/main" val="1482622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13984" cy="6120680"/>
          </a:xfrm>
        </p:spPr>
        <p:txBody>
          <a:bodyPr>
            <a:normAutofit/>
          </a:bodyPr>
          <a:lstStyle/>
          <a:p>
            <a:r>
              <a:rPr lang="es-ES" dirty="0"/>
              <a:t>En cuanto a la tercera área, que incluye un mirador y un gran estanque central, se caracteriza por una densa vegetación consistente en el césped rodeado de protectores de hierro pequeños.</a:t>
            </a:r>
          </a:p>
          <a:p>
            <a:r>
              <a:rPr lang="es-ES" dirty="0"/>
              <a:t> El parque se extiende sobre una superficie de dos hectáreas, situado al sur de la medina y el boulevard adyacente de Magreb al Arabi, presenta una importante diversificación de un área a otra. </a:t>
            </a:r>
          </a:p>
          <a:p>
            <a:r>
              <a:rPr lang="es-ES" dirty="0"/>
              <a:t>El trabajo de desarrollo financiado por el Ministerio de la Vivienda y Desarrollo Urbano y ejecutado por la oficina regional de la explotación "de" Al Omran “.</a:t>
            </a:r>
          </a:p>
        </p:txBody>
      </p:sp>
    </p:spTree>
    <p:extLst>
      <p:ext uri="{BB962C8B-B14F-4D97-AF65-F5344CB8AC3E}">
        <p14:creationId xmlns:p14="http://schemas.microsoft.com/office/powerpoint/2010/main" val="3058785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7041976" cy="4967064"/>
          </a:xfrm>
        </p:spPr>
        <p:txBody>
          <a:bodyPr>
            <a:normAutofit/>
          </a:bodyPr>
          <a:lstStyle/>
          <a:p>
            <a:r>
              <a:rPr lang="es-ES" dirty="0"/>
              <a:t>El objetivo de revitalizar este parque en un espacio social, patrimonio arquitectónico y cultural de una zona urbana, dando testimonio de una arquitectura semi-tradicional, semi-colonial.</a:t>
            </a:r>
          </a:p>
          <a:p>
            <a:r>
              <a:rPr lang="es-ES" dirty="0"/>
              <a:t>Iniciado</a:t>
            </a:r>
            <a:r>
              <a:rPr lang="es-ES" sz="2400" dirty="0"/>
              <a:t> en julio de 2006, el trabajo de desarrollo se ha  centrado en la rehabilitación de edificios en el parque, la ejecución de las instalaciones socioeducativas sin comprometer el aspecto patrimonial de este espacio con el fin de promover la recreación y cultural y mejorar su gestión como espacio verde para actividades culturales. </a:t>
            </a:r>
          </a:p>
        </p:txBody>
      </p:sp>
    </p:spTree>
    <p:extLst>
      <p:ext uri="{BB962C8B-B14F-4D97-AF65-F5344CB8AC3E}">
        <p14:creationId xmlns:p14="http://schemas.microsoft.com/office/powerpoint/2010/main" val="2450385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Un gran número de árboles de especies nobles cuya conservación es la conservación del parque, que data de los años 20, había habido mejoras en los años 60 y había estado con un museo etnológico con artículos y obras artísticas. </a:t>
            </a:r>
          </a:p>
          <a:p>
            <a:endParaRPr lang="es-ES" dirty="0"/>
          </a:p>
          <a:p>
            <a:endParaRPr lang="es-ES" dirty="0"/>
          </a:p>
        </p:txBody>
      </p:sp>
    </p:spTree>
    <p:extLst>
      <p:ext uri="{BB962C8B-B14F-4D97-AF65-F5344CB8AC3E}">
        <p14:creationId xmlns:p14="http://schemas.microsoft.com/office/powerpoint/2010/main" val="5361874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6110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49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7186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77031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9565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43708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0324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835477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612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51" t="2353" r="1051" b="3922"/>
          <a:stretch/>
        </p:blipFill>
        <p:spPr>
          <a:xfrm>
            <a:off x="0" y="0"/>
            <a:ext cx="9144000" cy="6857999"/>
          </a:xfrm>
          <a:prstGeom prst="rect">
            <a:avLst/>
          </a:prstGeom>
        </p:spPr>
      </p:pic>
    </p:spTree>
    <p:extLst>
      <p:ext uri="{BB962C8B-B14F-4D97-AF65-F5344CB8AC3E}">
        <p14:creationId xmlns:p14="http://schemas.microsoft.com/office/powerpoint/2010/main" val="2083872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331712"/>
            <a:ext cx="2404872" cy="3121152"/>
          </a:xfrm>
          <a:prstGeom prst="rect">
            <a:avLst/>
          </a:prstGeom>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3861048"/>
            <a:ext cx="3384376" cy="237626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3927" y="476672"/>
            <a:ext cx="5212269" cy="4673600"/>
          </a:xfrm>
          <a:prstGeom prst="rect">
            <a:avLst/>
          </a:prstGeom>
        </p:spPr>
      </p:pic>
    </p:spTree>
    <p:extLst>
      <p:ext uri="{BB962C8B-B14F-4D97-AF65-F5344CB8AC3E}">
        <p14:creationId xmlns:p14="http://schemas.microsoft.com/office/powerpoint/2010/main" val="172097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des Amoreux.-Tetuán</a:t>
            </a:r>
          </a:p>
        </p:txBody>
      </p:sp>
      <p:sp>
        <p:nvSpPr>
          <p:cNvPr id="3" name="2 Marcador de contenido"/>
          <p:cNvSpPr>
            <a:spLocks noGrp="1"/>
          </p:cNvSpPr>
          <p:nvPr>
            <p:ph sz="quarter" idx="1"/>
          </p:nvPr>
        </p:nvSpPr>
        <p:spPr>
          <a:xfrm>
            <a:off x="457200" y="1600200"/>
            <a:ext cx="7467600" cy="5257800"/>
          </a:xfrm>
        </p:spPr>
        <p:txBody>
          <a:bodyPr>
            <a:normAutofit/>
          </a:bodyPr>
          <a:lstStyle/>
          <a:p>
            <a:r>
              <a:rPr lang="es-ES" dirty="0"/>
              <a:t>El Jardín de los Enamorados está situado al pie de un largo talud de rocas tobáceas en las que hay numerosas grutas naturales y artificiales. </a:t>
            </a:r>
          </a:p>
          <a:p>
            <a:r>
              <a:rPr lang="es-ES" dirty="0"/>
              <a:t>Los  viejos tetuaníes recuerdan que antiguamente había instalada aquí una calera y tal vez las cuevas artificiales tengan su origen en la extracción de piedra para esta actividad. </a:t>
            </a:r>
          </a:p>
          <a:p>
            <a:r>
              <a:rPr lang="es-ES" dirty="0"/>
              <a:t> La presencia de esta toba reciente pone de manifiesto que el agua que bajaba del Dersa caía en cascadas a lo largo del talud. </a:t>
            </a:r>
          </a:p>
          <a:p>
            <a:r>
              <a:rPr lang="es-ES" dirty="0"/>
              <a:t>Quedan restos de un caz elevado que suministraba agua a un molino.</a:t>
            </a:r>
          </a:p>
        </p:txBody>
      </p:sp>
    </p:spTree>
    <p:extLst>
      <p:ext uri="{BB962C8B-B14F-4D97-AF65-F5344CB8AC3E}">
        <p14:creationId xmlns:p14="http://schemas.microsoft.com/office/powerpoint/2010/main" val="27360778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6225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2683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41857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3993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4856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19868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95"/>
            <a:ext cx="9144000" cy="6837810"/>
          </a:xfrm>
          <a:prstGeom prst="rect">
            <a:avLst/>
          </a:prstGeom>
        </p:spPr>
      </p:pic>
    </p:spTree>
    <p:extLst>
      <p:ext uri="{BB962C8B-B14F-4D97-AF65-F5344CB8AC3E}">
        <p14:creationId xmlns:p14="http://schemas.microsoft.com/office/powerpoint/2010/main" val="16079137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5241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87337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Oudaya Gardens</a:t>
            </a:r>
          </a:p>
        </p:txBody>
      </p:sp>
      <p:sp>
        <p:nvSpPr>
          <p:cNvPr id="3" name="2 Marcador de contenido"/>
          <p:cNvSpPr>
            <a:spLocks noGrp="1"/>
          </p:cNvSpPr>
          <p:nvPr>
            <p:ph sz="quarter" idx="1"/>
          </p:nvPr>
        </p:nvSpPr>
        <p:spPr>
          <a:xfrm>
            <a:off x="457200" y="2060848"/>
            <a:ext cx="7467600" cy="4797152"/>
          </a:xfrm>
        </p:spPr>
        <p:txBody>
          <a:bodyPr>
            <a:normAutofit/>
          </a:bodyPr>
          <a:lstStyle/>
          <a:p>
            <a:r>
              <a:rPr lang="es-ES" dirty="0"/>
              <a:t>Rabat es un destino turístico muy popular en Marruecos. </a:t>
            </a:r>
          </a:p>
          <a:p>
            <a:r>
              <a:rPr lang="es-ES" dirty="0"/>
              <a:t>Consta de dos partes principales, la antigua ciudad amurallada con la maravillosa Oudayas Kasbah, Medina y otros. </a:t>
            </a:r>
          </a:p>
          <a:p>
            <a:r>
              <a:rPr lang="es-ES" dirty="0"/>
              <a:t>También existe la Ville Nouvelle o la nueva ciudad con el Palacio Real y los edificios más fascinantes de la arquitectura moderna. </a:t>
            </a:r>
          </a:p>
          <a:p>
            <a:r>
              <a:rPr lang="es-ES" dirty="0"/>
              <a:t>Dé un paseo para ver las atracciones más impresionantes de la Rabat Vieja. </a:t>
            </a:r>
          </a:p>
        </p:txBody>
      </p:sp>
    </p:spTree>
    <p:extLst>
      <p:ext uri="{BB962C8B-B14F-4D97-AF65-F5344CB8AC3E}">
        <p14:creationId xmlns:p14="http://schemas.microsoft.com/office/powerpoint/2010/main" val="12661985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85992" cy="5183088"/>
          </a:xfrm>
        </p:spPr>
        <p:txBody>
          <a:bodyPr>
            <a:normAutofit/>
          </a:bodyPr>
          <a:lstStyle/>
          <a:p>
            <a:r>
              <a:rPr lang="es-ES" dirty="0"/>
              <a:t>El jardín fue construido por el arquitecto Tranchant De Lunel en la década de 1920, por la Kasbah des Oudayas Palace. </a:t>
            </a:r>
          </a:p>
          <a:p>
            <a:r>
              <a:rPr lang="es-ES" dirty="0"/>
              <a:t>Se plantaron muchos árboles frutales y rosales.</a:t>
            </a:r>
          </a:p>
          <a:p>
            <a:r>
              <a:rPr lang="es-ES" sz="2400" dirty="0"/>
              <a:t>Renovado en 2004, este jardín de origen de estilo andaluz  pero moviéndose cada vez más hacia un jardín francés es un ejemplo típico de Riad, se encuentran en Marruecos. </a:t>
            </a:r>
          </a:p>
          <a:p>
            <a:r>
              <a:rPr lang="es-ES" sz="2400" dirty="0"/>
              <a:t>Aquí podrá encontrar todo tipo de flores y árboles frutales: naranjos, adelfas, plátano, limón, datura. Su privacidad será protegida por los cañones ingleses del siglo XVIII  y un cinturón de murallas almenadas. </a:t>
            </a:r>
          </a:p>
        </p:txBody>
      </p:sp>
    </p:spTree>
    <p:extLst>
      <p:ext uri="{BB962C8B-B14F-4D97-AF65-F5344CB8AC3E}">
        <p14:creationId xmlns:p14="http://schemas.microsoft.com/office/powerpoint/2010/main" val="22034987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81850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8260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40583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652120" y="6381328"/>
            <a:ext cx="3491880" cy="369332"/>
          </a:xfrm>
          <a:prstGeom prst="rect">
            <a:avLst/>
          </a:prstGeom>
          <a:solidFill>
            <a:schemeClr val="bg1"/>
          </a:solidFill>
        </p:spPr>
        <p:txBody>
          <a:bodyPr wrap="square" rtlCol="0">
            <a:spAutoFit/>
          </a:bodyPr>
          <a:lstStyle/>
          <a:p>
            <a:r>
              <a:rPr lang="es-ES" dirty="0">
                <a:solidFill>
                  <a:prstClr val="black"/>
                </a:solidFill>
              </a:rPr>
              <a:t>Rabat .-Oudayas</a:t>
            </a:r>
          </a:p>
        </p:txBody>
      </p:sp>
    </p:spTree>
    <p:extLst>
      <p:ext uri="{BB962C8B-B14F-4D97-AF65-F5344CB8AC3E}">
        <p14:creationId xmlns:p14="http://schemas.microsoft.com/office/powerpoint/2010/main" val="27511972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08104" y="6453336"/>
            <a:ext cx="3456384" cy="369332"/>
          </a:xfrm>
          <a:prstGeom prst="rect">
            <a:avLst/>
          </a:prstGeom>
          <a:solidFill>
            <a:schemeClr val="bg1"/>
          </a:solidFill>
        </p:spPr>
        <p:txBody>
          <a:bodyPr wrap="square" rtlCol="0">
            <a:spAutoFit/>
          </a:bodyPr>
          <a:lstStyle/>
          <a:p>
            <a:r>
              <a:rPr lang="es-ES" dirty="0">
                <a:solidFill>
                  <a:prstClr val="black"/>
                </a:solidFill>
              </a:rPr>
              <a:t>Rabat .-Oudayas</a:t>
            </a:r>
          </a:p>
        </p:txBody>
      </p:sp>
    </p:spTree>
    <p:extLst>
      <p:ext uri="{BB962C8B-B14F-4D97-AF65-F5344CB8AC3E}">
        <p14:creationId xmlns:p14="http://schemas.microsoft.com/office/powerpoint/2010/main" val="24959026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80112" y="6453336"/>
            <a:ext cx="3312368" cy="369332"/>
          </a:xfrm>
          <a:prstGeom prst="rect">
            <a:avLst/>
          </a:prstGeom>
          <a:solidFill>
            <a:schemeClr val="bg1"/>
          </a:solidFill>
        </p:spPr>
        <p:txBody>
          <a:bodyPr wrap="square" rtlCol="0">
            <a:spAutoFit/>
          </a:bodyPr>
          <a:lstStyle/>
          <a:p>
            <a:r>
              <a:rPr lang="es-ES" dirty="0">
                <a:solidFill>
                  <a:prstClr val="black"/>
                </a:solidFill>
              </a:rPr>
              <a:t>Rabat .-Oudayas</a:t>
            </a:r>
          </a:p>
        </p:txBody>
      </p:sp>
    </p:spTree>
    <p:extLst>
      <p:ext uri="{BB962C8B-B14F-4D97-AF65-F5344CB8AC3E}">
        <p14:creationId xmlns:p14="http://schemas.microsoft.com/office/powerpoint/2010/main" val="28059156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436096" y="6453336"/>
            <a:ext cx="3528392" cy="369332"/>
          </a:xfrm>
          <a:prstGeom prst="rect">
            <a:avLst/>
          </a:prstGeom>
          <a:solidFill>
            <a:schemeClr val="bg1"/>
          </a:solidFill>
        </p:spPr>
        <p:txBody>
          <a:bodyPr wrap="square" rtlCol="0">
            <a:spAutoFit/>
          </a:bodyPr>
          <a:lstStyle/>
          <a:p>
            <a:r>
              <a:rPr lang="es-ES" dirty="0">
                <a:solidFill>
                  <a:prstClr val="black"/>
                </a:solidFill>
              </a:rPr>
              <a:t>Rabat .-Oudayas</a:t>
            </a:r>
          </a:p>
        </p:txBody>
      </p:sp>
    </p:spTree>
    <p:extLst>
      <p:ext uri="{BB962C8B-B14F-4D97-AF65-F5344CB8AC3E}">
        <p14:creationId xmlns:p14="http://schemas.microsoft.com/office/powerpoint/2010/main" val="35345388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15" y="28183"/>
            <a:ext cx="460889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60570" cy="6858000"/>
          </a:xfrm>
          <a:prstGeom prst="rect">
            <a:avLst/>
          </a:prstGeom>
        </p:spPr>
      </p:pic>
      <p:sp>
        <p:nvSpPr>
          <p:cNvPr id="4" name="3 CuadroTexto"/>
          <p:cNvSpPr txBox="1"/>
          <p:nvPr/>
        </p:nvSpPr>
        <p:spPr>
          <a:xfrm>
            <a:off x="2843808" y="6453336"/>
            <a:ext cx="6288762" cy="369332"/>
          </a:xfrm>
          <a:prstGeom prst="rect">
            <a:avLst/>
          </a:prstGeom>
          <a:solidFill>
            <a:schemeClr val="bg1"/>
          </a:solidFill>
        </p:spPr>
        <p:txBody>
          <a:bodyPr wrap="square" rtlCol="0">
            <a:spAutoFit/>
          </a:bodyPr>
          <a:lstStyle/>
          <a:p>
            <a:r>
              <a:rPr lang="es-ES" dirty="0">
                <a:solidFill>
                  <a:prstClr val="black"/>
                </a:solidFill>
              </a:rPr>
              <a:t>Oudayas</a:t>
            </a:r>
          </a:p>
        </p:txBody>
      </p:sp>
    </p:spTree>
    <p:extLst>
      <p:ext uri="{BB962C8B-B14F-4D97-AF65-F5344CB8AC3E}">
        <p14:creationId xmlns:p14="http://schemas.microsoft.com/office/powerpoint/2010/main" val="28695474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4 CuadroTexto"/>
          <p:cNvSpPr txBox="1"/>
          <p:nvPr/>
        </p:nvSpPr>
        <p:spPr>
          <a:xfrm>
            <a:off x="5436096" y="6420489"/>
            <a:ext cx="3384376" cy="369332"/>
          </a:xfrm>
          <a:prstGeom prst="rect">
            <a:avLst/>
          </a:prstGeom>
          <a:solidFill>
            <a:schemeClr val="bg1"/>
          </a:solidFill>
        </p:spPr>
        <p:txBody>
          <a:bodyPr wrap="square" rtlCol="0">
            <a:spAutoFit/>
          </a:bodyPr>
          <a:lstStyle/>
          <a:p>
            <a:r>
              <a:rPr lang="es-ES" dirty="0">
                <a:solidFill>
                  <a:prstClr val="black"/>
                </a:solidFill>
              </a:rPr>
              <a:t>Jardin Oudayas</a:t>
            </a:r>
          </a:p>
        </p:txBody>
      </p:sp>
    </p:spTree>
    <p:extLst>
      <p:ext uri="{BB962C8B-B14F-4D97-AF65-F5344CB8AC3E}">
        <p14:creationId xmlns:p14="http://schemas.microsoft.com/office/powerpoint/2010/main" val="14526010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436096" y="6525344"/>
            <a:ext cx="3600400" cy="369332"/>
          </a:xfrm>
          <a:prstGeom prst="rect">
            <a:avLst/>
          </a:prstGeom>
          <a:solidFill>
            <a:schemeClr val="bg1"/>
          </a:solidFill>
        </p:spPr>
        <p:txBody>
          <a:bodyPr wrap="square" rtlCol="0">
            <a:spAutoFit/>
          </a:bodyPr>
          <a:lstStyle/>
          <a:p>
            <a:r>
              <a:rPr lang="es-ES" dirty="0">
                <a:solidFill>
                  <a:prstClr val="black"/>
                </a:solidFill>
              </a:rPr>
              <a:t>Jardin Oudayas</a:t>
            </a:r>
          </a:p>
        </p:txBody>
      </p:sp>
    </p:spTree>
    <p:extLst>
      <p:ext uri="{BB962C8B-B14F-4D97-AF65-F5344CB8AC3E}">
        <p14:creationId xmlns:p14="http://schemas.microsoft.com/office/powerpoint/2010/main" val="14515953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436096" y="6453336"/>
            <a:ext cx="3528392" cy="369332"/>
          </a:xfrm>
          <a:prstGeom prst="rect">
            <a:avLst/>
          </a:prstGeom>
          <a:solidFill>
            <a:schemeClr val="bg1"/>
          </a:solidFill>
        </p:spPr>
        <p:txBody>
          <a:bodyPr wrap="square" rtlCol="0">
            <a:spAutoFit/>
          </a:bodyPr>
          <a:lstStyle/>
          <a:p>
            <a:r>
              <a:rPr lang="es-ES" dirty="0">
                <a:solidFill>
                  <a:prstClr val="black"/>
                </a:solidFill>
              </a:rPr>
              <a:t>Jardin Oudayas</a:t>
            </a:r>
          </a:p>
        </p:txBody>
      </p:sp>
    </p:spTree>
    <p:extLst>
      <p:ext uri="{BB962C8B-B14F-4D97-AF65-F5344CB8AC3E}">
        <p14:creationId xmlns:p14="http://schemas.microsoft.com/office/powerpoint/2010/main" val="8588834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40" y="-171400"/>
            <a:ext cx="4833592" cy="70294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2613"/>
            <a:ext cx="4355976" cy="6858000"/>
          </a:xfrm>
          <a:prstGeom prst="rect">
            <a:avLst/>
          </a:prstGeom>
        </p:spPr>
      </p:pic>
    </p:spTree>
    <p:extLst>
      <p:ext uri="{BB962C8B-B14F-4D97-AF65-F5344CB8AC3E}">
        <p14:creationId xmlns:p14="http://schemas.microsoft.com/office/powerpoint/2010/main" val="27875234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83719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350100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427984" cy="335699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0"/>
            <a:ext cx="4716016" cy="3501008"/>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4" y="3501008"/>
            <a:ext cx="4716016" cy="3356992"/>
          </a:xfrm>
          <a:prstGeom prst="rect">
            <a:avLst/>
          </a:prstGeom>
        </p:spPr>
      </p:pic>
    </p:spTree>
    <p:extLst>
      <p:ext uri="{BB962C8B-B14F-4D97-AF65-F5344CB8AC3E}">
        <p14:creationId xmlns:p14="http://schemas.microsoft.com/office/powerpoint/2010/main" val="27587501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
        <p:nvSpPr>
          <p:cNvPr id="3" name="2 CuadroTexto"/>
          <p:cNvSpPr txBox="1"/>
          <p:nvPr/>
        </p:nvSpPr>
        <p:spPr>
          <a:xfrm>
            <a:off x="5364088" y="6453336"/>
            <a:ext cx="3456384" cy="369332"/>
          </a:xfrm>
          <a:prstGeom prst="rect">
            <a:avLst/>
          </a:prstGeom>
          <a:solidFill>
            <a:schemeClr val="bg1"/>
          </a:solidFill>
        </p:spPr>
        <p:txBody>
          <a:bodyPr wrap="square" rtlCol="0">
            <a:spAutoFit/>
          </a:bodyPr>
          <a:lstStyle/>
          <a:p>
            <a:r>
              <a:rPr lang="es-ES" dirty="0">
                <a:solidFill>
                  <a:prstClr val="black"/>
                </a:solidFill>
              </a:rPr>
              <a:t>Oudayas Gardens</a:t>
            </a:r>
          </a:p>
        </p:txBody>
      </p:sp>
    </p:spTree>
    <p:extLst>
      <p:ext uri="{BB962C8B-B14F-4D97-AF65-F5344CB8AC3E}">
        <p14:creationId xmlns:p14="http://schemas.microsoft.com/office/powerpoint/2010/main" val="5332779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2070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29748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95018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21573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84" y="-99392"/>
            <a:ext cx="4323892" cy="6957392"/>
          </a:xfrm>
          <a:prstGeom prst="rect">
            <a:avLst/>
          </a:prstGeom>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9952" y="0"/>
            <a:ext cx="5143500" cy="6858000"/>
          </a:xfrm>
          <a:prstGeom prst="rect">
            <a:avLst/>
          </a:prstGeom>
        </p:spPr>
      </p:pic>
    </p:spTree>
    <p:extLst>
      <p:ext uri="{BB962C8B-B14F-4D97-AF65-F5344CB8AC3E}">
        <p14:creationId xmlns:p14="http://schemas.microsoft.com/office/powerpoint/2010/main" val="5097420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914400" y="274638"/>
            <a:ext cx="7772400" cy="1426170"/>
          </a:xfrm>
        </p:spPr>
        <p:txBody>
          <a:bodyPr>
            <a:normAutofit/>
          </a:bodyPr>
          <a:lstStyle/>
          <a:p>
            <a:r>
              <a:rPr lang="es-ES" dirty="0"/>
              <a:t>Jardines Agdal</a:t>
            </a:r>
            <a:br>
              <a:rPr lang="es-ES" dirty="0"/>
            </a:br>
            <a:endParaRPr lang="es-ES" dirty="0"/>
          </a:p>
        </p:txBody>
      </p:sp>
      <p:sp>
        <p:nvSpPr>
          <p:cNvPr id="6" name="5 Marcador de contenido"/>
          <p:cNvSpPr>
            <a:spLocks noGrp="1"/>
          </p:cNvSpPr>
          <p:nvPr>
            <p:ph sz="quarter" idx="1"/>
          </p:nvPr>
        </p:nvSpPr>
        <p:spPr>
          <a:xfrm>
            <a:off x="611560" y="1447800"/>
            <a:ext cx="7272808" cy="4572000"/>
          </a:xfrm>
        </p:spPr>
        <p:txBody>
          <a:bodyPr>
            <a:normAutofit/>
          </a:bodyPr>
          <a:lstStyle/>
          <a:p>
            <a:r>
              <a:rPr lang="es-ES" sz="2400" dirty="0"/>
              <a:t>La parcela que ocupa este jardín es un terreno vasto: 3 Km. de largo por 1.5 de ancho).</a:t>
            </a:r>
          </a:p>
          <a:p>
            <a:r>
              <a:rPr lang="es-ES" sz="2400" dirty="0"/>
              <a:t> Fue construido por los almohades en el siglo XII y renombrado por los saadíes y alauitas. </a:t>
            </a:r>
          </a:p>
          <a:p>
            <a:r>
              <a:rPr lang="es-ES" sz="2400" dirty="0"/>
              <a:t>Cabe mencionar que sus arquitectos se inspiraron con los jardines andaluces para su construcción. </a:t>
            </a:r>
          </a:p>
          <a:p>
            <a:r>
              <a:rPr lang="es-ES" sz="2400" dirty="0"/>
              <a:t>Equipado con una red hidráulica, este jardín está aromatizado por azahares, higueras, albaricoques, granados y limoneros, reflejando la magnífica tradición andalusí.</a:t>
            </a:r>
          </a:p>
        </p:txBody>
      </p:sp>
    </p:spTree>
    <p:extLst>
      <p:ext uri="{BB962C8B-B14F-4D97-AF65-F5344CB8AC3E}">
        <p14:creationId xmlns:p14="http://schemas.microsoft.com/office/powerpoint/2010/main" val="16432895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508104" y="6525344"/>
            <a:ext cx="3528392" cy="369332"/>
          </a:xfrm>
          <a:prstGeom prst="rect">
            <a:avLst/>
          </a:prstGeom>
          <a:solidFill>
            <a:schemeClr val="bg1"/>
          </a:solidFill>
        </p:spPr>
        <p:txBody>
          <a:bodyPr wrap="square" rtlCol="0">
            <a:spAutoFit/>
          </a:bodyPr>
          <a:lstStyle/>
          <a:p>
            <a:r>
              <a:rPr lang="es-ES" dirty="0">
                <a:solidFill>
                  <a:prstClr val="black"/>
                </a:solidFill>
              </a:rPr>
              <a:t>Rabat.-Jardines Agdal</a:t>
            </a:r>
          </a:p>
        </p:txBody>
      </p:sp>
    </p:spTree>
    <p:extLst>
      <p:ext uri="{BB962C8B-B14F-4D97-AF65-F5344CB8AC3E}">
        <p14:creationId xmlns:p14="http://schemas.microsoft.com/office/powerpoint/2010/main" val="14538667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5436096" y="6381328"/>
            <a:ext cx="3600400" cy="369332"/>
          </a:xfrm>
          <a:prstGeom prst="rect">
            <a:avLst/>
          </a:prstGeom>
          <a:solidFill>
            <a:schemeClr val="bg1"/>
          </a:solidFill>
        </p:spPr>
        <p:txBody>
          <a:bodyPr wrap="square" rtlCol="0">
            <a:spAutoFit/>
          </a:bodyPr>
          <a:lstStyle/>
          <a:p>
            <a:r>
              <a:rPr lang="es-ES" dirty="0">
                <a:solidFill>
                  <a:prstClr val="black"/>
                </a:solidFill>
              </a:rPr>
              <a:t>Rabat.-Jardines Agdal</a:t>
            </a:r>
          </a:p>
        </p:txBody>
      </p:sp>
    </p:spTree>
    <p:extLst>
      <p:ext uri="{BB962C8B-B14F-4D97-AF65-F5344CB8AC3E}">
        <p14:creationId xmlns:p14="http://schemas.microsoft.com/office/powerpoint/2010/main" val="2287065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12854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2497448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ES" dirty="0"/>
              <a:t>Cyber Parc Arsat Moulay Abdessalam</a:t>
            </a:r>
          </a:p>
        </p:txBody>
      </p:sp>
      <p:sp>
        <p:nvSpPr>
          <p:cNvPr id="5" name="4 Marcador de contenido"/>
          <p:cNvSpPr>
            <a:spLocks noGrp="1"/>
          </p:cNvSpPr>
          <p:nvPr>
            <p:ph sz="quarter" idx="1"/>
          </p:nvPr>
        </p:nvSpPr>
        <p:spPr/>
        <p:txBody>
          <a:bodyPr>
            <a:normAutofit/>
          </a:bodyPr>
          <a:lstStyle/>
          <a:p>
            <a:r>
              <a:rPr lang="es-ES" dirty="0"/>
              <a:t>Más que un simple espacio verde, el "Arsat Moulay Abdeslam Parque cibernético"  de Marrakech es un jardín histórico que se extiende sobre una superficie de ocho hectáreas.</a:t>
            </a:r>
          </a:p>
          <a:p>
            <a:r>
              <a:rPr lang="es-ES" dirty="0"/>
              <a:t>En el restaurante en del jardín, la Fundación Mohammed VI para el Medio Ambiente y el legado tiene un valor histórico por la creación de un espacio de tecnologías existentes en el campo de la comunicación. </a:t>
            </a:r>
          </a:p>
          <a:p>
            <a:r>
              <a:rPr lang="es-ES" dirty="0"/>
              <a:t>También incluye un anfiteatro, bancos, un lugar construido especialmente para niños y otra para las actividades culturales y artísticas.</a:t>
            </a:r>
          </a:p>
          <a:p>
            <a:endParaRPr lang="es-ES" dirty="0"/>
          </a:p>
        </p:txBody>
      </p:sp>
    </p:spTree>
    <p:extLst>
      <p:ext uri="{BB962C8B-B14F-4D97-AF65-F5344CB8AC3E}">
        <p14:creationId xmlns:p14="http://schemas.microsoft.com/office/powerpoint/2010/main" val="32585602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6969968" cy="5183088"/>
          </a:xfrm>
        </p:spPr>
        <p:txBody>
          <a:bodyPr/>
          <a:lstStyle/>
          <a:p>
            <a:r>
              <a:rPr lang="es-ES" dirty="0"/>
              <a:t>Con palmeras, limoneros, naranjos, arbustos y otras especies, este parque un oasis de calma interrumpida por una serie de pequeños detalles que ayudan a hacer una parada tan útil y agradable para el visitante que quiere respirar y llenar  los pulmones en paz. </a:t>
            </a:r>
          </a:p>
          <a:p>
            <a:r>
              <a:rPr lang="es-ES" dirty="0"/>
              <a:t>El Parque cibernético, cuya entrada es gratuita, está situado en la avenida Mohamed V, después de la mezquita Koutoubia, frente al Centro Artesanal. </a:t>
            </a:r>
          </a:p>
          <a:p>
            <a:endParaRPr lang="es-ES" dirty="0"/>
          </a:p>
        </p:txBody>
      </p:sp>
    </p:spTree>
    <p:extLst>
      <p:ext uri="{BB962C8B-B14F-4D97-AF65-F5344CB8AC3E}">
        <p14:creationId xmlns:p14="http://schemas.microsoft.com/office/powerpoint/2010/main" val="40211551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6870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9" y="-12159"/>
            <a:ext cx="479802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32474806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29761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04826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9264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94258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39125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1019119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28867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96627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66350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212976"/>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 y="3212976"/>
            <a:ext cx="4572000" cy="3645024"/>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3212976"/>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212976"/>
            <a:ext cx="4572000" cy="3642864"/>
          </a:xfrm>
          <a:prstGeom prst="rect">
            <a:avLst/>
          </a:prstGeom>
        </p:spPr>
      </p:pic>
    </p:spTree>
    <p:extLst>
      <p:ext uri="{BB962C8B-B14F-4D97-AF65-F5344CB8AC3E}">
        <p14:creationId xmlns:p14="http://schemas.microsoft.com/office/powerpoint/2010/main" val="41834116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6359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101666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16473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66272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525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308977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Rabat</a:t>
            </a:r>
          </a:p>
        </p:txBody>
      </p:sp>
      <p:sp>
        <p:nvSpPr>
          <p:cNvPr id="3" name="2 Marcador de contenido"/>
          <p:cNvSpPr>
            <a:spLocks noGrp="1"/>
          </p:cNvSpPr>
          <p:nvPr>
            <p:ph sz="quarter" idx="1"/>
          </p:nvPr>
        </p:nvSpPr>
        <p:spPr/>
        <p:txBody>
          <a:bodyPr/>
          <a:lstStyle/>
          <a:p>
            <a:r>
              <a:rPr lang="es-ES" dirty="0"/>
              <a:t>Rabat, es una ciudad marroquí conocida como la Ciudad de los Jardines. </a:t>
            </a:r>
          </a:p>
          <a:p>
            <a:r>
              <a:rPr lang="es-ES" dirty="0"/>
              <a:t>Curiosamente, es al mismo tiempo una ciudad moderna y tradicional, un destino donde se mezclan la cultura ancestral y moderna. </a:t>
            </a:r>
          </a:p>
          <a:p>
            <a:r>
              <a:rPr lang="es-ES" dirty="0"/>
              <a:t>Está rodeada de laderas y montañas.</a:t>
            </a:r>
          </a:p>
          <a:p>
            <a:r>
              <a:rPr lang="es-ES" dirty="0"/>
              <a:t>La Avenida Mohamed V es una de las principales de la ciudad.</a:t>
            </a:r>
          </a:p>
        </p:txBody>
      </p:sp>
    </p:spTree>
    <p:extLst>
      <p:ext uri="{BB962C8B-B14F-4D97-AF65-F5344CB8AC3E}">
        <p14:creationId xmlns:p14="http://schemas.microsoft.com/office/powerpoint/2010/main" val="4799048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36363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61571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036496" cy="6957392"/>
          </a:xfrm>
          <a:prstGeom prst="rect">
            <a:avLst/>
          </a:prstGeom>
        </p:spPr>
      </p:pic>
    </p:spTree>
    <p:extLst>
      <p:ext uri="{BB962C8B-B14F-4D97-AF65-F5344CB8AC3E}">
        <p14:creationId xmlns:p14="http://schemas.microsoft.com/office/powerpoint/2010/main" val="33297206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94301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6593467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09617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9724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95471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36496"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460327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3525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96519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036496" cy="6741368"/>
          </a:xfrm>
          <a:prstGeom prst="rect">
            <a:avLst/>
          </a:prstGeom>
        </p:spPr>
      </p:pic>
    </p:spTree>
    <p:extLst>
      <p:ext uri="{BB962C8B-B14F-4D97-AF65-F5344CB8AC3E}">
        <p14:creationId xmlns:p14="http://schemas.microsoft.com/office/powerpoint/2010/main" val="21174115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1282154"/>
          </a:xfrm>
        </p:spPr>
        <p:txBody>
          <a:bodyPr>
            <a:normAutofit/>
          </a:bodyPr>
          <a:lstStyle/>
          <a:p>
            <a:r>
              <a:rPr lang="es-ES" dirty="0"/>
              <a:t>Mausoleo Mohammed V y Torre Hassan II</a:t>
            </a:r>
          </a:p>
        </p:txBody>
      </p:sp>
      <p:sp>
        <p:nvSpPr>
          <p:cNvPr id="3" name="2 Marcador de contenido"/>
          <p:cNvSpPr>
            <a:spLocks noGrp="1"/>
          </p:cNvSpPr>
          <p:nvPr>
            <p:ph sz="quarter" idx="1"/>
          </p:nvPr>
        </p:nvSpPr>
        <p:spPr>
          <a:xfrm>
            <a:off x="914400" y="2204864"/>
            <a:ext cx="7041976" cy="3814936"/>
          </a:xfrm>
        </p:spPr>
        <p:txBody>
          <a:bodyPr>
            <a:normAutofit lnSpcReduction="10000"/>
          </a:bodyPr>
          <a:lstStyle/>
          <a:p>
            <a:r>
              <a:rPr lang="es-ES" sz="2400" dirty="0"/>
              <a:t>Situado en la Avenida Mohammed Lyazidi, a poco mas de 10 min de la Necrópolis de Chellah (salvo tráfico punta en el cruce de la pseudo rotonda de la Plaza Abraham Lincoln), es probablemente el monumento mas visitado de Rabat junto con la Fortaleza de los Oudaias y la Necrópolis de Chellah.</a:t>
            </a:r>
          </a:p>
          <a:p>
            <a:r>
              <a:rPr lang="es-ES" sz="2400" dirty="0"/>
              <a:t>Estos son los jardines próximos al Mausoleo y la Torre.</a:t>
            </a:r>
          </a:p>
          <a:p>
            <a:pPr marL="0" indent="0">
              <a:buNone/>
            </a:pPr>
            <a:r>
              <a:rPr lang="es-ES" dirty="0"/>
              <a:t> </a:t>
            </a:r>
          </a:p>
        </p:txBody>
      </p:sp>
    </p:spTree>
    <p:extLst>
      <p:ext uri="{BB962C8B-B14F-4D97-AF65-F5344CB8AC3E}">
        <p14:creationId xmlns:p14="http://schemas.microsoft.com/office/powerpoint/2010/main" val="40876915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92791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400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8490" y="0"/>
            <a:ext cx="4465509"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25650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10917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996508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55441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05"/>
            <a:ext cx="9144000" cy="6854190"/>
          </a:xfrm>
          <a:prstGeom prst="rect">
            <a:avLst/>
          </a:prstGeom>
        </p:spPr>
      </p:pic>
    </p:spTree>
    <p:extLst>
      <p:ext uri="{BB962C8B-B14F-4D97-AF65-F5344CB8AC3E}">
        <p14:creationId xmlns:p14="http://schemas.microsoft.com/office/powerpoint/2010/main" val="35482712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72963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34510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93620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64801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101496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14390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TotalTime>
  <Words>1939</Words>
  <Application>Microsoft Office PowerPoint</Application>
  <PresentationFormat>Presentación en pantalla (4:3)</PresentationFormat>
  <Paragraphs>262</Paragraphs>
  <Slides>124</Slides>
  <Notes>98</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124</vt:i4>
      </vt:variant>
    </vt:vector>
  </HeadingPairs>
  <TitlesOfParts>
    <vt:vector size="129" baseType="lpstr">
      <vt:lpstr>Calibri</vt:lpstr>
      <vt:lpstr>Century Schoolbook</vt:lpstr>
      <vt:lpstr>Wingdings</vt:lpstr>
      <vt:lpstr>Wingdings 2</vt:lpstr>
      <vt:lpstr>Default Theme</vt:lpstr>
      <vt:lpstr>AFRICA.-LA VUELTA AL MUNDO EN 885 JARDINES.-MARRUECOS.-Fez.-Parc Lalla Meryem.-Parc des Amoreux.-Oudaya Gardens.-Jardines Agdal.-Cyber Parc Arsat Moulay Abdessalam.-Rabat.-Mausoleo Mohammed V y Torre Hassan II.-  </vt:lpstr>
      <vt:lpstr>FEZ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Fez.-Parc Lalla Meryem.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des Amoreux.-Tetuán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Oudaya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Agdal </vt:lpstr>
      <vt:lpstr>Presentación de PowerPoint</vt:lpstr>
      <vt:lpstr>Presentación de PowerPoint</vt:lpstr>
      <vt:lpstr>Presentación de PowerPoint</vt:lpstr>
      <vt:lpstr>Presentación de PowerPoint</vt:lpstr>
      <vt:lpstr>Cyber Parc Arsat Moulay Abdessalam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Rabat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Mausoleo Mohammed V y Torre Hassan II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10</cp:revision>
  <dcterms:created xsi:type="dcterms:W3CDTF">2013-09-17T05:34:35Z</dcterms:created>
  <dcterms:modified xsi:type="dcterms:W3CDTF">2018-02-27T15:28:03Z</dcterms:modified>
</cp:coreProperties>
</file>