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7" r:id="rId62"/>
    <p:sldId id="318" r:id="rId63"/>
    <p:sldId id="319" r:id="rId64"/>
    <p:sldId id="320" r:id="rId65"/>
    <p:sldId id="321" r:id="rId66"/>
    <p:sldId id="341" r:id="rId67"/>
    <p:sldId id="342"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31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A6B01F-0DF5-4169-BA9E-DB5784234107}" type="datetimeFigureOut">
              <a:rPr lang="es-ES" smtClean="0"/>
              <a:t>27/02/2018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0A916-182C-4815-B665-AD6901427251}" type="slidenum">
              <a:rPr lang="es-ES" smtClean="0"/>
              <a:t>‹Nº›</a:t>
            </a:fld>
            <a:endParaRPr lang="es-ES" dirty="0"/>
          </a:p>
        </p:txBody>
      </p:sp>
    </p:spTree>
    <p:extLst>
      <p:ext uri="{BB962C8B-B14F-4D97-AF65-F5344CB8AC3E}">
        <p14:creationId xmlns:p14="http://schemas.microsoft.com/office/powerpoint/2010/main" val="3108704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82F2AC-D598-44DE-8CB3-33676134DACA}"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E04A52-9509-49CD-87B3-6228283B740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B4388D-7D69-4823-AFBD-942E740C5B4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AA71DC-765A-4355-A3ED-947D1C83A67A}"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8CEBB0-CBEB-4068-898C-C918B797FF8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629C1B-5B53-47E6-8F50-D9C89AC8383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DDC1B9-7541-498C-948A-43D7B177DFB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C297A4-4817-4036-ACF9-77E5F077E711}"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805AE2-EC05-4F13-9E6B-B4C067E7ADD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F7E4F-FF51-4B1D-B9BD-D0253C5E064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54DBAE-4EFB-4254-9093-F3821453675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945266-E03D-4116-BFE4-C2379451232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50A9C-3E52-4097-BD4A-E9C3512437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E4DB75-3239-4EB3-A9A9-86BAAD697A29}"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029B01-8CC9-4D60-8B1F-E8563947262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7CE9C8-F998-4CA1-9D39-0554CEA578E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5172C9-C069-4CB1-B9DB-7AB66DABC96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B6C785-C163-4D4D-982A-8BA2505C2A9B}"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Oudayas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AD122B-801A-45F3-AC98-3DC418DA6FA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E6EF9A-BEFE-4D8F-90E2-67D3FA3C407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4EA19-AB59-4907-917D-DE5EBBC1CF2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Jardín Andalusí</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C68B82-8F26-4461-86F7-BF14E9D142CB}"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Kasbah Oudayas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3E0686-7926-40BD-B013-D5FB5598E92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Andalusí</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43410-140C-45AF-96DD-769AC56169EA}"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Andalusí</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FEF2FE-686A-470D-B5FD-CE4D3413166C}"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03FFA7-F041-4324-831D-7AE805D1A52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530207-A7D1-4E46-A276-F9D1A3180766}"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BBBAA1-0649-4478-9B1D-AFCE46C40BF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4F68B8-6180-4B41-BBEA-A398D032295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05F383-DFC2-48C7-8A4E-CF1B87A528F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4F0215-BE0F-4B5D-AC8C-B7B08F39FBF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Torre de Hassan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37047A-F07E-407B-9357-81A22045F281}"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53B7B8-E6A2-488F-AD8A-4A4EE89522A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l´Agdal</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F29BF1-45AF-45C3-90EE-3766F7D1120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B3C23-A9EA-43BC-B7DB-1ED09835238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Rabat.-Avda. Mohamed V</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34FEB4-4E00-47C6-80C5-259FFEB8974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la Mezquita y de la Tour Hassan ii</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D6628E-5811-4212-97A9-116955C93B8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054CF0-58E3-4991-A8FD-97E07A6393E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Murallas de Rabat</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FA81B2-B0FD-4A7C-80D0-C6C53019FC0E}"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068353-247C-44B8-8254-C2765AE0617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 Avda.Mohamed V</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57FC7-34A0-4365-91A3-FB3D40C8611F}"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Rabat.-Avda.Mohamed V</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25C7E2-6200-41F0-A971-B15AF933488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Rabat.-Avda.Mohamed V</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8691B-3AD4-4970-BC24-D13C5F8CBF9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Rabat.-Fuente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EE97F6-5982-4147-A3B8-EFF277E981EA}"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Rabat.-Fuente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A207FC-A7C3-4993-9293-634CDB7E3998}"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Rabat.-Kasbah Oudayas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1EE760-8F25-4B63-BDC6-B55E578DE39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Rabat.-Villa Imperial</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D24FA4-C8CD-4810-A5A2-C3FA87A2B35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Rabat.-Mausoleo Hassan II</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C458C9-ED0A-4D71-A4C0-A0FEBD217AE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Rabat.-Mausoleo de Hassan II.-Fuente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A7DC1A-C73C-42EB-AEC2-59DCC98ACD9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Rabat.-Mausoleo</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1C23A3-7E08-44CE-93C8-E1F1E203A4D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Rabat.-Parque publico</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7BC611-74B5-4A87-A9B8-60451BC9B32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en Mausoleo Hassan II</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0F1CB6-AE2A-45FB-A55D-4BEFB8DEC36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frente al Mausoleo</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322EBD-2440-41C0-883D-37ADD2538920}"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frente el Mausoleo</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33027E-1524-4E0B-97D1-27A049B616C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Rabat.-Palace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F25E36-FA8A-4CA8-B7B9-31C50238C5D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Rabat.-Place Chantal</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BD270E-8E5A-41F5-BD17-A9E140CA9E8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Rabat.-Fuente de Palacio</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FCC388-F5F0-4F28-B322-65D9F4F1C5E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Rabat.-Avda.Mohamed V</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5C52C9-442B-423E-B8C8-991D1E3B772A}"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540C59-0915-4223-8010-841FFECD0FA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Rabat.-Plaza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163B8C-3F59-4C07-B134-E18ADC6FAB96}"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Rabat.-Plaza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F5AF7C-303D-4A49-B37B-5DBBF4A20E6A}"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E80535-1A4D-44A5-817B-7891AA6B461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junto al Mausoleo</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14536A-E052-4CF5-A524-608BE58877E6}"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Rabat.-Palmeras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FF9E22-2AF1-46B1-8278-E8212B48FB0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Rabat.-Kasbah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331798-9104-46C8-9BDD-7A098C0FE9C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 Cementerio</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D9BB64-BCAB-49DE-A9E1-379EE98E96A9}"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 .-Extramuros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A2A8D-E330-4207-955B-973F4975818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de los Oudayas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FF74FE-97CF-4D2B-B2AF-C463BF13007B}"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C844E5-271A-431D-828F-B6B175000D7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49FBD7-0064-48D2-B2D7-A3B34968FFE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B6EEC-20A6-4EB5-A8C9-95EF82BF329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E95BB2-3E15-4F25-8520-1E8F83D15A2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Rabat.-Oudayas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EAC6CD-2581-4873-BA8D-9B80D2F7734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 Hilton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0F5DC2-A8A4-467E-9FDF-3CA31A74F002}"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Rabat.-Hotel  Hilton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E20A19-CFF2-4483-A4F6-8E044BF932DE}"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Rabat.-Jardín Torre de Hassan II</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F2C46C-2F95-4951-BEBE-3B27B286B75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Marrakech.-Giralda y  Koutoubia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299987-3E11-4542-A453-A8A8E7D64239}"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Koutubia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FEED55-7F46-4209-9573-2D5DC7A74B9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Koutoubia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771217-FAE2-493B-9AC0-21065B747E6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Menara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D474F5-CABC-4C79-B7EB-8469F6B8788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Menara</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2C31AF-F4E1-492C-BF21-24E9C278442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Menara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6F547C-D545-4685-B33D-704F7D9E94C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Palmeraie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0E8727-D5D3-4CE0-BCB5-E7781D3DE96C}"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Palmeraie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2FD4CD-019A-4D6F-AAD1-34BA9EC2C8B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Marrakech.-Jardines de la Koutoubia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54AD29-E27A-46F0-BE1E-0D538FFECABB}"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Marrakech.-Palacio El Badi</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4C9F59-79E7-48BC-BC3F-B020CFF4750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Palmeraie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C15F05-72A5-4BFE-90E5-8B94D14B583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Marrakech.-Ciber Park</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6F256F-972A-4841-8D23-918C4BDD0A8E}"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Marrakech.-Ciber Park</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C31D8C-BA00-4479-8F12-D344F3323E4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Marrakech</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9FF314-CED7-4554-BC38-DD2A34917C7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39FB82-A3D6-4198-9CCF-4740009F2A5F}"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E5579A-898E-4A42-9C21-90AE76A5262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66EB38-43F9-40A1-A1F4-C23A214063C7}"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0954EC-080D-48ED-97AC-246A34A5F699}"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5725C6-0F8B-49F0-8B96-4F2A9945842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1B2A79-6228-4F09-BE9F-B94B36AB9A1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C18025-AF7B-4800-B159-6A1DB8A0164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5CE98C-78BF-4755-A965-B8BB3D7CBFBA}"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Majorelle</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03C191-E184-4187-9FEA-99ACAEAC9F96}"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Casablanca</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D1A45-E2BD-4665-A20B-1C6995CC3DC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Casablanca</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AA32AB-61B7-48E9-9C36-EC18D9E51F9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Casablanca.-Jardines de la Liga Árabe</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93A386-CCDC-44FF-BFAB-228C87EEB2FB}"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CASABLANCA.-Parque de la Liga ARABE</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A2A292-7D85-458E-8215-D23FED8F11A6}"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Casablanc.-Tulip</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31950D-06D5-4D43-8052-C43323F845DB}" type="slidenum">
              <a:rPr lang="es-ES">
                <a:solidFill>
                  <a:prstClr val="black"/>
                </a:solidFill>
              </a:rPr>
              <a:pPr>
                <a:defRPr/>
              </a:pPr>
              <a:t>121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462464" cy="3024336"/>
          </a:xfrm>
        </p:spPr>
        <p:txBody>
          <a:bodyPr>
            <a:normAutofit fontScale="90000"/>
          </a:bodyPr>
          <a:lstStyle/>
          <a:p>
            <a:r>
              <a:rPr lang="es-ES" sz="3600" dirty="0"/>
              <a:t>AFRICA.-LA VUELTA AL MUNDO EN 385 JARDINES.-MARRUECOS.-</a:t>
            </a:r>
            <a:r>
              <a:rPr lang="es-ES" dirty="0"/>
              <a:t>Jardín de los Oudayas.-Jardines de Rabat.-Marrakech</a:t>
            </a:r>
            <a:br>
              <a:rPr lang="es-ES" dirty="0"/>
            </a:br>
            <a:endParaRPr lang="es-ES" dirty="0"/>
          </a:p>
        </p:txBody>
      </p:sp>
      <p:sp>
        <p:nvSpPr>
          <p:cNvPr id="3" name="2 Subtítulo"/>
          <p:cNvSpPr>
            <a:spLocks noGrp="1"/>
          </p:cNvSpPr>
          <p:nvPr>
            <p:ph type="subTitle" idx="1"/>
          </p:nvPr>
        </p:nvSpPr>
        <p:spPr>
          <a:xfrm>
            <a:off x="2267744" y="5003322"/>
            <a:ext cx="4464496" cy="1371600"/>
          </a:xfrm>
        </p:spPr>
        <p:txBody>
          <a:bodyPr>
            <a:normAutofit fontScale="92500"/>
          </a:bodyPr>
          <a:lstStyle/>
          <a:p>
            <a:r>
              <a:rPr lang="es-ES" dirty="0"/>
              <a:t>Selección de textos y fotografías por</a:t>
            </a:r>
          </a:p>
          <a:p>
            <a:r>
              <a:rPr lang="es-ES" sz="2800" dirty="0"/>
              <a:t>JOSE ELIAS BONELLS</a:t>
            </a:r>
          </a:p>
          <a:p>
            <a:r>
              <a:rPr lang="es-ES" sz="2800" dirty="0"/>
              <a:t>Haz click</a:t>
            </a:r>
          </a:p>
          <a:p>
            <a:endParaRPr lang="es-ES" sz="2800" dirty="0"/>
          </a:p>
          <a:p>
            <a:endParaRPr lang="es-ES" dirty="0"/>
          </a:p>
        </p:txBody>
      </p:sp>
      <p:pic>
        <p:nvPicPr>
          <p:cNvPr id="8" name="musica marroqui - track 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877272"/>
            <a:ext cx="609600" cy="609600"/>
          </a:xfrm>
          <a:prstGeom prst="rect">
            <a:avLst/>
          </a:prstGeom>
        </p:spPr>
      </p:pic>
    </p:spTree>
    <p:extLst>
      <p:ext uri="{BB962C8B-B14F-4D97-AF65-F5344CB8AC3E}">
        <p14:creationId xmlns:p14="http://schemas.microsoft.com/office/powerpoint/2010/main" val="60484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2"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fontAlgn="auto">
              <a:spcAft>
                <a:spcPts val="0"/>
              </a:spcAft>
              <a:defRPr/>
            </a:pPr>
            <a:r>
              <a:rPr lang="es-ES" dirty="0"/>
              <a:t>Jardín de los Oudayas</a:t>
            </a:r>
          </a:p>
        </p:txBody>
      </p:sp>
      <p:sp>
        <p:nvSpPr>
          <p:cNvPr id="9219" name="3 Marcador de contenido"/>
          <p:cNvSpPr>
            <a:spLocks noGrp="1"/>
          </p:cNvSpPr>
          <p:nvPr>
            <p:ph sz="quarter" idx="1"/>
          </p:nvPr>
        </p:nvSpPr>
        <p:spPr>
          <a:xfrm>
            <a:off x="457200" y="1600200"/>
            <a:ext cx="7643192" cy="4829175"/>
          </a:xfrm>
        </p:spPr>
        <p:txBody>
          <a:bodyPr>
            <a:normAutofit lnSpcReduction="10000"/>
          </a:bodyPr>
          <a:lstStyle/>
          <a:p>
            <a:r>
              <a:rPr lang="es-ES" altLang="es-ES" dirty="0"/>
              <a:t>Dos de las zonas más populares para visitar cerca de Rabat, son los </a:t>
            </a:r>
            <a:r>
              <a:rPr lang="es-ES" altLang="es-ES" b="1" dirty="0"/>
              <a:t>Jardines de Chella</a:t>
            </a:r>
            <a:r>
              <a:rPr lang="es-ES" altLang="es-ES" dirty="0"/>
              <a:t> y la </a:t>
            </a:r>
            <a:r>
              <a:rPr lang="es-ES" altLang="es-ES" b="1" dirty="0"/>
              <a:t>Kasbah Oudayas.</a:t>
            </a:r>
            <a:endParaRPr lang="es-ES" altLang="es-ES" dirty="0"/>
          </a:p>
          <a:p>
            <a:r>
              <a:rPr lang="es-ES" altLang="es-ES" dirty="0"/>
              <a:t> Los Jardines de Chella se conocen como la necrópolis de Chella ya que después fue abandonado alrededor de 1150 por los romanos que encontraron otras zonas del interior más rentable para su producción de aceite. </a:t>
            </a:r>
          </a:p>
          <a:p>
            <a:r>
              <a:rPr lang="es-ES" altLang="es-ES" dirty="0"/>
              <a:t>Fue entonces cuando un antiguo cementerio de la realeza, y más tarde de sultanes añadió su propio toque a las paredes exteriores y el santuario interior, que por lo general, sigue estando en gran forma después de casi 800 años.</a:t>
            </a:r>
          </a:p>
        </p:txBody>
      </p:sp>
    </p:spTree>
    <p:extLst>
      <p:ext uri="{BB962C8B-B14F-4D97-AF65-F5344CB8AC3E}">
        <p14:creationId xmlns:p14="http://schemas.microsoft.com/office/powerpoint/2010/main" val="1306757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2 Marcador de contenido"/>
          <p:cNvSpPr>
            <a:spLocks noGrp="1"/>
          </p:cNvSpPr>
          <p:nvPr>
            <p:ph sz="quarter" idx="1"/>
          </p:nvPr>
        </p:nvSpPr>
        <p:spPr>
          <a:xfrm>
            <a:off x="457200" y="692150"/>
            <a:ext cx="7643192" cy="5434013"/>
          </a:xfrm>
        </p:spPr>
        <p:txBody>
          <a:bodyPr>
            <a:normAutofit fontScale="92500" lnSpcReduction="10000"/>
          </a:bodyPr>
          <a:lstStyle/>
          <a:p>
            <a:pPr marL="274320" indent="-274320" fontAlgn="auto">
              <a:spcAft>
                <a:spcPts val="0"/>
              </a:spcAft>
              <a:buFont typeface="Wingdings"/>
              <a:buChar char=""/>
              <a:defRPr/>
            </a:pPr>
            <a:r>
              <a:rPr lang="es-ES" sz="2600" dirty="0"/>
              <a:t>Esas adiciones se hicieron en general, para honrar a los muertos.</a:t>
            </a:r>
          </a:p>
          <a:p>
            <a:pPr marL="274320" indent="-274320" fontAlgn="auto">
              <a:spcAft>
                <a:spcPts val="0"/>
              </a:spcAft>
              <a:buFont typeface="Wingdings"/>
              <a:buChar char=""/>
              <a:defRPr/>
            </a:pPr>
            <a:r>
              <a:rPr lang="es-ES" sz="2600" dirty="0"/>
              <a:t>La zona se ha convertido en una serie de jardines para ayudar a atraer a los turistas, y el jardín se esconde la mayor parte de las pistas obvias del pasado de la zona.</a:t>
            </a:r>
          </a:p>
          <a:p>
            <a:pPr marL="274320" indent="-274320" fontAlgn="auto">
              <a:spcAft>
                <a:spcPts val="0"/>
              </a:spcAft>
              <a:buFont typeface="Wingdings"/>
              <a:buChar char=""/>
              <a:defRPr/>
            </a:pPr>
            <a:r>
              <a:rPr lang="es-ES" sz="2600" dirty="0"/>
              <a:t> Los jardines son hermosos y muestran una gran variedad de vida vegetal, flores y colores. </a:t>
            </a:r>
          </a:p>
          <a:p>
            <a:pPr marL="274320" indent="-274320" fontAlgn="auto">
              <a:spcAft>
                <a:spcPts val="0"/>
              </a:spcAft>
              <a:buFont typeface="Wingdings"/>
              <a:buChar char=""/>
              <a:defRPr/>
            </a:pPr>
            <a:r>
              <a:rPr lang="es-ES" sz="2600" dirty="0"/>
              <a:t>Durante los meses de abril y mayo y antes,  Rabat recibe su calor del verano. </a:t>
            </a:r>
          </a:p>
          <a:p>
            <a:pPr marL="274320" indent="-274320" fontAlgn="auto">
              <a:spcAft>
                <a:spcPts val="0"/>
              </a:spcAft>
              <a:buFont typeface="Wingdings"/>
              <a:buChar char=""/>
              <a:defRPr/>
            </a:pPr>
            <a:r>
              <a:rPr lang="es-ES" sz="2600" dirty="0"/>
              <a:t>El costo de entrada es de 30 dirhams marroquíes por persona, y un viajero podría fácilmente dar un paseo por la zona durante una hora o dos, o mejor aún,  un almuerzo y merienda  libremente</a:t>
            </a:r>
            <a:r>
              <a:rPr lang="es-ES" sz="2800" dirty="0"/>
              <a:t>.</a:t>
            </a:r>
          </a:p>
        </p:txBody>
      </p:sp>
    </p:spTree>
    <p:extLst>
      <p:ext uri="{BB962C8B-B14F-4D97-AF65-F5344CB8AC3E}">
        <p14:creationId xmlns:p14="http://schemas.microsoft.com/office/powerpoint/2010/main" val="300517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692150"/>
            <a:ext cx="7715200" cy="6165850"/>
          </a:xfrm>
        </p:spPr>
        <p:txBody>
          <a:bodyPr/>
          <a:lstStyle/>
          <a:p>
            <a:r>
              <a:rPr lang="es-ES" altLang="es-ES" dirty="0"/>
              <a:t>La Kasbah Oudayas es tan agradable que los extranjeros están entrando y comprando apartamentos . </a:t>
            </a:r>
          </a:p>
          <a:p>
            <a:r>
              <a:rPr lang="es-ES" altLang="es-ES" dirty="0"/>
              <a:t>Su atractivo radica en el hecho de que se aleja de la ciudad, situado al otro lado de la calle de la medina central, y es tan fácil ir como cualquier pueblo de playa.</a:t>
            </a:r>
          </a:p>
          <a:p>
            <a:r>
              <a:rPr lang="es-ES" altLang="es-ES" dirty="0"/>
              <a:t> La mayoría de las casas de esta zona son de color blanco brillante con el azul que recuerda el asiento, de los colores que se encuentran en Chefchaouen y Essaouira.</a:t>
            </a:r>
          </a:p>
          <a:p>
            <a:r>
              <a:rPr lang="es-ES" altLang="es-ES" dirty="0"/>
              <a:t> Los locales y los turistas hacen paseos por las murallas exteriores que dan al océano Atlántico que rodea Bouregreg río y la hermana ciudad de Rabat.</a:t>
            </a:r>
            <a:endParaRPr lang="es-ES" altLang="es-ES" sz="2800" dirty="0"/>
          </a:p>
        </p:txBody>
      </p:sp>
    </p:spTree>
    <p:extLst>
      <p:ext uri="{BB962C8B-B14F-4D97-AF65-F5344CB8AC3E}">
        <p14:creationId xmlns:p14="http://schemas.microsoft.com/office/powerpoint/2010/main" val="1213527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 des Ouday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382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Jardin des Oudaya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75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Jardin des Oudaya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430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 des 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51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 des Oudayas .-Raba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613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_Ouday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5750"/>
            <a:ext cx="4714875"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Jardin_Ouday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438" y="-357188"/>
            <a:ext cx="4714875"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79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s_des_oudayas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795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s de Rabat.-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2163"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3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s-de-rabat_2_0 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195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Rabat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7309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Rabat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379075" cy="802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253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2 Imagen" descr="Rabat Gardens.-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25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Rabat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220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s-de-rabat_2_0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141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rabat_jardin_ouaday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146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s-de-rabat_2_0029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086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s-de-rabat_2_0024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721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 Ouday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500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s-de-rabat_2_0146.-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127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s-de-rabat_2_Ouday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800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s-de-rabat_2_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493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Rabat.-Kabha Oudai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859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s-de-rabat_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299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s-de-rabat_2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934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Rabat.-Jardin Andalus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750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Rabat.-AKasbha Ouda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590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s-de-rabat_2_0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0"/>
            <a:ext cx="1021873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376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Rabat.-Jardin des Andalu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93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Rabat.-Jardin des Andal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173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Rabat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5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Rabat Garde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248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fontAlgn="auto">
              <a:spcAft>
                <a:spcPts val="0"/>
              </a:spcAft>
              <a:defRPr/>
            </a:pPr>
            <a:r>
              <a:rPr lang="es-ES" dirty="0"/>
              <a:t>JARDINES DE RABAT</a:t>
            </a:r>
          </a:p>
        </p:txBody>
      </p:sp>
      <p:sp>
        <p:nvSpPr>
          <p:cNvPr id="44035" name="2 Marcador de contenido"/>
          <p:cNvSpPr>
            <a:spLocks noGrp="1"/>
          </p:cNvSpPr>
          <p:nvPr>
            <p:ph sz="quarter" idx="1"/>
          </p:nvPr>
        </p:nvSpPr>
        <p:spPr/>
        <p:txBody>
          <a:bodyPr/>
          <a:lstStyle/>
          <a:p>
            <a:r>
              <a:rPr lang="es-ES" altLang="es-ES" dirty="0"/>
              <a:t>Rabat es una ciudad fascinante,  que ofrece lugares que ningún turista o viajero debe pasar por alto al visitar Marruecos. </a:t>
            </a:r>
          </a:p>
          <a:p>
            <a:r>
              <a:rPr lang="es-ES" altLang="es-ES" dirty="0"/>
              <a:t>Desde los paseos junto al mar alrededor de la Kasbah Oudayas de admirar los hermosos jardines de Chella sobre la necrópolis.</a:t>
            </a:r>
          </a:p>
          <a:p>
            <a:r>
              <a:rPr lang="es-ES" altLang="es-ES" dirty="0"/>
              <a:t> Rabat ofrece una gran variedad de lugares de interés turístico sonidos, olores y sabores de playa tranquilos que no se deberían omitir.</a:t>
            </a:r>
          </a:p>
        </p:txBody>
      </p:sp>
    </p:spTree>
    <p:extLst>
      <p:ext uri="{BB962C8B-B14F-4D97-AF65-F5344CB8AC3E}">
        <p14:creationId xmlns:p14="http://schemas.microsoft.com/office/powerpoint/2010/main" val="29916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3 Imagen" descr="av_mohammed-V00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653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2 Imagen" descr="av_mohammed-V0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071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a Rab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920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s_tour_hassan01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264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s_tour_hassan01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339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s-de-rabat_2_0020Ouday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6313"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2 Imagen" descr="jardins-de-rabat_2_0027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3113" y="0"/>
            <a:ext cx="4956175"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907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rdins-de-rabat_2_0055Ouday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962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rdins-de-rabat_2_0185 Agd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3788"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480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s-de-rabat_2_0187Agd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31413"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745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R abat.-Jardi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8019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Rabat.-Avda. de Mohamed 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316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Rabat.-Jardines de la Mezquit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81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2 Imagen" descr="Rabat.-Jardins de la Tour Hassa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41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a Rab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880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Rabat..Murall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040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aba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828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abat.-Avda. Mohamed V.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570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abat.-Avenida Mohamed 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496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ab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63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abat.-Fountai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548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abat.-Fuent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834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abat.-Kashba Oudaia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9342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Rabat.-La Ville Imperi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608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Rabat.-Mausoleo Hasa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239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Rabat.-Mausoleo Hassa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652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Rabat.-Park in Mausoleo Hassa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8134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abat.-Parqu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2063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Rabat.-Parque frente el mausole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648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Rabat.-Parque frente el Mausole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2528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Rabat.-Parque frente el Mausoleo Hassa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8383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Rabat Palace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3055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abat Place Chan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2168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Rabat.-x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2476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Rabat.-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435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Rabat.-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47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Rabat.-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8424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Rabat.-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2613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Rabat.-x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9612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Rabat.-x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8512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Rabat.-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876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Rabat Casbh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6492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Rabat Cement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5722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Rabat extramuro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1635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Rabat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2681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Rabat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014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Rabat Gardens.-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3587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abat Gardens.-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258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Rabat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969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abat Gardens.-Ouda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565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Rabat Hil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0826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Rabat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3714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Rabat Torre Has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2581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fontAlgn="auto">
              <a:spcAft>
                <a:spcPts val="0"/>
              </a:spcAft>
              <a:defRPr/>
            </a:pPr>
            <a:r>
              <a:rPr lang="es-ES" dirty="0"/>
              <a:t>Marrakech</a:t>
            </a:r>
          </a:p>
        </p:txBody>
      </p:sp>
      <p:sp>
        <p:nvSpPr>
          <p:cNvPr id="98307" name="2 Marcador de contenido"/>
          <p:cNvSpPr>
            <a:spLocks noGrp="1"/>
          </p:cNvSpPr>
          <p:nvPr>
            <p:ph sz="quarter" idx="1"/>
          </p:nvPr>
        </p:nvSpPr>
        <p:spPr/>
        <p:txBody>
          <a:bodyPr>
            <a:normAutofit lnSpcReduction="10000"/>
          </a:bodyPr>
          <a:lstStyle/>
          <a:p>
            <a:r>
              <a:rPr lang="es-ES" altLang="es-ES" dirty="0"/>
              <a:t>Marrakech cuenta posiblemente con los jardines más bellos de Marruecos, la mayoría de ellos situados fuera del recinto amurallado.</a:t>
            </a:r>
          </a:p>
          <a:p>
            <a:r>
              <a:rPr lang="es-ES" altLang="es-ES" dirty="0"/>
              <a:t> La mejor forma de conocerlos es utilizando un coche de caballos.</a:t>
            </a:r>
          </a:p>
          <a:p>
            <a:r>
              <a:rPr lang="es-ES" altLang="es-ES" dirty="0"/>
              <a:t>De camino a ellos vale la pena recorrer el perímetro de las murallas admirando sus magníficas puertas.</a:t>
            </a:r>
          </a:p>
          <a:p>
            <a:r>
              <a:rPr lang="es-ES" altLang="es-ES" dirty="0"/>
              <a:t> La del Carnero sin Cuernos o Bab Aguenau es la que tiene la decoración más compleja aunque el trozo mejor conservado se encuentra en los aledaños de la puerta conocida como Bab Sidi Rharib.</a:t>
            </a:r>
          </a:p>
        </p:txBody>
      </p:sp>
    </p:spTree>
    <p:extLst>
      <p:ext uri="{BB962C8B-B14F-4D97-AF65-F5344CB8AC3E}">
        <p14:creationId xmlns:p14="http://schemas.microsoft.com/office/powerpoint/2010/main" val="30699684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457200" y="357188"/>
            <a:ext cx="7499176" cy="5768975"/>
          </a:xfrm>
        </p:spPr>
        <p:txBody>
          <a:bodyPr>
            <a:normAutofit lnSpcReduction="10000"/>
          </a:bodyPr>
          <a:lstStyle/>
          <a:p>
            <a:r>
              <a:rPr lang="es-ES" altLang="es-ES" dirty="0"/>
              <a:t>Frente al Palacio Real se abre el jardín del Agdal, una enorme extensión , encerrada entre muros, donde se descubren estanques, restos de pabellones de recreo y un sinfín de arboles frutales.</a:t>
            </a:r>
          </a:p>
          <a:p>
            <a:r>
              <a:rPr lang="es-ES" altLang="es-ES" dirty="0"/>
              <a:t> Fue creado por el sultán Abd el Moumen en el S.XII para celebrar grandes fiestas y desde él se contemplan las mejores vistas del Atlas.</a:t>
            </a:r>
          </a:p>
          <a:p>
            <a:r>
              <a:rPr lang="es-ES" altLang="es-ES" dirty="0"/>
              <a:t>El jardín favorito de muchos visitantes es sin embargo el de la antigua residencia del pintor Majorelle que hoy pertenece al diseñador Yves Saint Laurent.</a:t>
            </a:r>
          </a:p>
          <a:p>
            <a:r>
              <a:rPr lang="es-ES" altLang="es-ES" dirty="0"/>
              <a:t> Palmeras, cocoteros y buganvillas rodean a un exquisito edificio color añil que alberga un museo de artes decorativas.</a:t>
            </a:r>
          </a:p>
        </p:txBody>
      </p:sp>
    </p:spTree>
    <p:extLst>
      <p:ext uri="{BB962C8B-B14F-4D97-AF65-F5344CB8AC3E}">
        <p14:creationId xmlns:p14="http://schemas.microsoft.com/office/powerpoint/2010/main" val="1960661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457200" y="500063"/>
            <a:ext cx="7571184" cy="5626100"/>
          </a:xfrm>
        </p:spPr>
        <p:txBody>
          <a:bodyPr/>
          <a:lstStyle/>
          <a:p>
            <a:r>
              <a:rPr lang="es-ES" altLang="es-ES" dirty="0"/>
              <a:t>El jardín de la Menara era originariamente un olivar privado de los sultanes pero ahora alrededor de su enorme estanque se pueden ver todo tipo de plantas tropicales y durante los fines de semana se convierte en uno de los lugares más populares de la ciudad.</a:t>
            </a:r>
          </a:p>
          <a:p>
            <a:endParaRPr lang="es-ES" altLang="es-ES" dirty="0"/>
          </a:p>
        </p:txBody>
      </p:sp>
    </p:spTree>
    <p:extLst>
      <p:ext uri="{BB962C8B-B14F-4D97-AF65-F5344CB8AC3E}">
        <p14:creationId xmlns:p14="http://schemas.microsoft.com/office/powerpoint/2010/main" val="34924462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utubia-y-giralda-sevilla-marrakeck.jpg"/>
          <p:cNvPicPr>
            <a:picLocks noChangeAspect="1"/>
          </p:cNvPicPr>
          <p:nvPr/>
        </p:nvPicPr>
        <p:blipFill rotWithShape="1">
          <a:blip r:embed="rId3">
            <a:extLst>
              <a:ext uri="{28A0092B-C50C-407E-A947-70E740481C1C}">
                <a14:useLocalDpi xmlns:a14="http://schemas.microsoft.com/office/drawing/2010/main" val="0"/>
              </a:ext>
            </a:extLst>
          </a:blip>
          <a:srcRect r="118" b="2750"/>
          <a:stretch/>
        </p:blipFill>
        <p:spPr bwMode="auto">
          <a:xfrm>
            <a:off x="10861" y="0"/>
            <a:ext cx="913313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7854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arrakech.-La Koutou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0296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arrakech.-Koutou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872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arrakech-Jardins_de_la_Men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1214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a Menara.-Marraquec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92034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a Menara .-Marrakec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5248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a Palmera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8664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a Palmers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5840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arrakech.- Koutou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6613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Marrakech.-Jardines Palacio El Ba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5841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arrakech,marrakech-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6532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arrakech Ciber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9608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rrakech.-CyberPar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594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arrakech.-Palmi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2983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p:txBody>
          <a:bodyPr/>
          <a:lstStyle/>
          <a:p>
            <a:pPr fontAlgn="auto">
              <a:spcAft>
                <a:spcPts val="0"/>
              </a:spcAft>
              <a:defRPr/>
            </a:pPr>
            <a:r>
              <a:rPr lang="es-ES" dirty="0"/>
              <a:t>Y MAJORELLE</a:t>
            </a:r>
          </a:p>
        </p:txBody>
      </p:sp>
      <p:sp>
        <p:nvSpPr>
          <p:cNvPr id="109571"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El </a:t>
            </a:r>
            <a:r>
              <a:rPr lang="es-ES" b="1" dirty="0"/>
              <a:t>Jardín Majorelle</a:t>
            </a:r>
            <a:r>
              <a:rPr lang="es-ES" dirty="0"/>
              <a:t> ( en árabe: </a:t>
            </a:r>
            <a:r>
              <a:rPr lang="ar-AE" dirty="0"/>
              <a:t>حديقة ماجوريل) </a:t>
            </a:r>
            <a:r>
              <a:rPr lang="es-ES" dirty="0"/>
              <a:t>es un jardín botánico de Marrakech , Marruecos.</a:t>
            </a:r>
          </a:p>
          <a:p>
            <a:pPr marL="274320" indent="-274320" fontAlgn="auto">
              <a:spcAft>
                <a:spcPts val="0"/>
              </a:spcAft>
              <a:buFont typeface="Wingdings"/>
              <a:buChar char=""/>
              <a:defRPr/>
            </a:pPr>
            <a:r>
              <a:rPr lang="es-ES" dirty="0"/>
              <a:t> Fue diseñado por el artista expatriado francés Jacques Majorelle (1886-1962)  en 1924, durante el período colonial, cuando Marruecos fue un protectorado de Francia . </a:t>
            </a:r>
          </a:p>
          <a:p>
            <a:pPr marL="274320" indent="-274320" fontAlgn="auto">
              <a:spcAft>
                <a:spcPts val="0"/>
              </a:spcAft>
              <a:buFont typeface="Wingdings"/>
              <a:buChar char=""/>
              <a:defRPr/>
            </a:pPr>
            <a:r>
              <a:rPr lang="es-ES" dirty="0"/>
              <a:t>Aunque acuarelas caballero de Majorelle orientalista son en gran parte olvidadas hoy en día (muchos de ellas se conservan en la colección de la villa) el jardín que ha creado es su obra maestra creativa.. La sombra especial de color azul cobalto audaz que él utilizó extensivamente en el jardín y sus edificios lleva su nombre, </a:t>
            </a:r>
            <a:r>
              <a:rPr lang="es-ES" i="1" dirty="0"/>
              <a:t>azul Majorelle</a:t>
            </a:r>
            <a:r>
              <a:rPr lang="es-ES" dirty="0"/>
              <a:t>.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7289024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457200" y="1000125"/>
            <a:ext cx="7427168" cy="5126038"/>
          </a:xfrm>
        </p:spPr>
        <p:txBody>
          <a:bodyPr>
            <a:normAutofit lnSpcReduction="10000"/>
          </a:bodyPr>
          <a:lstStyle/>
          <a:p>
            <a:r>
              <a:rPr lang="es-ES" altLang="es-ES" dirty="0"/>
              <a:t>El jardín ha estado abierto al público desde 1947.. Desde 1980, el jardín ha sido propiedad de Yves Saint-Laurent y Pierre Bergé . </a:t>
            </a:r>
          </a:p>
          <a:p>
            <a:r>
              <a:rPr lang="es-ES" altLang="es-ES" dirty="0"/>
              <a:t>Después de Yves Saint Laurent murió en 2008 sus cenizas fueron esparcidas en el Jardín Majorelle.  </a:t>
            </a:r>
          </a:p>
          <a:p>
            <a:r>
              <a:rPr lang="es-ES" altLang="es-ES" dirty="0"/>
              <a:t>El jardín también alberga el </a:t>
            </a:r>
            <a:r>
              <a:rPr lang="es-ES" altLang="es-ES" b="1" dirty="0"/>
              <a:t>museo de arte islámico de Marrakech,</a:t>
            </a:r>
            <a:r>
              <a:rPr lang="es-ES" altLang="es-ES" dirty="0"/>
              <a:t> cuya colección incluye textiles africanos del Norte de Laurent personal de recogida de Saint-así como cerámicas, joyas y pinturas de Majorelle. </a:t>
            </a:r>
          </a:p>
          <a:p>
            <a:r>
              <a:rPr lang="es-ES" altLang="es-ES" dirty="0"/>
              <a:t>El jardín alberga más de 15 especies de aves, que sólo puede encontrarse en la zona del norte de África. </a:t>
            </a:r>
          </a:p>
          <a:p>
            <a:endParaRPr lang="es-ES" altLang="es-ES" dirty="0"/>
          </a:p>
        </p:txBody>
      </p:sp>
    </p:spTree>
    <p:extLst>
      <p:ext uri="{BB962C8B-B14F-4D97-AF65-F5344CB8AC3E}">
        <p14:creationId xmlns:p14="http://schemas.microsoft.com/office/powerpoint/2010/main" val="34672491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ajorelle.-Pat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8168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ajorelle_Luc_Viatour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6046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ajorelle.-Pot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3581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Majorelle.-Po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7713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ajorell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5945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ajorell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8993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ajorell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5323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ajorelle_Garden,Marrakech,Moroc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8862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Majorelle_Garden_3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3218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Título"/>
          <p:cNvSpPr>
            <a:spLocks noGrp="1"/>
          </p:cNvSpPr>
          <p:nvPr>
            <p:ph type="title"/>
          </p:nvPr>
        </p:nvSpPr>
        <p:spPr/>
        <p:txBody>
          <a:bodyPr/>
          <a:lstStyle/>
          <a:p>
            <a:pPr fontAlgn="auto">
              <a:spcAft>
                <a:spcPts val="0"/>
              </a:spcAft>
              <a:defRPr/>
            </a:pPr>
            <a:r>
              <a:rPr lang="es-ES" dirty="0"/>
              <a:t>Casablanca</a:t>
            </a:r>
          </a:p>
        </p:txBody>
      </p:sp>
      <p:sp>
        <p:nvSpPr>
          <p:cNvPr id="120835" name="2 Marcador de contenido"/>
          <p:cNvSpPr>
            <a:spLocks noGrp="1"/>
          </p:cNvSpPr>
          <p:nvPr>
            <p:ph sz="quarter" idx="1"/>
          </p:nvPr>
        </p:nvSpPr>
        <p:spPr>
          <a:xfrm>
            <a:off x="457200" y="1600200"/>
            <a:ext cx="7499176" cy="5069160"/>
          </a:xfrm>
        </p:spPr>
        <p:txBody>
          <a:bodyPr>
            <a:normAutofit lnSpcReduction="10000"/>
          </a:bodyPr>
          <a:lstStyle/>
          <a:p>
            <a:pPr marL="274320" indent="-274320" fontAlgn="auto">
              <a:spcAft>
                <a:spcPts val="0"/>
              </a:spcAft>
              <a:buFont typeface="Wingdings"/>
              <a:buChar char=""/>
              <a:defRPr/>
            </a:pPr>
            <a:r>
              <a:rPr lang="es-ES" dirty="0"/>
              <a:t>El Parque de La Liga Árabe de  Casablanca es una especie de oasis en un entorno urbano.</a:t>
            </a:r>
          </a:p>
          <a:p>
            <a:pPr marL="274320" indent="-274320" fontAlgn="auto">
              <a:spcAft>
                <a:spcPts val="0"/>
              </a:spcAft>
              <a:buFont typeface="Wingdings"/>
              <a:buChar char=""/>
              <a:defRPr/>
            </a:pPr>
            <a:r>
              <a:rPr lang="es-ES" dirty="0"/>
              <a:t> Es una buena opción para estar en contacto con la naturaleza. Es un lugar ideal para los que quieren pasear por lugares tranquilos y bellos. </a:t>
            </a:r>
          </a:p>
          <a:p>
            <a:pPr marL="274320" indent="-274320" fontAlgn="auto">
              <a:spcAft>
                <a:spcPts val="0"/>
              </a:spcAft>
              <a:buFont typeface="Wingdings"/>
              <a:buChar char=""/>
              <a:defRPr/>
            </a:pPr>
            <a:r>
              <a:rPr lang="es-ES" dirty="0"/>
              <a:t>Es uno los parque públicos más impresionantes de Marruecos y uno de los símbolos emblemáticos de Casablanca. </a:t>
            </a:r>
          </a:p>
          <a:p>
            <a:pPr marL="274320" indent="-274320" fontAlgn="auto">
              <a:spcAft>
                <a:spcPts val="0"/>
              </a:spcAft>
              <a:buFont typeface="Wingdings"/>
              <a:buChar char=""/>
              <a:defRPr/>
            </a:pPr>
            <a:r>
              <a:rPr lang="es-ES" dirty="0"/>
              <a:t>El Parque está continuamente modernizado mediante el mejoramiento de las plantas, del sistema de riego, del alumbrado, de las instalaciones sanitarias públicas, de la explanada mineral, o mediante la realización de nuevos equipamientos como el jardín botánico.</a:t>
            </a:r>
          </a:p>
        </p:txBody>
      </p:sp>
    </p:spTree>
    <p:extLst>
      <p:ext uri="{BB962C8B-B14F-4D97-AF65-F5344CB8AC3E}">
        <p14:creationId xmlns:p14="http://schemas.microsoft.com/office/powerpoint/2010/main" val="22164722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Casablanca espaces ver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38" y="247650"/>
            <a:ext cx="9077325"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9915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asablanca.-Parc de la Ligue Arab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7234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asablanca.-Parc de la Ligue Arab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8936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asablanca.-Parc de la Ligue Arab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7459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asablanc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564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TotalTime>
  <Words>1308</Words>
  <Application>Microsoft Office PowerPoint</Application>
  <PresentationFormat>Presentación en pantalla (4:3)</PresentationFormat>
  <Paragraphs>230</Paragraphs>
  <Slides>121</Slides>
  <Notes>104</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Calibri</vt:lpstr>
      <vt:lpstr>Century Schoolbook</vt:lpstr>
      <vt:lpstr>Times New Roman</vt:lpstr>
      <vt:lpstr>Wingdings</vt:lpstr>
      <vt:lpstr>Wingdings 2</vt:lpstr>
      <vt:lpstr>Default Theme</vt:lpstr>
      <vt:lpstr>AFRICA.-LA VUELTA AL MUNDO EN 385 JARDINES.-MARRUECOS.-Jardín de los Oudayas.-Jardines de Rabat.-Marrakech </vt:lpstr>
      <vt:lpstr>Jardín de los Oudayas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RABAT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Marrakech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 MAJORELLE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Casablanca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12</cp:revision>
  <dcterms:created xsi:type="dcterms:W3CDTF">2013-09-17T05:34:35Z</dcterms:created>
  <dcterms:modified xsi:type="dcterms:W3CDTF">2018-02-27T15:33:56Z</dcterms:modified>
</cp:coreProperties>
</file>