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383"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84"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0" d="100"/>
          <a:sy n="60" d="100"/>
        </p:scale>
        <p:origin x="-1434" y="-84"/>
      </p:cViewPr>
      <p:guideLst>
        <p:guide orient="horz" pos="2160"/>
        <p:guide pos="2880"/>
      </p:guideLst>
    </p:cSldViewPr>
  </p:slideViewPr>
  <p:notesTextViewPr>
    <p:cViewPr>
      <p:scale>
        <a:sx n="1" d="1"/>
        <a:sy n="1" d="1"/>
      </p:scale>
      <p:origin x="0" y="0"/>
    </p:cViewPr>
  </p:notesTextViewPr>
  <p:sorterViewPr>
    <p:cViewPr>
      <p:scale>
        <a:sx n="100" d="100"/>
        <a:sy n="100" d="100"/>
      </p:scale>
      <p:origin x="0" y="399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B76C1D-4E2E-4304-91A9-398C564B9931}" type="datetimeFigureOut">
              <a:rPr lang="es-ES" smtClean="0"/>
              <a:t>23/02/2017</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68A7B3-B3AF-4167-ADA8-257E88EDB9C2}" type="slidenum">
              <a:rPr lang="es-ES" smtClean="0"/>
              <a:t>‹Nº›</a:t>
            </a:fld>
            <a:endParaRPr lang="es-ES"/>
          </a:p>
        </p:txBody>
      </p:sp>
    </p:spTree>
    <p:extLst>
      <p:ext uri="{BB962C8B-B14F-4D97-AF65-F5344CB8AC3E}">
        <p14:creationId xmlns:p14="http://schemas.microsoft.com/office/powerpoint/2010/main" val="43408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79F562-E491-4166-8968-9A80D8D016BD}" type="slidenum">
              <a:rPr lang="es-ES_tradnl">
                <a:solidFill>
                  <a:prstClr val="black"/>
                </a:solidFill>
              </a:rPr>
              <a:pPr>
                <a:defRPr/>
              </a:pPr>
              <a:t>3</a:t>
            </a:fld>
            <a:endParaRPr lang="es-ES_tradnl">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Gardens</a:t>
            </a:r>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9FC3B-C9A6-4205-9DCE-3DC10AB929E8}" type="slidenum">
              <a:rPr lang="es-ES_tradnl">
                <a:solidFill>
                  <a:prstClr val="black"/>
                </a:solidFill>
              </a:rPr>
              <a:pPr>
                <a:defRPr/>
              </a:pPr>
              <a:t>4</a:t>
            </a:fld>
            <a:endParaRPr lang="es-ES_tradnl">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31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241058-2153-4557-80ED-9778D6D01232}" type="slidenum">
              <a:rPr lang="es-ES_tradnl">
                <a:solidFill>
                  <a:prstClr val="black"/>
                </a:solidFill>
              </a:rPr>
              <a:pPr>
                <a:defRPr/>
              </a:pPr>
              <a:t>5</a:t>
            </a:fld>
            <a:endParaRPr lang="es-ES_tradnl">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32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F2BE9B-D389-4B25-B9F5-CE211EAC78D6}" type="slidenum">
              <a:rPr lang="es-ES_tradnl">
                <a:solidFill>
                  <a:prstClr val="black"/>
                </a:solidFill>
              </a:rPr>
              <a:pPr>
                <a:defRPr/>
              </a:pPr>
              <a:t>6</a:t>
            </a:fld>
            <a:endParaRPr lang="es-ES_tradnl">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33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216954-9D54-4F39-BE3D-B07703D4B365}" type="slidenum">
              <a:rPr lang="es-ES_tradnl">
                <a:solidFill>
                  <a:prstClr val="black"/>
                </a:solidFill>
              </a:rPr>
              <a:pPr>
                <a:defRPr/>
              </a:pPr>
              <a:t>7</a:t>
            </a:fld>
            <a:endParaRPr lang="es-ES_tradnl">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34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AA1503-09CB-42BA-97B1-A9D530955E40}" type="slidenum">
              <a:rPr lang="es-ES_tradnl">
                <a:solidFill>
                  <a:prstClr val="black"/>
                </a:solidFill>
              </a:rPr>
              <a:pPr>
                <a:defRPr/>
              </a:pPr>
              <a:t>8</a:t>
            </a:fld>
            <a:endParaRPr lang="es-ES_tradnl">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Gardens</a:t>
            </a:r>
          </a:p>
        </p:txBody>
      </p:sp>
      <p:sp>
        <p:nvSpPr>
          <p:cNvPr id="35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CF37F6-371E-4BFE-A70A-3785762122A1}" type="slidenum">
              <a:rPr lang="es-ES_tradnl">
                <a:solidFill>
                  <a:prstClr val="black"/>
                </a:solidFill>
              </a:rPr>
              <a:pPr>
                <a:defRPr/>
              </a:pPr>
              <a:t>9</a:t>
            </a:fld>
            <a:endParaRPr lang="es-ES_tradnl">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smtClean="0"/>
              <a:t>Pretoria Botanical Garden</a:t>
            </a:r>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BF8694-A149-419B-B075-2AE6108AE58A}" type="slidenum">
              <a:rPr lang="es-ES_tradnl">
                <a:solidFill>
                  <a:prstClr val="black"/>
                </a:solidFill>
              </a:rPr>
              <a:pPr>
                <a:defRPr/>
              </a:pPr>
              <a:t>10</a:t>
            </a:fld>
            <a:endParaRPr lang="es-ES_tradnl">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31BEEE-76C0-4C4B-897A-7DECF6FDF671}" type="slidenum">
              <a:rPr lang="es-ES_tradnl">
                <a:solidFill>
                  <a:prstClr val="black"/>
                </a:solidFill>
              </a:rPr>
              <a:pPr>
                <a:defRPr/>
              </a:pPr>
              <a:t>11</a:t>
            </a:fld>
            <a:endParaRPr lang="es-ES_tradnl">
              <a:solidFill>
                <a:prstClr val="black"/>
              </a:solidFill>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Garden.-South África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301390-E629-45BD-9453-4D49955D0512}" type="slidenum">
              <a:rPr lang="es-ES_tradnl">
                <a:solidFill>
                  <a:prstClr val="black"/>
                </a:solidFill>
              </a:rPr>
              <a:pPr>
                <a:defRPr/>
              </a:pPr>
              <a:t>12</a:t>
            </a:fld>
            <a:endParaRPr lang="es-ES_tradnl">
              <a:solidFill>
                <a:prstClr val="black"/>
              </a:solidFill>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087B50-9317-4D1D-8F7C-AAE20A8AA196}" type="slidenum">
              <a:rPr lang="es-ES_tradnl">
                <a:solidFill>
                  <a:prstClr val="black"/>
                </a:solidFill>
              </a:rPr>
              <a:pPr>
                <a:defRPr/>
              </a:pPr>
              <a:t>13</a:t>
            </a:fld>
            <a:endParaRPr lang="es-ES_tradnl">
              <a:solidFill>
                <a:prstClr val="black"/>
              </a:solidFill>
            </a:endParaRPr>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6D7E87-F4FE-48DD-ABC9-80A080DB1469}" type="slidenum">
              <a:rPr lang="es-ES_tradnl">
                <a:solidFill>
                  <a:prstClr val="black"/>
                </a:solidFill>
              </a:rPr>
              <a:pPr>
                <a:defRPr/>
              </a:pPr>
              <a:t>14</a:t>
            </a:fld>
            <a:endParaRPr lang="es-ES_tradnl">
              <a:solidFill>
                <a:prstClr val="black"/>
              </a:solidFill>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A4BAAD-514A-4F75-994E-C711E17FD8F3}" type="slidenum">
              <a:rPr lang="es-ES_tradnl">
                <a:solidFill>
                  <a:prstClr val="black"/>
                </a:solidFill>
              </a:rPr>
              <a:pPr>
                <a:defRPr/>
              </a:pPr>
              <a:t>15</a:t>
            </a:fld>
            <a:endParaRPr lang="es-ES_tradnl">
              <a:solidFill>
                <a:prstClr val="black"/>
              </a:solidFill>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B650F1-61D2-4677-8DB5-ADBDF7B37EC7}" type="slidenum">
              <a:rPr lang="es-ES_tradnl">
                <a:solidFill>
                  <a:prstClr val="black"/>
                </a:solidFill>
              </a:rPr>
              <a:pPr>
                <a:defRPr/>
              </a:pPr>
              <a:t>16</a:t>
            </a:fld>
            <a:endParaRPr lang="es-ES_tradnl">
              <a:solidFill>
                <a:prstClr val="black"/>
              </a:solidFill>
            </a:endParaRPr>
          </a:p>
        </p:txBody>
      </p:sp>
      <p:sp>
        <p:nvSpPr>
          <p:cNvPr id="150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55D8BF-BC5C-4146-AB2D-C776F758E762}" type="slidenum">
              <a:rPr lang="es-ES_tradnl">
                <a:solidFill>
                  <a:prstClr val="black"/>
                </a:solidFill>
              </a:rPr>
              <a:pPr>
                <a:defRPr/>
              </a:pPr>
              <a:t>17</a:t>
            </a:fld>
            <a:endParaRPr lang="es-ES_tradnl">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36F506-A680-4560-827B-F0B228331A13}" type="slidenum">
              <a:rPr lang="es-ES_tradnl">
                <a:solidFill>
                  <a:prstClr val="black"/>
                </a:solidFill>
              </a:rPr>
              <a:pPr>
                <a:defRPr/>
              </a:pPr>
              <a:t>18</a:t>
            </a:fld>
            <a:endParaRPr lang="es-ES_tradnl">
              <a:solidFill>
                <a:prstClr val="black"/>
              </a:solidFill>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C0FA95-A1A6-4E7E-AD36-0A378136A2DE}" type="slidenum">
              <a:rPr lang="es-ES_tradnl">
                <a:solidFill>
                  <a:prstClr val="black"/>
                </a:solidFill>
              </a:rPr>
              <a:pPr>
                <a:defRPr/>
              </a:pPr>
              <a:t>19</a:t>
            </a:fld>
            <a:endParaRPr lang="es-ES_tradnl">
              <a:solidFill>
                <a:prstClr val="black"/>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Pretoria.-Jacarandas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630535-2628-4D12-B9E0-9931A835A9AD}" type="slidenum">
              <a:rPr lang="es-ES_tradnl">
                <a:solidFill>
                  <a:prstClr val="black"/>
                </a:solidFill>
              </a:rPr>
              <a:pPr>
                <a:defRPr/>
              </a:pPr>
              <a:t>20</a:t>
            </a:fld>
            <a:endParaRPr lang="es-ES_tradnl">
              <a:solidFill>
                <a:prstClr val="black"/>
              </a:solidFill>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25421D-142A-4AC2-8FC0-C85441186082}" type="slidenum">
              <a:rPr lang="es-ES_tradnl">
                <a:solidFill>
                  <a:prstClr val="black"/>
                </a:solidFill>
              </a:rPr>
              <a:pPr>
                <a:defRPr/>
              </a:pPr>
              <a:t>21</a:t>
            </a:fld>
            <a:endParaRPr lang="es-ES_tradnl">
              <a:solidFill>
                <a:prstClr val="black"/>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Pretoria Garden Path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79AD9F-5FD9-4291-BD7E-32A551F7E60E}" type="slidenum">
              <a:rPr lang="es-ES_tradnl">
                <a:solidFill>
                  <a:prstClr val="black"/>
                </a:solidFill>
              </a:rPr>
              <a:pPr>
                <a:defRPr/>
              </a:pPr>
              <a:t>22</a:t>
            </a:fld>
            <a:endParaRPr lang="es-ES_tradnl">
              <a:solidFill>
                <a:prstClr val="black"/>
              </a:solidFill>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smtClean="0"/>
              <a:t>Palms en Tobago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p:txBody>
          <a:bodyPr/>
          <a:lstStyle/>
          <a:p>
            <a:pPr>
              <a:defRPr/>
            </a:pPr>
            <a:fld id="{51315913-CD60-4843-BBEC-7B9CF04C5C33}" type="slidenum">
              <a:rPr lang="es-ES_tradnl">
                <a:solidFill>
                  <a:prstClr val="black"/>
                </a:solidFill>
              </a:rPr>
              <a:pPr>
                <a:defRPr/>
              </a:pPr>
              <a:t>24</a:t>
            </a:fld>
            <a:endParaRPr lang="es-ES_tradnl">
              <a:solidFill>
                <a:prstClr val="black"/>
              </a:solidFill>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smtClean="0"/>
              <a:t>South African Garden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p:txBody>
          <a:bodyPr/>
          <a:lstStyle/>
          <a:p>
            <a:pPr>
              <a:defRPr/>
            </a:pPr>
            <a:fld id="{0E382E7D-BDF0-4791-A933-9439F7A09B4A}" type="slidenum">
              <a:rPr lang="es-ES_tradnl">
                <a:solidFill>
                  <a:prstClr val="black"/>
                </a:solidFill>
              </a:rPr>
              <a:pPr>
                <a:defRPr/>
              </a:pPr>
              <a:t>25</a:t>
            </a:fld>
            <a:endParaRPr lang="es-ES_tradnl">
              <a:solidFill>
                <a:prstClr val="black"/>
              </a:solidFill>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smtClean="0"/>
              <a:t>South African Garden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p:txBody>
          <a:bodyPr/>
          <a:lstStyle/>
          <a:p>
            <a:pPr>
              <a:defRPr/>
            </a:pPr>
            <a:fld id="{80864F3C-A02D-4A89-9907-98F861619032}" type="slidenum">
              <a:rPr lang="es-ES_tradnl">
                <a:solidFill>
                  <a:prstClr val="black"/>
                </a:solidFill>
              </a:rPr>
              <a:pPr>
                <a:defRPr/>
              </a:pPr>
              <a:t>26</a:t>
            </a:fld>
            <a:endParaRPr lang="es-ES_tradnl">
              <a:solidFill>
                <a:prstClr val="black"/>
              </a:solidFill>
            </a:endParaRPr>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smtClean="0"/>
              <a:t>South African Garden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p:txBody>
          <a:bodyPr/>
          <a:lstStyle/>
          <a:p>
            <a:pPr>
              <a:defRPr/>
            </a:pPr>
            <a:fld id="{1C2A5E04-65CB-4A6F-87BE-EE9C2D05390D}" type="slidenum">
              <a:rPr lang="es-ES_tradnl">
                <a:solidFill>
                  <a:prstClr val="black"/>
                </a:solidFill>
              </a:rPr>
              <a:pPr>
                <a:defRPr/>
              </a:pPr>
              <a:t>27</a:t>
            </a:fld>
            <a:endParaRPr lang="es-ES_tradnl">
              <a:solidFill>
                <a:prstClr val="black"/>
              </a:solidFill>
            </a:endParaRPr>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smtClean="0"/>
              <a:t>South African Garden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p:txBody>
          <a:bodyPr/>
          <a:lstStyle/>
          <a:p>
            <a:pPr>
              <a:defRPr/>
            </a:pPr>
            <a:fld id="{3C271904-0D30-420A-B8C8-DDF0816805A5}" type="slidenum">
              <a:rPr lang="es-ES_tradnl">
                <a:solidFill>
                  <a:prstClr val="black"/>
                </a:solidFill>
              </a:rPr>
              <a:pPr>
                <a:defRPr/>
              </a:pPr>
              <a:t>28</a:t>
            </a:fld>
            <a:endParaRPr lang="es-ES_tradnl">
              <a:solidFill>
                <a:prstClr val="black"/>
              </a:solidFill>
            </a:endParaRPr>
          </a:p>
        </p:txBody>
      </p:sp>
      <p:sp>
        <p:nvSpPr>
          <p:cNvPr id="161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_tradnl" altLang="es-ES" smtClean="0"/>
              <a:t>South African Garden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Encephalartos</a:t>
            </a:r>
          </a:p>
        </p:txBody>
      </p:sp>
      <p:sp>
        <p:nvSpPr>
          <p:cNvPr id="4" name="3 Marcador de número de diapositiva"/>
          <p:cNvSpPr>
            <a:spLocks noGrp="1"/>
          </p:cNvSpPr>
          <p:nvPr>
            <p:ph type="sldNum" sz="quarter" idx="5"/>
          </p:nvPr>
        </p:nvSpPr>
        <p:spPr/>
        <p:txBody>
          <a:bodyPr/>
          <a:lstStyle/>
          <a:p>
            <a:pPr>
              <a:defRPr/>
            </a:pPr>
            <a:fld id="{ACBDF58C-2BF9-4E89-90B5-A041E06B8395}" type="slidenum">
              <a:rPr lang="es-ES">
                <a:solidFill>
                  <a:prstClr val="black"/>
                </a:solidFill>
              </a:rPr>
              <a:pPr>
                <a:defRPr/>
              </a:pPr>
              <a:t>35</a:t>
            </a:fld>
            <a:endParaRPr lang="es-E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Encephalartos woodii y nueva entrada</a:t>
            </a:r>
          </a:p>
        </p:txBody>
      </p:sp>
      <p:sp>
        <p:nvSpPr>
          <p:cNvPr id="4" name="3 Marcador de número de diapositiva"/>
          <p:cNvSpPr>
            <a:spLocks noGrp="1"/>
          </p:cNvSpPr>
          <p:nvPr>
            <p:ph type="sldNum" sz="quarter" idx="5"/>
          </p:nvPr>
        </p:nvSpPr>
        <p:spPr/>
        <p:txBody>
          <a:bodyPr/>
          <a:lstStyle/>
          <a:p>
            <a:pPr>
              <a:defRPr/>
            </a:pPr>
            <a:fld id="{60418679-F8A0-4297-88CC-69F49A5F7C90}" type="slidenum">
              <a:rPr lang="es-ES">
                <a:solidFill>
                  <a:prstClr val="black"/>
                </a:solidFill>
              </a:rPr>
              <a:pPr>
                <a:defRPr/>
              </a:pPr>
              <a:t>36</a:t>
            </a:fld>
            <a:endParaRPr lang="es-E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Scadoxus puniceus</a:t>
            </a:r>
          </a:p>
        </p:txBody>
      </p:sp>
      <p:sp>
        <p:nvSpPr>
          <p:cNvPr id="4" name="3 Marcador de número de diapositiva"/>
          <p:cNvSpPr>
            <a:spLocks noGrp="1"/>
          </p:cNvSpPr>
          <p:nvPr>
            <p:ph type="sldNum" sz="quarter" idx="5"/>
          </p:nvPr>
        </p:nvSpPr>
        <p:spPr/>
        <p:txBody>
          <a:bodyPr/>
          <a:lstStyle/>
          <a:p>
            <a:pPr>
              <a:defRPr/>
            </a:pPr>
            <a:fld id="{63498BBD-65C7-47D6-9A7A-77CDA3F38C66}" type="slidenum">
              <a:rPr lang="es-ES">
                <a:solidFill>
                  <a:prstClr val="black"/>
                </a:solidFill>
              </a:rPr>
              <a:pPr>
                <a:defRPr/>
              </a:pPr>
              <a:t>38</a:t>
            </a:fld>
            <a:endParaRPr lang="es-E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Strangeria oriopus .-Cica</a:t>
            </a:r>
          </a:p>
        </p:txBody>
      </p:sp>
      <p:sp>
        <p:nvSpPr>
          <p:cNvPr id="4" name="3 Marcador de número de diapositiva"/>
          <p:cNvSpPr>
            <a:spLocks noGrp="1"/>
          </p:cNvSpPr>
          <p:nvPr>
            <p:ph type="sldNum" sz="quarter" idx="5"/>
          </p:nvPr>
        </p:nvSpPr>
        <p:spPr/>
        <p:txBody>
          <a:bodyPr/>
          <a:lstStyle/>
          <a:p>
            <a:pPr>
              <a:defRPr/>
            </a:pPr>
            <a:fld id="{78CA4BE3-3D2B-426E-88A1-E6DB1D08B4C8}" type="slidenum">
              <a:rPr lang="es-ES">
                <a:solidFill>
                  <a:prstClr val="black"/>
                </a:solidFill>
              </a:rPr>
              <a:pPr>
                <a:defRPr/>
              </a:pPr>
              <a:t>39</a:t>
            </a:fld>
            <a:endParaRPr lang="es-E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Vergelegen Garden</a:t>
            </a:r>
          </a:p>
        </p:txBody>
      </p:sp>
      <p:sp>
        <p:nvSpPr>
          <p:cNvPr id="4" name="3 Marcador de número de diapositiva"/>
          <p:cNvSpPr>
            <a:spLocks noGrp="1"/>
          </p:cNvSpPr>
          <p:nvPr>
            <p:ph type="sldNum" sz="quarter" idx="5"/>
          </p:nvPr>
        </p:nvSpPr>
        <p:spPr/>
        <p:txBody>
          <a:bodyPr/>
          <a:lstStyle/>
          <a:p>
            <a:pPr>
              <a:defRPr/>
            </a:pPr>
            <a:fld id="{5CFE7A21-FF67-426C-953A-4EA32D690F99}" type="slidenum">
              <a:rPr lang="es-ES">
                <a:solidFill>
                  <a:prstClr val="black"/>
                </a:solidFill>
              </a:rPr>
              <a:pPr>
                <a:defRPr/>
              </a:pPr>
              <a:t>75</a:t>
            </a:fld>
            <a:endParaRPr lang="es-E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87</a:t>
            </a:fld>
            <a:endParaRPr lang="es-ES"/>
          </a:p>
        </p:txBody>
      </p:sp>
    </p:spTree>
    <p:extLst>
      <p:ext uri="{BB962C8B-B14F-4D97-AF65-F5344CB8AC3E}">
        <p14:creationId xmlns:p14="http://schemas.microsoft.com/office/powerpoint/2010/main" val="2081059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88</a:t>
            </a:fld>
            <a:endParaRPr lang="es-ES"/>
          </a:p>
        </p:txBody>
      </p:sp>
    </p:spTree>
    <p:extLst>
      <p:ext uri="{BB962C8B-B14F-4D97-AF65-F5344CB8AC3E}">
        <p14:creationId xmlns:p14="http://schemas.microsoft.com/office/powerpoint/2010/main" val="3014198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89</a:t>
            </a:fld>
            <a:endParaRPr lang="es-ES"/>
          </a:p>
        </p:txBody>
      </p:sp>
    </p:spTree>
    <p:extLst>
      <p:ext uri="{BB962C8B-B14F-4D97-AF65-F5344CB8AC3E}">
        <p14:creationId xmlns:p14="http://schemas.microsoft.com/office/powerpoint/2010/main" val="713996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90</a:t>
            </a:fld>
            <a:endParaRPr lang="es-ES"/>
          </a:p>
        </p:txBody>
      </p:sp>
    </p:spTree>
    <p:extLst>
      <p:ext uri="{BB962C8B-B14F-4D97-AF65-F5344CB8AC3E}">
        <p14:creationId xmlns:p14="http://schemas.microsoft.com/office/powerpoint/2010/main" val="3793073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Pretoria.-Jacarandas blancas</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91</a:t>
            </a:fld>
            <a:endParaRPr lang="es-ES"/>
          </a:p>
        </p:txBody>
      </p:sp>
    </p:spTree>
    <p:extLst>
      <p:ext uri="{BB962C8B-B14F-4D97-AF65-F5344CB8AC3E}">
        <p14:creationId xmlns:p14="http://schemas.microsoft.com/office/powerpoint/2010/main" val="4217000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Herbert Baker Street.-Pretoria</a:t>
            </a:r>
          </a:p>
        </p:txBody>
      </p:sp>
      <p:sp>
        <p:nvSpPr>
          <p:cNvPr id="4" name="3 Marcador de número de diapositiva"/>
          <p:cNvSpPr>
            <a:spLocks noGrp="1"/>
          </p:cNvSpPr>
          <p:nvPr>
            <p:ph type="sldNum" sz="quarter" idx="5"/>
          </p:nvPr>
        </p:nvSpPr>
        <p:spPr/>
        <p:txBody>
          <a:bodyPr/>
          <a:lstStyle/>
          <a:p>
            <a:pPr>
              <a:defRPr/>
            </a:pPr>
            <a:fld id="{0FBA84F3-4281-4472-BAE9-3F0FD8E552A2}" type="slidenum">
              <a:rPr lang="es-ES">
                <a:solidFill>
                  <a:prstClr val="black"/>
                </a:solidFill>
              </a:rPr>
              <a:pPr>
                <a:defRPr/>
              </a:pPr>
              <a:t>92</a:t>
            </a:fld>
            <a:endParaRPr lang="es-E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93</a:t>
            </a:fld>
            <a:endParaRPr lang="es-ES"/>
          </a:p>
        </p:txBody>
      </p:sp>
    </p:spTree>
    <p:extLst>
      <p:ext uri="{BB962C8B-B14F-4D97-AF65-F5344CB8AC3E}">
        <p14:creationId xmlns:p14="http://schemas.microsoft.com/office/powerpoint/2010/main" val="2475094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94</a:t>
            </a:fld>
            <a:endParaRPr lang="es-ES"/>
          </a:p>
        </p:txBody>
      </p:sp>
    </p:spTree>
    <p:extLst>
      <p:ext uri="{BB962C8B-B14F-4D97-AF65-F5344CB8AC3E}">
        <p14:creationId xmlns:p14="http://schemas.microsoft.com/office/powerpoint/2010/main" val="2540920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95</a:t>
            </a:fld>
            <a:endParaRPr lang="es-ES"/>
          </a:p>
        </p:txBody>
      </p:sp>
    </p:spTree>
    <p:extLst>
      <p:ext uri="{BB962C8B-B14F-4D97-AF65-F5344CB8AC3E}">
        <p14:creationId xmlns:p14="http://schemas.microsoft.com/office/powerpoint/2010/main" val="33628902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96</a:t>
            </a:fld>
            <a:endParaRPr lang="es-ES"/>
          </a:p>
        </p:txBody>
      </p:sp>
    </p:spTree>
    <p:extLst>
      <p:ext uri="{BB962C8B-B14F-4D97-AF65-F5344CB8AC3E}">
        <p14:creationId xmlns:p14="http://schemas.microsoft.com/office/powerpoint/2010/main" val="20091805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97</a:t>
            </a:fld>
            <a:endParaRPr lang="es-ES"/>
          </a:p>
        </p:txBody>
      </p:sp>
    </p:spTree>
    <p:extLst>
      <p:ext uri="{BB962C8B-B14F-4D97-AF65-F5344CB8AC3E}">
        <p14:creationId xmlns:p14="http://schemas.microsoft.com/office/powerpoint/2010/main" val="11974977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98</a:t>
            </a:fld>
            <a:endParaRPr lang="es-ES"/>
          </a:p>
        </p:txBody>
      </p:sp>
    </p:spTree>
    <p:extLst>
      <p:ext uri="{BB962C8B-B14F-4D97-AF65-F5344CB8AC3E}">
        <p14:creationId xmlns:p14="http://schemas.microsoft.com/office/powerpoint/2010/main" val="2979236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99</a:t>
            </a:fld>
            <a:endParaRPr lang="es-ES"/>
          </a:p>
        </p:txBody>
      </p:sp>
    </p:spTree>
    <p:extLst>
      <p:ext uri="{BB962C8B-B14F-4D97-AF65-F5344CB8AC3E}">
        <p14:creationId xmlns:p14="http://schemas.microsoft.com/office/powerpoint/2010/main" val="14051667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103</a:t>
            </a:fld>
            <a:endParaRPr lang="es-ES"/>
          </a:p>
        </p:txBody>
      </p:sp>
    </p:spTree>
    <p:extLst>
      <p:ext uri="{BB962C8B-B14F-4D97-AF65-F5344CB8AC3E}">
        <p14:creationId xmlns:p14="http://schemas.microsoft.com/office/powerpoint/2010/main" val="51820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104</a:t>
            </a:fld>
            <a:endParaRPr lang="es-ES"/>
          </a:p>
        </p:txBody>
      </p:sp>
    </p:spTree>
    <p:extLst>
      <p:ext uri="{BB962C8B-B14F-4D97-AF65-F5344CB8AC3E}">
        <p14:creationId xmlns:p14="http://schemas.microsoft.com/office/powerpoint/2010/main" val="9711478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Pretoria</a:t>
            </a:r>
          </a:p>
          <a:p>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105</a:t>
            </a:fld>
            <a:endParaRPr lang="es-ES"/>
          </a:p>
        </p:txBody>
      </p:sp>
    </p:spTree>
    <p:extLst>
      <p:ext uri="{BB962C8B-B14F-4D97-AF65-F5344CB8AC3E}">
        <p14:creationId xmlns:p14="http://schemas.microsoft.com/office/powerpoint/2010/main" val="28580109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 Botanical Garden</a:t>
            </a:r>
          </a:p>
        </p:txBody>
      </p:sp>
      <p:sp>
        <p:nvSpPr>
          <p:cNvPr id="4" name="3 Marcador de número de diapositiva"/>
          <p:cNvSpPr>
            <a:spLocks noGrp="1"/>
          </p:cNvSpPr>
          <p:nvPr>
            <p:ph type="sldNum" sz="quarter" idx="5"/>
          </p:nvPr>
        </p:nvSpPr>
        <p:spPr/>
        <p:txBody>
          <a:bodyPr/>
          <a:lstStyle/>
          <a:p>
            <a:pPr>
              <a:defRPr/>
            </a:pPr>
            <a:fld id="{4FE4F959-FC97-4D10-9F65-FB3E27848949}" type="slidenum">
              <a:rPr lang="es-ES">
                <a:solidFill>
                  <a:prstClr val="black"/>
                </a:solidFill>
              </a:rPr>
              <a:pPr>
                <a:defRPr/>
              </a:pPr>
              <a:t>106</a:t>
            </a:fld>
            <a:endParaRPr lang="es-E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 Botanical Garden</a:t>
            </a:r>
          </a:p>
        </p:txBody>
      </p:sp>
      <p:sp>
        <p:nvSpPr>
          <p:cNvPr id="4" name="3 Marcador de número de diapositiva"/>
          <p:cNvSpPr>
            <a:spLocks noGrp="1"/>
          </p:cNvSpPr>
          <p:nvPr>
            <p:ph type="sldNum" sz="quarter" idx="5"/>
          </p:nvPr>
        </p:nvSpPr>
        <p:spPr/>
        <p:txBody>
          <a:bodyPr/>
          <a:lstStyle/>
          <a:p>
            <a:pPr>
              <a:defRPr/>
            </a:pPr>
            <a:fld id="{17169249-0791-4CFB-9A10-44B06B323395}" type="slidenum">
              <a:rPr lang="es-ES">
                <a:solidFill>
                  <a:prstClr val="black"/>
                </a:solidFill>
              </a:rPr>
              <a:pPr>
                <a:defRPr/>
              </a:pPr>
              <a:t>107</a:t>
            </a:fld>
            <a:endParaRPr lang="es-E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 Botanical Garden</a:t>
            </a:r>
          </a:p>
        </p:txBody>
      </p:sp>
      <p:sp>
        <p:nvSpPr>
          <p:cNvPr id="4" name="3 Marcador de número de diapositiva"/>
          <p:cNvSpPr>
            <a:spLocks noGrp="1"/>
          </p:cNvSpPr>
          <p:nvPr>
            <p:ph type="sldNum" sz="quarter" idx="5"/>
          </p:nvPr>
        </p:nvSpPr>
        <p:spPr/>
        <p:txBody>
          <a:bodyPr/>
          <a:lstStyle/>
          <a:p>
            <a:pPr>
              <a:defRPr/>
            </a:pPr>
            <a:fld id="{DAC7F125-3F5C-4EE8-9CF1-DA2C0979BA9B}" type="slidenum">
              <a:rPr lang="es-ES">
                <a:solidFill>
                  <a:prstClr val="black"/>
                </a:solidFill>
              </a:rPr>
              <a:pPr>
                <a:defRPr/>
              </a:pPr>
              <a:t>108</a:t>
            </a:fld>
            <a:endParaRPr lang="es-E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 Botanical Garden</a:t>
            </a:r>
          </a:p>
        </p:txBody>
      </p:sp>
      <p:sp>
        <p:nvSpPr>
          <p:cNvPr id="4" name="3 Marcador de número de diapositiva"/>
          <p:cNvSpPr>
            <a:spLocks noGrp="1"/>
          </p:cNvSpPr>
          <p:nvPr>
            <p:ph type="sldNum" sz="quarter" idx="5"/>
          </p:nvPr>
        </p:nvSpPr>
        <p:spPr/>
        <p:txBody>
          <a:bodyPr/>
          <a:lstStyle/>
          <a:p>
            <a:pPr>
              <a:defRPr/>
            </a:pPr>
            <a:fld id="{EBDAADF5-C25A-443D-8822-A2D5B0D6F61E}" type="slidenum">
              <a:rPr lang="es-ES">
                <a:solidFill>
                  <a:prstClr val="black"/>
                </a:solidFill>
              </a:rPr>
              <a:pPr>
                <a:defRPr/>
              </a:pPr>
              <a:t>109</a:t>
            </a:fld>
            <a:endParaRPr lang="es-E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a:t>
            </a:r>
          </a:p>
        </p:txBody>
      </p:sp>
      <p:sp>
        <p:nvSpPr>
          <p:cNvPr id="4" name="3 Marcador de número de diapositiva"/>
          <p:cNvSpPr>
            <a:spLocks noGrp="1"/>
          </p:cNvSpPr>
          <p:nvPr>
            <p:ph type="sldNum" sz="quarter" idx="5"/>
          </p:nvPr>
        </p:nvSpPr>
        <p:spPr/>
        <p:txBody>
          <a:bodyPr/>
          <a:lstStyle/>
          <a:p>
            <a:pPr>
              <a:defRPr/>
            </a:pPr>
            <a:fld id="{076947E8-C121-4E50-8810-6CF2F69A2BF8}" type="slidenum">
              <a:rPr lang="es-ES">
                <a:solidFill>
                  <a:prstClr val="black"/>
                </a:solidFill>
              </a:rPr>
              <a:pPr>
                <a:defRPr/>
              </a:pPr>
              <a:t>110</a:t>
            </a:fld>
            <a:endParaRPr lang="es-E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a:t>
            </a:r>
          </a:p>
        </p:txBody>
      </p:sp>
      <p:sp>
        <p:nvSpPr>
          <p:cNvPr id="4" name="3 Marcador de número de diapositiva"/>
          <p:cNvSpPr>
            <a:spLocks noGrp="1"/>
          </p:cNvSpPr>
          <p:nvPr>
            <p:ph type="sldNum" sz="quarter" idx="5"/>
          </p:nvPr>
        </p:nvSpPr>
        <p:spPr/>
        <p:txBody>
          <a:bodyPr/>
          <a:lstStyle/>
          <a:p>
            <a:pPr>
              <a:defRPr/>
            </a:pPr>
            <a:fld id="{4969D4AB-4D21-439D-A0AA-58102544DA58}" type="slidenum">
              <a:rPr lang="es-ES">
                <a:solidFill>
                  <a:prstClr val="black"/>
                </a:solidFill>
              </a:rPr>
              <a:pPr>
                <a:defRPr/>
              </a:pPr>
              <a:t>111</a:t>
            </a:fld>
            <a:endParaRPr lang="es-E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smtClean="0"/>
              <a:t>Pretoria</a:t>
            </a:r>
          </a:p>
        </p:txBody>
      </p:sp>
      <p:sp>
        <p:nvSpPr>
          <p:cNvPr id="4" name="3 Marcador de número de diapositiva"/>
          <p:cNvSpPr>
            <a:spLocks noGrp="1"/>
          </p:cNvSpPr>
          <p:nvPr>
            <p:ph type="sldNum" sz="quarter" idx="5"/>
          </p:nvPr>
        </p:nvSpPr>
        <p:spPr/>
        <p:txBody>
          <a:bodyPr/>
          <a:lstStyle/>
          <a:p>
            <a:pPr>
              <a:defRPr/>
            </a:pPr>
            <a:fld id="{15A58F0D-77B9-44DA-893E-8118B87CF58C}" type="slidenum">
              <a:rPr lang="es-ES">
                <a:solidFill>
                  <a:prstClr val="black"/>
                </a:solidFill>
              </a:rPr>
              <a:pPr>
                <a:defRPr/>
              </a:pPr>
              <a:t>112</a:t>
            </a:fld>
            <a:endParaRPr lang="es-E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116</a:t>
            </a:fld>
            <a:endParaRPr lang="es-ES"/>
          </a:p>
        </p:txBody>
      </p:sp>
    </p:spTree>
    <p:extLst>
      <p:ext uri="{BB962C8B-B14F-4D97-AF65-F5344CB8AC3E}">
        <p14:creationId xmlns:p14="http://schemas.microsoft.com/office/powerpoint/2010/main" val="1500350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117</a:t>
            </a:fld>
            <a:endParaRPr lang="es-ES"/>
          </a:p>
        </p:txBody>
      </p:sp>
    </p:spTree>
    <p:extLst>
      <p:ext uri="{BB962C8B-B14F-4D97-AF65-F5344CB8AC3E}">
        <p14:creationId xmlns:p14="http://schemas.microsoft.com/office/powerpoint/2010/main" val="15882729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119</a:t>
            </a:fld>
            <a:endParaRPr lang="es-ES"/>
          </a:p>
        </p:txBody>
      </p:sp>
    </p:spTree>
    <p:extLst>
      <p:ext uri="{BB962C8B-B14F-4D97-AF65-F5344CB8AC3E}">
        <p14:creationId xmlns:p14="http://schemas.microsoft.com/office/powerpoint/2010/main" val="40567532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120</a:t>
            </a:fld>
            <a:endParaRPr lang="es-ES"/>
          </a:p>
        </p:txBody>
      </p:sp>
    </p:spTree>
    <p:extLst>
      <p:ext uri="{BB962C8B-B14F-4D97-AF65-F5344CB8AC3E}">
        <p14:creationId xmlns:p14="http://schemas.microsoft.com/office/powerpoint/2010/main" val="35166544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121</a:t>
            </a:fld>
            <a:endParaRPr lang="es-ES"/>
          </a:p>
        </p:txBody>
      </p:sp>
    </p:spTree>
    <p:extLst>
      <p:ext uri="{BB962C8B-B14F-4D97-AF65-F5344CB8AC3E}">
        <p14:creationId xmlns:p14="http://schemas.microsoft.com/office/powerpoint/2010/main" val="14912738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122</a:t>
            </a:fld>
            <a:endParaRPr lang="es-ES"/>
          </a:p>
        </p:txBody>
      </p:sp>
    </p:spTree>
    <p:extLst>
      <p:ext uri="{BB962C8B-B14F-4D97-AF65-F5344CB8AC3E}">
        <p14:creationId xmlns:p14="http://schemas.microsoft.com/office/powerpoint/2010/main" val="18722636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123</a:t>
            </a:fld>
            <a:endParaRPr lang="es-ES"/>
          </a:p>
        </p:txBody>
      </p:sp>
    </p:spTree>
    <p:extLst>
      <p:ext uri="{BB962C8B-B14F-4D97-AF65-F5344CB8AC3E}">
        <p14:creationId xmlns:p14="http://schemas.microsoft.com/office/powerpoint/2010/main" val="25735785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124</a:t>
            </a:fld>
            <a:endParaRPr lang="es-ES"/>
          </a:p>
        </p:txBody>
      </p:sp>
    </p:spTree>
    <p:extLst>
      <p:ext uri="{BB962C8B-B14F-4D97-AF65-F5344CB8AC3E}">
        <p14:creationId xmlns:p14="http://schemas.microsoft.com/office/powerpoint/2010/main" val="33278515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125</a:t>
            </a:fld>
            <a:endParaRPr lang="es-ES"/>
          </a:p>
        </p:txBody>
      </p:sp>
    </p:spTree>
    <p:extLst>
      <p:ext uri="{BB962C8B-B14F-4D97-AF65-F5344CB8AC3E}">
        <p14:creationId xmlns:p14="http://schemas.microsoft.com/office/powerpoint/2010/main" val="2026939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126</a:t>
            </a:fld>
            <a:endParaRPr lang="es-ES"/>
          </a:p>
        </p:txBody>
      </p:sp>
    </p:spTree>
    <p:extLst>
      <p:ext uri="{BB962C8B-B14F-4D97-AF65-F5344CB8AC3E}">
        <p14:creationId xmlns:p14="http://schemas.microsoft.com/office/powerpoint/2010/main" val="2282457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127</a:t>
            </a:fld>
            <a:endParaRPr lang="es-ES"/>
          </a:p>
        </p:txBody>
      </p:sp>
    </p:spTree>
    <p:extLst>
      <p:ext uri="{BB962C8B-B14F-4D97-AF65-F5344CB8AC3E}">
        <p14:creationId xmlns:p14="http://schemas.microsoft.com/office/powerpoint/2010/main" val="6335051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128</a:t>
            </a:fld>
            <a:endParaRPr lang="es-ES"/>
          </a:p>
        </p:txBody>
      </p:sp>
    </p:spTree>
    <p:extLst>
      <p:ext uri="{BB962C8B-B14F-4D97-AF65-F5344CB8AC3E}">
        <p14:creationId xmlns:p14="http://schemas.microsoft.com/office/powerpoint/2010/main" val="18202385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The</a:t>
            </a:r>
            <a:r>
              <a:rPr lang="es-ES" dirty="0" smtClean="0"/>
              <a:t> Garden </a:t>
            </a:r>
            <a:r>
              <a:rPr lang="es-ES" dirty="0" err="1" smtClean="0"/>
              <a:t>House</a:t>
            </a:r>
            <a:endParaRPr lang="es-ES" dirty="0"/>
          </a:p>
        </p:txBody>
      </p:sp>
      <p:sp>
        <p:nvSpPr>
          <p:cNvPr id="4" name="3 Marcador de número de diapositiva"/>
          <p:cNvSpPr>
            <a:spLocks noGrp="1"/>
          </p:cNvSpPr>
          <p:nvPr>
            <p:ph type="sldNum" sz="quarter" idx="10"/>
          </p:nvPr>
        </p:nvSpPr>
        <p:spPr/>
        <p:txBody>
          <a:bodyPr/>
          <a:lstStyle/>
          <a:p>
            <a:fld id="{C668A7B3-B3AF-4167-ADA8-257E88EDB9C2}" type="slidenum">
              <a:rPr lang="es-ES" smtClean="0"/>
              <a:t>129</a:t>
            </a:fld>
            <a:endParaRPr lang="es-ES"/>
          </a:p>
        </p:txBody>
      </p:sp>
    </p:spTree>
    <p:extLst>
      <p:ext uri="{BB962C8B-B14F-4D97-AF65-F5344CB8AC3E}">
        <p14:creationId xmlns:p14="http://schemas.microsoft.com/office/powerpoint/2010/main" val="170667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2/23/2017</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2/23/2017</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2/23/2017</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2/23/2017</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2/23/2017</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2/23/2017</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2/23/2017</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2/23/2017</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2/23/2017</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2/23/2017</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2/23/2017</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2/23/2017</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upload.wikimedia.org/wikipedia/commons/a/af/Tree_Fern_Durban_Botanic_Gardens_12_09_2010.JPG" TargetMode="Externa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hyperlink" Target="//upload.wikimedia.org/wikipedia/commons/e/ea/Ernest_Thorp_Orchid_House_1_12_09_2010.JP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b/b7/Encepalartos_sp_at_Durban_Botanic_Gardens_12_09_2010.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commons/c/c5/Encephalartos_woodii_true_original_stem_side_12_09_2010.JPG"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hyperlink" Target="//upload.wikimedia.org/wikipedia/commons/8/85/Durban_Botanic_Gardens_new_entrance_04_09_2010.JPG" TargetMode="External"/><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upload.wikimedia.org/wikipedia/commons/b/bd/Durban_Botanic_cycads_and_trees.JPG"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commons/4/4f/Scadoxus_puniceus_Durban_Botanic_04_09_2010.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hyperlink" Target="//upload.wikimedia.org/wikipedia/commons/2/26/Orchids_and_Bromeliads_Durban_Botanic_12_09_2010.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upload.wikimedia.org/wikipedia/commons/b/b9/Stangeria_eriopus_Durban_Botanic_Gardens_12_09_2010.JPG" TargetMode="External"/><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upload.wikimedia.org/wikipedia/commons/8/89/Bromeliads,_Durban_Botanic_Gardens.jpg"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172200" cy="3024336"/>
          </a:xfrm>
        </p:spPr>
        <p:txBody>
          <a:bodyPr>
            <a:normAutofit fontScale="90000"/>
          </a:bodyPr>
          <a:lstStyle/>
          <a:p>
            <a:r>
              <a:rPr lang="es-ES" sz="3600" dirty="0" smtClean="0"/>
              <a:t>AFRICA.-</a:t>
            </a:r>
            <a:r>
              <a:rPr lang="es-ES" sz="3600" dirty="0"/>
              <a:t>LA VUELTA AL MUNDO EN 385 JARDINES</a:t>
            </a:r>
            <a:r>
              <a:rPr lang="es-ES" sz="3600" dirty="0" smtClean="0"/>
              <a:t>.-</a:t>
            </a:r>
            <a:r>
              <a:rPr lang="es-ES" sz="3600" dirty="0"/>
              <a:t>SUDAFRICA.</a:t>
            </a:r>
            <a:r>
              <a:rPr lang="es-ES" sz="3100" dirty="0"/>
              <a:t>-</a:t>
            </a:r>
            <a:r>
              <a:rPr lang="es-ES" sz="3100" dirty="0" err="1"/>
              <a:t>Jardin</a:t>
            </a:r>
            <a:r>
              <a:rPr lang="es-ES" sz="3100" dirty="0"/>
              <a:t> </a:t>
            </a:r>
            <a:r>
              <a:rPr lang="es-ES" sz="3100" dirty="0" err="1"/>
              <a:t>Botanico</a:t>
            </a:r>
            <a:r>
              <a:rPr lang="es-ES" sz="3100" dirty="0"/>
              <a:t> y Jardines de Pretoria.-South </a:t>
            </a:r>
            <a:r>
              <a:rPr lang="es-ES" sz="3100" dirty="0" err="1"/>
              <a:t>African</a:t>
            </a:r>
            <a:r>
              <a:rPr lang="es-ES" sz="3100" dirty="0"/>
              <a:t> Garden.-</a:t>
            </a:r>
            <a:r>
              <a:rPr lang="es-ES" sz="3100" dirty="0" err="1"/>
              <a:t>Durban</a:t>
            </a:r>
            <a:r>
              <a:rPr lang="es-ES" sz="3100" dirty="0"/>
              <a:t> </a:t>
            </a:r>
            <a:r>
              <a:rPr lang="es-ES" sz="3100" dirty="0" err="1"/>
              <a:t>Botanic</a:t>
            </a:r>
            <a:r>
              <a:rPr lang="es-ES" sz="3100" dirty="0"/>
              <a:t> Garden.-</a:t>
            </a:r>
            <a:r>
              <a:rPr lang="es-ES" sz="3100" dirty="0" err="1"/>
              <a:t>Vergelegen</a:t>
            </a:r>
            <a:r>
              <a:rPr lang="es-ES" sz="3100" dirty="0"/>
              <a:t> </a:t>
            </a:r>
            <a:r>
              <a:rPr lang="es-ES" sz="3100" dirty="0" smtClean="0"/>
              <a:t>Garden.-Pretoria.-</a:t>
            </a:r>
            <a:r>
              <a:rPr lang="es-ES" sz="3100" dirty="0" err="1" smtClean="0"/>
              <a:t>The</a:t>
            </a:r>
            <a:r>
              <a:rPr lang="es-ES" sz="3100" dirty="0" smtClean="0"/>
              <a:t> Garden </a:t>
            </a:r>
            <a:r>
              <a:rPr lang="es-ES" sz="3100" dirty="0" err="1" smtClean="0"/>
              <a:t>House</a:t>
            </a:r>
            <a:r>
              <a:rPr lang="es-ES" dirty="0"/>
              <a:t/>
            </a:r>
            <a:br>
              <a:rPr lang="es-ES" dirty="0"/>
            </a:br>
            <a:endParaRPr lang="es-ES" dirty="0"/>
          </a:p>
        </p:txBody>
      </p:sp>
      <p:sp>
        <p:nvSpPr>
          <p:cNvPr id="3" name="2 Subtítulo"/>
          <p:cNvSpPr>
            <a:spLocks noGrp="1"/>
          </p:cNvSpPr>
          <p:nvPr>
            <p:ph type="subTitle" idx="1"/>
          </p:nvPr>
        </p:nvSpPr>
        <p:spPr>
          <a:xfrm>
            <a:off x="2411760" y="5003322"/>
            <a:ext cx="4824536" cy="1371600"/>
          </a:xfrm>
        </p:spPr>
        <p:txBody>
          <a:bodyPr/>
          <a:lstStyle/>
          <a:p>
            <a:r>
              <a:rPr lang="es-ES" dirty="0"/>
              <a:t>Selección de textos y </a:t>
            </a:r>
            <a:r>
              <a:rPr lang="es-ES" dirty="0" err="1"/>
              <a:t>fotografias</a:t>
            </a:r>
            <a:r>
              <a:rPr lang="es-ES" dirty="0"/>
              <a:t> por</a:t>
            </a:r>
          </a:p>
          <a:p>
            <a:r>
              <a:rPr lang="es-ES" sz="2800" dirty="0"/>
              <a:t>JOSE ELIAS </a:t>
            </a:r>
            <a:r>
              <a:rPr lang="es-ES" sz="2800" dirty="0" smtClean="0"/>
              <a:t>BONELLS</a:t>
            </a:r>
          </a:p>
          <a:p>
            <a:r>
              <a:rPr lang="es-ES" sz="2800" dirty="0"/>
              <a:t>Haz </a:t>
            </a:r>
            <a:r>
              <a:rPr lang="es-ES" sz="2800" dirty="0" err="1"/>
              <a:t>click</a:t>
            </a:r>
            <a:endParaRPr lang="es-ES" sz="2800"/>
          </a:p>
          <a:p>
            <a:endParaRPr lang="es-ES" sz="2800" dirty="0"/>
          </a:p>
          <a:p>
            <a:endParaRPr lang="es-ES" dirty="0"/>
          </a:p>
        </p:txBody>
      </p:sp>
      <p:pic>
        <p:nvPicPr>
          <p:cNvPr id="4" name="musica africana-percusion- tribal house(2)(2)47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24328" y="5877272"/>
            <a:ext cx="609600" cy="609600"/>
          </a:xfrm>
          <a:prstGeom prst="rect">
            <a:avLst/>
          </a:prstGeom>
        </p:spPr>
      </p:pic>
    </p:spTree>
    <p:extLst>
      <p:ext uri="{BB962C8B-B14F-4D97-AF65-F5344CB8AC3E}">
        <p14:creationId xmlns:p14="http://schemas.microsoft.com/office/powerpoint/2010/main" val="60484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7"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err="1" smtClean="0"/>
              <a:t>Jardin</a:t>
            </a:r>
            <a:r>
              <a:rPr lang="es-ES" dirty="0" smtClean="0"/>
              <a:t> </a:t>
            </a:r>
            <a:r>
              <a:rPr lang="es-ES" dirty="0" err="1" smtClean="0"/>
              <a:t>Botanico</a:t>
            </a:r>
            <a:r>
              <a:rPr lang="es-ES" dirty="0" smtClean="0"/>
              <a:t> y Jardines de Pretoria</a:t>
            </a:r>
            <a:endParaRPr lang="es-ES" dirty="0"/>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smtClean="0"/>
              <a:t>El </a:t>
            </a:r>
            <a:r>
              <a:rPr lang="es-ES" b="1" dirty="0" smtClean="0"/>
              <a:t>Jardín Botánico Nacional de Pretoria</a:t>
            </a:r>
            <a:r>
              <a:rPr lang="es-ES" dirty="0" smtClean="0"/>
              <a:t> es  el Jardín Botánico Nacional de </a:t>
            </a:r>
            <a:r>
              <a:rPr lang="es-ES" dirty="0" err="1" smtClean="0"/>
              <a:t>Sudafrica</a:t>
            </a:r>
            <a:r>
              <a:rPr lang="es-ES" dirty="0" smtClean="0"/>
              <a:t>. </a:t>
            </a:r>
          </a:p>
          <a:p>
            <a:pPr marL="274320" indent="-274320" eaLnBrk="1" fontAlgn="auto" hangingPunct="1">
              <a:spcBef>
                <a:spcPts val="580"/>
              </a:spcBef>
              <a:spcAft>
                <a:spcPts val="0"/>
              </a:spcAft>
              <a:buFont typeface="Wingdings 2"/>
              <a:buChar char=""/>
              <a:defRPr/>
            </a:pPr>
            <a:r>
              <a:rPr lang="es-ES" dirty="0" smtClean="0"/>
              <a:t>Las 76 hectáreas (0,76 km </a:t>
            </a:r>
            <a:r>
              <a:rPr lang="es-ES" baseline="30000" dirty="0" smtClean="0"/>
              <a:t>2) </a:t>
            </a:r>
            <a:r>
              <a:rPr lang="es-ES" dirty="0" smtClean="0"/>
              <a:t> de jardines fueron establecidos en 1946, justo al este de Pretoria , Santiago y es la sede de la South </a:t>
            </a:r>
            <a:r>
              <a:rPr lang="es-ES" dirty="0" err="1" smtClean="0"/>
              <a:t>African</a:t>
            </a:r>
            <a:r>
              <a:rPr lang="es-ES" dirty="0" smtClean="0"/>
              <a:t> Instituto Nacional de Biodiversidad.</a:t>
            </a:r>
          </a:p>
          <a:p>
            <a:pPr marL="274320" indent="-274320" eaLnBrk="1" fontAlgn="auto" hangingPunct="1">
              <a:spcBef>
                <a:spcPts val="580"/>
              </a:spcBef>
              <a:spcAft>
                <a:spcPts val="0"/>
              </a:spcAft>
              <a:buFont typeface="Wingdings 2"/>
              <a:buChar char=""/>
              <a:defRPr/>
            </a:pPr>
            <a:r>
              <a:rPr lang="es-ES" dirty="0" smtClean="0"/>
              <a:t>Pretoria es conocida por sus hermosos parques y espacios verdes.</a:t>
            </a:r>
          </a:p>
          <a:p>
            <a:pPr marL="274320" indent="-274320" eaLnBrk="1" fontAlgn="auto" hangingPunct="1">
              <a:spcBef>
                <a:spcPts val="580"/>
              </a:spcBef>
              <a:spcAft>
                <a:spcPts val="0"/>
              </a:spcAft>
              <a:buFont typeface="Wingdings 2"/>
              <a:buChar char=""/>
              <a:defRPr/>
            </a:pPr>
            <a:r>
              <a:rPr lang="es-ES" dirty="0" smtClean="0"/>
              <a:t>De hecho, fue galardonado una vez que el título de Ciudad Jardín por destacados del mundo en una competición internacional. </a:t>
            </a:r>
          </a:p>
          <a:p>
            <a:pPr marL="274320" indent="-274320" eaLnBrk="1" fontAlgn="auto" hangingPunct="1">
              <a:spcBef>
                <a:spcPts val="580"/>
              </a:spcBef>
              <a:spcAft>
                <a:spcPts val="0"/>
              </a:spcAft>
              <a:buFont typeface="Wingdings 2"/>
              <a:buChar char=""/>
              <a:defRPr/>
            </a:pPr>
            <a:r>
              <a:rPr lang="es-ES" dirty="0" smtClean="0"/>
              <a:t>Particularmente digno de mención son el Jardín Botánico Nacional de Pretoria.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9194941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4.bp.blogspot.com/_zgWRj6-1H1A/TPEVRDq9CUI/AAAAAAAAABQ/bGe2UsxO3-c/s1600/0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977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atic.panoramio.com/photos/original/221186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783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tatic.panoramio.com/photos/original/221186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927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atic.panoramio.com/photos/original/2608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424988"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918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1.bp.blogspot.com/_4FQn0pSz7No/TRtDjaraQnI/AAAAAAAAHtA/gAKYQFdiZjo/s16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7839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4.bp.blogspot.com/_4FQn0pSz7No/TRtDjmf85CI/AAAAAAAAHtI/5u20dhekU7g/s1600/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93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esacademic.com/pictures/eswiki/83/South_Africa-Pretoria-National_Botanical_Gardens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053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tatic.panoramio.com/photos/original/468716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2785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Pretoria bes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2853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retori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7777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retori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68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retori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0135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retori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448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Pre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8745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Pre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8904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retori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5143500"/>
            <a:ext cx="22860000" cy="171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8517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Pre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57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re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720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re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161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alms in Tobag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925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altLang="es-ES" dirty="0" smtClean="0"/>
              <a:t>South </a:t>
            </a:r>
            <a:r>
              <a:rPr lang="es-ES" altLang="es-ES" dirty="0" err="1" smtClean="0"/>
              <a:t>African</a:t>
            </a:r>
            <a:r>
              <a:rPr lang="es-ES" altLang="es-ES" dirty="0" smtClean="0"/>
              <a:t> Garden</a:t>
            </a:r>
          </a:p>
        </p:txBody>
      </p:sp>
      <p:sp>
        <p:nvSpPr>
          <p:cNvPr id="28675" name="2 Marcador de contenido"/>
          <p:cNvSpPr>
            <a:spLocks noGrp="1"/>
          </p:cNvSpPr>
          <p:nvPr>
            <p:ph sz="quarter" idx="1"/>
          </p:nvPr>
        </p:nvSpPr>
        <p:spPr/>
        <p:txBody>
          <a:bodyPr/>
          <a:lstStyle/>
          <a:p>
            <a:pPr eaLnBrk="1" hangingPunct="1"/>
            <a:r>
              <a:rPr lang="es-ES" altLang="es-ES" sz="2400" smtClean="0"/>
              <a:t>Cada año, más y más personas están descubriendo el placer de cultivar plantas sudafricanas en sus jardines.</a:t>
            </a:r>
          </a:p>
          <a:p>
            <a:pPr eaLnBrk="1" hangingPunct="1"/>
            <a:r>
              <a:rPr lang="es-ES" altLang="es-ES" sz="2400" smtClean="0"/>
              <a:t>El uso de plantas SA en el jardín de su casa o jardinería con éxito con ellos depende de saber qué parte del país de donde provengan, y cómo el clima puede variar en su sitio.</a:t>
            </a:r>
          </a:p>
          <a:p>
            <a:pPr eaLnBrk="1" hangingPunct="1"/>
            <a:r>
              <a:rPr lang="es-ES" altLang="es-ES" sz="2400" smtClean="0"/>
              <a:t>Este jardin esta ejecutado con plantas resistentes a la sequia</a:t>
            </a:r>
            <a:r>
              <a:rPr lang="es-ES" altLang="es-ES" smtClean="0"/>
              <a:t>.</a:t>
            </a:r>
          </a:p>
        </p:txBody>
      </p:sp>
    </p:spTree>
    <p:extLst>
      <p:ext uri="{BB962C8B-B14F-4D97-AF65-F5344CB8AC3E}">
        <p14:creationId xmlns:p14="http://schemas.microsoft.com/office/powerpoint/2010/main" val="2953263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South Africa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3132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South Africa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578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outh Africa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903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outh Africa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632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South Afric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571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r>
              <a:rPr lang="es-ES" altLang="es-ES" dirty="0" err="1" smtClean="0"/>
              <a:t>Durban</a:t>
            </a:r>
            <a:r>
              <a:rPr lang="es-ES" altLang="es-ES" dirty="0" smtClean="0"/>
              <a:t> </a:t>
            </a:r>
            <a:r>
              <a:rPr lang="es-ES" altLang="es-ES" dirty="0" err="1" smtClean="0"/>
              <a:t>Botanic</a:t>
            </a:r>
            <a:r>
              <a:rPr lang="es-ES" altLang="es-ES" dirty="0" smtClean="0"/>
              <a:t> Garden</a:t>
            </a:r>
          </a:p>
        </p:txBody>
      </p:sp>
      <p:sp>
        <p:nvSpPr>
          <p:cNvPr id="34819" name="2 Marcador de contenido"/>
          <p:cNvSpPr>
            <a:spLocks noGrp="1"/>
          </p:cNvSpPr>
          <p:nvPr>
            <p:ph sz="quarter" idx="1"/>
          </p:nvPr>
        </p:nvSpPr>
        <p:spPr>
          <a:xfrm>
            <a:off x="914400" y="1447800"/>
            <a:ext cx="7113984" cy="5149552"/>
          </a:xfrm>
        </p:spPr>
        <p:txBody>
          <a:bodyPr>
            <a:normAutofit/>
          </a:bodyPr>
          <a:lstStyle/>
          <a:p>
            <a:r>
              <a:rPr lang="es-ES" altLang="es-ES" sz="2400" dirty="0" smtClean="0"/>
              <a:t>El </a:t>
            </a:r>
            <a:r>
              <a:rPr lang="es-ES" altLang="es-ES" sz="2400" b="1" dirty="0" smtClean="0"/>
              <a:t>Jardín Botánico de </a:t>
            </a:r>
            <a:r>
              <a:rPr lang="es-ES" altLang="es-ES" sz="2400" b="1" dirty="0" err="1" smtClean="0"/>
              <a:t>Durban</a:t>
            </a:r>
            <a:r>
              <a:rPr lang="es-ES" altLang="es-ES" sz="2400" dirty="0" smtClean="0"/>
              <a:t> se encuentra en la ciudad de </a:t>
            </a:r>
            <a:r>
              <a:rPr lang="es-ES" altLang="es-ES" sz="2400" dirty="0" err="1" smtClean="0"/>
              <a:t>Durban</a:t>
            </a:r>
            <a:r>
              <a:rPr lang="es-ES" altLang="es-ES" sz="2400" dirty="0" smtClean="0"/>
              <a:t> , KwaZulu-Natal , Sudáfrica </a:t>
            </a:r>
          </a:p>
          <a:p>
            <a:r>
              <a:rPr lang="es-ES" altLang="es-ES" sz="2400" dirty="0" smtClean="0"/>
              <a:t>Es la </a:t>
            </a:r>
            <a:r>
              <a:rPr lang="es-ES" altLang="es-ES" sz="2400" dirty="0" err="1" smtClean="0"/>
              <a:t>institucion</a:t>
            </a:r>
            <a:r>
              <a:rPr lang="es-ES" altLang="es-ES" sz="2400" dirty="0" smtClean="0"/>
              <a:t> publica más antigua de </a:t>
            </a:r>
            <a:r>
              <a:rPr lang="es-ES" altLang="es-ES" sz="2400" dirty="0" err="1" smtClean="0"/>
              <a:t>Durban</a:t>
            </a:r>
            <a:r>
              <a:rPr lang="es-ES" altLang="es-ES" sz="2400" dirty="0" smtClean="0"/>
              <a:t>  y el </a:t>
            </a:r>
            <a:r>
              <a:rPr lang="es-ES" altLang="es-ES" sz="2400" dirty="0" err="1" smtClean="0"/>
              <a:t>jardin</a:t>
            </a:r>
            <a:r>
              <a:rPr lang="es-ES" altLang="es-ES" sz="2400" dirty="0" smtClean="0"/>
              <a:t> </a:t>
            </a:r>
            <a:r>
              <a:rPr lang="es-ES" altLang="es-ES" sz="2400" dirty="0" err="1" smtClean="0"/>
              <a:t>botanico</a:t>
            </a:r>
            <a:r>
              <a:rPr lang="es-ES" altLang="es-ES" sz="2400" dirty="0" smtClean="0"/>
              <a:t> superviviente de África. </a:t>
            </a:r>
          </a:p>
          <a:p>
            <a:r>
              <a:rPr lang="es-ES" altLang="es-ES" sz="2400" dirty="0" smtClean="0"/>
              <a:t>Los jardines ocupan una superficie de 15 hectáreas en un clima subtropical.</a:t>
            </a:r>
          </a:p>
          <a:p>
            <a:r>
              <a:rPr lang="es-ES" altLang="es-ES" sz="2400" dirty="0" smtClean="0"/>
              <a:t>El Jardín Botánico de </a:t>
            </a:r>
            <a:r>
              <a:rPr lang="es-ES" altLang="es-ES" sz="2400" dirty="0" err="1" smtClean="0"/>
              <a:t>Durban</a:t>
            </a:r>
            <a:r>
              <a:rPr lang="es-ES" altLang="es-ES" sz="2400" dirty="0" smtClean="0"/>
              <a:t> fue establecido para participar en la búsqueda de plantas para  </a:t>
            </a:r>
            <a:r>
              <a:rPr lang="es-ES" altLang="es-ES" sz="2400" dirty="0" err="1" smtClean="0"/>
              <a:t>Kew</a:t>
            </a:r>
            <a:r>
              <a:rPr lang="es-ES" altLang="es-ES" sz="2400" dirty="0" smtClean="0"/>
              <a:t> </a:t>
            </a:r>
            <a:r>
              <a:rPr lang="es-ES" altLang="es-ES" sz="2400" dirty="0" err="1" smtClean="0"/>
              <a:t>Gardens</a:t>
            </a:r>
            <a:r>
              <a:rPr lang="es-ES" altLang="es-ES" sz="2400" dirty="0" smtClean="0"/>
              <a:t> y de establecer una serie de jardines botánicos en todo el mundo que ayude en la introducción de plantas de valor económico, y para abastecer a las plantas de </a:t>
            </a:r>
            <a:r>
              <a:rPr lang="es-ES" altLang="es-ES" sz="2400" dirty="0" err="1" smtClean="0"/>
              <a:t>Kew</a:t>
            </a:r>
            <a:r>
              <a:rPr lang="es-ES" altLang="es-ES" sz="2400" dirty="0" smtClean="0"/>
              <a:t> que eran nuevas para la ciencia</a:t>
            </a:r>
            <a:r>
              <a:rPr lang="es-ES" altLang="es-ES" dirty="0" smtClean="0"/>
              <a:t>.</a:t>
            </a:r>
          </a:p>
        </p:txBody>
      </p:sp>
    </p:spTree>
    <p:extLst>
      <p:ext uri="{BB962C8B-B14F-4D97-AF65-F5344CB8AC3E}">
        <p14:creationId xmlns:p14="http://schemas.microsoft.com/office/powerpoint/2010/main" val="22180155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755650" y="404813"/>
            <a:ext cx="7344742" cy="6192539"/>
          </a:xfrm>
        </p:spPr>
        <p:txBody>
          <a:bodyPr>
            <a:normAutofit fontScale="92500"/>
          </a:bodyPr>
          <a:lstStyle/>
          <a:p>
            <a:r>
              <a:rPr lang="es-ES" altLang="es-ES" sz="2400" dirty="0" smtClean="0"/>
              <a:t>Los jardines contienen una amplia colección de </a:t>
            </a:r>
            <a:r>
              <a:rPr lang="es-ES" altLang="es-ES" sz="2400" dirty="0" err="1" smtClean="0"/>
              <a:t>cícadas</a:t>
            </a:r>
            <a:r>
              <a:rPr lang="es-ES" altLang="es-ES" sz="2400" dirty="0" smtClean="0"/>
              <a:t> de Sudáfrica y de otras partes del mundo. </a:t>
            </a:r>
          </a:p>
          <a:p>
            <a:r>
              <a:rPr lang="es-ES" altLang="es-ES" sz="2400" dirty="0" smtClean="0"/>
              <a:t>Los ejemplares más notables son las de </a:t>
            </a:r>
            <a:r>
              <a:rPr lang="es-ES" altLang="es-ES" sz="2400" dirty="0" err="1" smtClean="0"/>
              <a:t>Cycad</a:t>
            </a:r>
            <a:r>
              <a:rPr lang="es-ES" altLang="es-ES" sz="2400" dirty="0" smtClean="0"/>
              <a:t> Wood En 1992 y 1993, las </a:t>
            </a:r>
            <a:r>
              <a:rPr lang="es-ES" altLang="es-ES" sz="2400" dirty="0" err="1" smtClean="0"/>
              <a:t>cícadas</a:t>
            </a:r>
            <a:r>
              <a:rPr lang="es-ES" altLang="es-ES" sz="2400" dirty="0" smtClean="0"/>
              <a:t> se han reorganizado para representar a su distribución geográfica.</a:t>
            </a:r>
          </a:p>
          <a:p>
            <a:r>
              <a:rPr lang="es-ES" altLang="es-ES" sz="2400" dirty="0" smtClean="0"/>
              <a:t>Hoy en día el </a:t>
            </a:r>
            <a:r>
              <a:rPr lang="es-ES" altLang="es-ES" sz="2400" dirty="0" err="1" smtClean="0"/>
              <a:t>Jardin</a:t>
            </a:r>
            <a:r>
              <a:rPr lang="es-ES" altLang="es-ES" sz="2400" dirty="0" smtClean="0"/>
              <a:t> Botánico de </a:t>
            </a:r>
            <a:r>
              <a:rPr lang="es-ES" altLang="es-ES" sz="2400" dirty="0" err="1" smtClean="0"/>
              <a:t>Durban</a:t>
            </a:r>
            <a:r>
              <a:rPr lang="es-ES" altLang="es-ES" sz="2400" dirty="0" smtClean="0"/>
              <a:t> tiene una colección de helechos, muchos de los cuales crecen en la sección de los jardines de la llamada "Dell </a:t>
            </a:r>
            <a:r>
              <a:rPr lang="es-ES" altLang="es-ES" sz="2400" dirty="0" err="1" smtClean="0"/>
              <a:t>Fern</a:t>
            </a:r>
            <a:r>
              <a:rPr lang="es-ES" altLang="es-ES" sz="2400" dirty="0" smtClean="0"/>
              <a:t>". </a:t>
            </a:r>
          </a:p>
          <a:p>
            <a:r>
              <a:rPr lang="es-ES" altLang="es-ES" sz="2400" dirty="0" smtClean="0"/>
              <a:t> La colección se compone de ambas especies locales y exóticas.</a:t>
            </a:r>
          </a:p>
          <a:p>
            <a:r>
              <a:rPr lang="es-ES" altLang="es-ES" sz="2400" dirty="0" smtClean="0"/>
              <a:t>La primera colección de </a:t>
            </a:r>
            <a:r>
              <a:rPr lang="es-ES" altLang="es-ES" sz="2400" dirty="0" err="1" smtClean="0"/>
              <a:t>orquideas</a:t>
            </a:r>
            <a:r>
              <a:rPr lang="es-ES" altLang="es-ES" sz="2400" dirty="0" smtClean="0"/>
              <a:t> se inició en 1931, se trasladó a la Casa Orquídea </a:t>
            </a:r>
            <a:r>
              <a:rPr lang="es-ES" altLang="es-ES" sz="2400" dirty="0" err="1" smtClean="0"/>
              <a:t>Ernest</a:t>
            </a:r>
            <a:r>
              <a:rPr lang="es-ES" altLang="es-ES" sz="2400" dirty="0" smtClean="0"/>
              <a:t> </a:t>
            </a:r>
            <a:r>
              <a:rPr lang="es-ES" altLang="es-ES" sz="2400" dirty="0" err="1" smtClean="0"/>
              <a:t>Thorp</a:t>
            </a:r>
            <a:r>
              <a:rPr lang="es-ES" altLang="es-ES" sz="2400" dirty="0" smtClean="0"/>
              <a:t> en 1962, y hoy en día se compone de más de 9.000 plantas, incluyendo </a:t>
            </a:r>
            <a:r>
              <a:rPr lang="es-ES" altLang="es-ES" sz="2400" i="1" dirty="0" err="1" smtClean="0"/>
              <a:t>Cattleya</a:t>
            </a:r>
            <a:r>
              <a:rPr lang="es-ES" altLang="es-ES" sz="2400" dirty="0" smtClean="0"/>
              <a:t> , </a:t>
            </a:r>
            <a:r>
              <a:rPr lang="es-ES" altLang="es-ES" sz="2400" i="1" dirty="0" err="1" smtClean="0"/>
              <a:t>Phalaenopsis</a:t>
            </a:r>
            <a:r>
              <a:rPr lang="es-ES" altLang="es-ES" sz="2400" dirty="0" smtClean="0"/>
              <a:t> y </a:t>
            </a:r>
            <a:r>
              <a:rPr lang="es-ES" altLang="es-ES" sz="2400" i="1" dirty="0" err="1" smtClean="0"/>
              <a:t>Vanda</a:t>
            </a:r>
            <a:r>
              <a:rPr lang="es-ES" altLang="es-ES" sz="2400" dirty="0" smtClean="0"/>
              <a:t> , su mayoría  florecen en la primavera de y otoño)</a:t>
            </a:r>
          </a:p>
        </p:txBody>
      </p:sp>
    </p:spTree>
    <p:extLst>
      <p:ext uri="{BB962C8B-B14F-4D97-AF65-F5344CB8AC3E}">
        <p14:creationId xmlns:p14="http://schemas.microsoft.com/office/powerpoint/2010/main" val="20728929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 primera colección de </a:t>
            </a:r>
            <a:r>
              <a:rPr lang="es-ES" dirty="0" err="1"/>
              <a:t>orquideas</a:t>
            </a:r>
            <a:r>
              <a:rPr lang="es-ES" dirty="0"/>
              <a:t> se inició en 1931, se trasladó a la Casa Orquídea </a:t>
            </a:r>
            <a:r>
              <a:rPr lang="es-ES" dirty="0" err="1"/>
              <a:t>Ernest</a:t>
            </a:r>
            <a:r>
              <a:rPr lang="es-ES" dirty="0"/>
              <a:t> </a:t>
            </a:r>
            <a:r>
              <a:rPr lang="es-ES" dirty="0" err="1"/>
              <a:t>Thorp</a:t>
            </a:r>
            <a:r>
              <a:rPr lang="es-ES" dirty="0"/>
              <a:t> en 1962, y hoy en día se compone de más de 9.000 plantas, incluyendo </a:t>
            </a:r>
            <a:r>
              <a:rPr lang="es-ES" dirty="0" err="1"/>
              <a:t>Cattleya</a:t>
            </a:r>
            <a:r>
              <a:rPr lang="es-ES" dirty="0"/>
              <a:t> , </a:t>
            </a:r>
            <a:r>
              <a:rPr lang="es-ES" dirty="0" err="1"/>
              <a:t>Phalaenopsis</a:t>
            </a:r>
            <a:r>
              <a:rPr lang="es-ES" dirty="0"/>
              <a:t> y </a:t>
            </a:r>
            <a:r>
              <a:rPr lang="es-ES" dirty="0" err="1"/>
              <a:t>Vanda</a:t>
            </a:r>
            <a:r>
              <a:rPr lang="es-ES" dirty="0"/>
              <a:t> , su mayoría  florecen en la primavera </a:t>
            </a:r>
            <a:r>
              <a:rPr lang="es-ES" dirty="0" smtClean="0"/>
              <a:t> </a:t>
            </a:r>
            <a:r>
              <a:rPr lang="es-ES" dirty="0"/>
              <a:t>y otoño</a:t>
            </a:r>
            <a:r>
              <a:rPr lang="es-ES" dirty="0" smtClean="0"/>
              <a:t>).</a:t>
            </a:r>
          </a:p>
          <a:p>
            <a:r>
              <a:rPr lang="es-ES" dirty="0"/>
              <a:t>Algunas de las primeras </a:t>
            </a:r>
            <a:r>
              <a:rPr lang="es-ES" dirty="0" err="1"/>
              <a:t>bromelias</a:t>
            </a:r>
            <a:r>
              <a:rPr lang="es-ES" dirty="0"/>
              <a:t> (descontando las piñas de ~ 1850) pueden haber sido </a:t>
            </a:r>
            <a:r>
              <a:rPr lang="es-ES" dirty="0" smtClean="0"/>
              <a:t>recibidas </a:t>
            </a:r>
            <a:r>
              <a:rPr lang="es-ES" dirty="0"/>
              <a:t>por </a:t>
            </a:r>
            <a:r>
              <a:rPr lang="es-ES" dirty="0" err="1"/>
              <a:t>Medley</a:t>
            </a:r>
            <a:r>
              <a:rPr lang="es-ES" dirty="0"/>
              <a:t> en los jardines en 1885.</a:t>
            </a:r>
          </a:p>
          <a:p>
            <a:r>
              <a:rPr lang="es-ES" dirty="0"/>
              <a:t>Varias especies de </a:t>
            </a:r>
            <a:r>
              <a:rPr lang="es-ES" dirty="0" err="1"/>
              <a:t>bromelias</a:t>
            </a:r>
            <a:r>
              <a:rPr lang="es-ES" dirty="0"/>
              <a:t> crecen en plantaciones en masa en los jardines algunas se colocan en la casa de las orquídeas en exhibición durante el invierno y verano, cuando menos flores de las </a:t>
            </a:r>
            <a:r>
              <a:rPr lang="es-ES" dirty="0" smtClean="0"/>
              <a:t>orquídeas hay.</a:t>
            </a:r>
          </a:p>
          <a:p>
            <a:endParaRPr lang="es-ES" dirty="0"/>
          </a:p>
          <a:p>
            <a:endParaRPr lang="es-ES" dirty="0"/>
          </a:p>
        </p:txBody>
      </p:sp>
    </p:spTree>
    <p:extLst>
      <p:ext uri="{BB962C8B-B14F-4D97-AF65-F5344CB8AC3E}">
        <p14:creationId xmlns:p14="http://schemas.microsoft.com/office/powerpoint/2010/main" val="4032816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476250"/>
            <a:ext cx="7113984" cy="6049094"/>
          </a:xfrm>
        </p:spPr>
        <p:txBody>
          <a:bodyPr>
            <a:normAutofit/>
          </a:bodyPr>
          <a:lstStyle/>
          <a:p>
            <a:r>
              <a:rPr lang="es-ES" altLang="es-ES" sz="2400" dirty="0" smtClean="0"/>
              <a:t>Hay al menos 1.354 árboles, y cerca de 917 palmeras que crecen en el </a:t>
            </a:r>
            <a:r>
              <a:rPr lang="es-ES" altLang="es-ES" sz="2400" dirty="0" err="1" smtClean="0"/>
              <a:t>jardin</a:t>
            </a:r>
            <a:r>
              <a:rPr lang="es-ES" altLang="es-ES" sz="2400" dirty="0" smtClean="0"/>
              <a:t> botánico de </a:t>
            </a:r>
            <a:r>
              <a:rPr lang="es-ES" altLang="es-ES" sz="2400" dirty="0" err="1" smtClean="0"/>
              <a:t>Durban</a:t>
            </a:r>
            <a:r>
              <a:rPr lang="es-ES" altLang="es-ES" sz="2400" dirty="0" smtClean="0"/>
              <a:t>. </a:t>
            </a:r>
            <a:endParaRPr lang="es-ES" altLang="es-ES" sz="2400" baseline="30000" dirty="0" smtClean="0"/>
          </a:p>
          <a:p>
            <a:r>
              <a:rPr lang="es-ES" altLang="es-ES" sz="2400" dirty="0" smtClean="0"/>
              <a:t>En la actualidad es sede de diversos eventos sociales, tales como bandas de música locales y los partidos de té victoriano , así como una feria de plantas autóctonas en la primavera (de septiembre) cada año.</a:t>
            </a:r>
          </a:p>
        </p:txBody>
      </p:sp>
    </p:spTree>
    <p:extLst>
      <p:ext uri="{BB962C8B-B14F-4D97-AF65-F5344CB8AC3E}">
        <p14:creationId xmlns:p14="http://schemas.microsoft.com/office/powerpoint/2010/main" val="9420374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Durban Botanic Garden.-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1306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rchivo: Fern Tree Durban Botanic Gardens 12 09 201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16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6" descr="Archivo: Ernest Thorp Orchid House 1 12 09 2010.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7275" y="0"/>
            <a:ext cx="4276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3382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Encepalartos sp en Durban Botanic Gardens 12 09 2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4280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chivo: Encephalartos woodii lado verdadera raíz original 12 09 2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65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Archivo: Jardines Botánicos de Durban nueva entrada 04 09 201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9581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chivo: cícadas Botánico de Durban y tre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8750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rchivo: Scadoxus puniceus Botánico de Durban 04 09 2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6688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rchivo: Orquídeas y Bromelias Durban Botanic 12 09 20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0"/>
            <a:ext cx="5684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4" descr="Archivo: Stangeria eriopus Durban Botanic Gardens 12 09 201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0"/>
            <a:ext cx="4276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9007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chivo: bromelias, Durban Botánico 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349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otanical Garden, Durban South Afri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746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Durban Botanic Garden.-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5066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Durban Botanic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674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Durban Botabical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6805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Durban Botan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318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Durban Botanic Garden.-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043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urban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4283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Durban Botanic Garden.-Surafric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9908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Durban Botanic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25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Durban Botanic Gard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400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Durban Botanic Garden.-Surafrica.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1797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Durban Botanic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069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Durban Botanic Garden.-Surafrica.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3845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Durban Botanic Garden.-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725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Durban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1964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Durban Botanic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129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Durban Botanic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0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Durban Botanic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6421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Durban Botanic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3791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Durban Botanic Garden.-Surafrica.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8669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tanical Garden, Durban South Africa 16 Apr 20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7843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Durban Botanic 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9225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Durban Botanic Garden.-South Afric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7158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Durban Botanic Garden.-Surafric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7391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Durban Botanic Garden.-Surafrica.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1642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urban Botanic Garden.-Surafric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1592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Durban Botanic Garden.-Surafrica.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4165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Durban Botanic Garden.-Surafrica.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8425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2 Imagen" descr="Durban Botanical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6296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p:txBody>
          <a:bodyPr/>
          <a:lstStyle/>
          <a:p>
            <a:r>
              <a:rPr lang="es-ES" altLang="es-ES" dirty="0" err="1" smtClean="0"/>
              <a:t>Vergelegen</a:t>
            </a:r>
            <a:r>
              <a:rPr lang="es-ES" altLang="es-ES" dirty="0" smtClean="0"/>
              <a:t> Garden</a:t>
            </a:r>
          </a:p>
        </p:txBody>
      </p:sp>
      <p:sp>
        <p:nvSpPr>
          <p:cNvPr id="75779" name="2 Marcador de contenido"/>
          <p:cNvSpPr>
            <a:spLocks noGrp="1"/>
          </p:cNvSpPr>
          <p:nvPr>
            <p:ph sz="quarter" idx="1"/>
          </p:nvPr>
        </p:nvSpPr>
        <p:spPr>
          <a:xfrm>
            <a:off x="914400" y="1773238"/>
            <a:ext cx="7041976" cy="4246562"/>
          </a:xfrm>
        </p:spPr>
        <p:txBody>
          <a:bodyPr>
            <a:normAutofit lnSpcReduction="10000"/>
          </a:bodyPr>
          <a:lstStyle/>
          <a:p>
            <a:r>
              <a:rPr lang="es-ES" altLang="es-ES" sz="2400" dirty="0" err="1" smtClean="0">
                <a:solidFill>
                  <a:schemeClr val="bg1"/>
                </a:solidFill>
              </a:rPr>
              <a:t>Vergelegen</a:t>
            </a:r>
            <a:r>
              <a:rPr lang="es-ES" altLang="es-ES" sz="2400" dirty="0" smtClean="0">
                <a:solidFill>
                  <a:schemeClr val="bg1"/>
                </a:solidFill>
              </a:rPr>
              <a:t> se encuentra en un bello entorno, con vistas a las montañas de los alrededores.</a:t>
            </a:r>
          </a:p>
          <a:p>
            <a:r>
              <a:rPr lang="es-ES" altLang="es-ES" sz="2400" dirty="0" smtClean="0">
                <a:solidFill>
                  <a:schemeClr val="bg1"/>
                </a:solidFill>
              </a:rPr>
              <a:t> </a:t>
            </a:r>
            <a:r>
              <a:rPr lang="es-ES" altLang="es-ES" sz="2400" dirty="0" err="1" smtClean="0">
                <a:solidFill>
                  <a:schemeClr val="bg1"/>
                </a:solidFill>
              </a:rPr>
              <a:t>Willem</a:t>
            </a:r>
            <a:r>
              <a:rPr lang="es-ES" altLang="es-ES" sz="2400" dirty="0" smtClean="0">
                <a:solidFill>
                  <a:schemeClr val="bg1"/>
                </a:solidFill>
              </a:rPr>
              <a:t> </a:t>
            </a:r>
            <a:r>
              <a:rPr lang="es-ES" altLang="es-ES" sz="2400" dirty="0" err="1" smtClean="0">
                <a:solidFill>
                  <a:schemeClr val="bg1"/>
                </a:solidFill>
              </a:rPr>
              <a:t>Adriaan</a:t>
            </a:r>
            <a:r>
              <a:rPr lang="es-ES" altLang="es-ES" sz="2400" dirty="0" smtClean="0">
                <a:solidFill>
                  <a:schemeClr val="bg1"/>
                </a:solidFill>
              </a:rPr>
              <a:t> van der </a:t>
            </a:r>
            <a:r>
              <a:rPr lang="es-ES" altLang="es-ES" sz="2400" dirty="0" err="1" smtClean="0">
                <a:solidFill>
                  <a:schemeClr val="bg1"/>
                </a:solidFill>
              </a:rPr>
              <a:t>Stel</a:t>
            </a:r>
            <a:r>
              <a:rPr lang="es-ES" altLang="es-ES" sz="2400" dirty="0" smtClean="0">
                <a:solidFill>
                  <a:schemeClr val="bg1"/>
                </a:solidFill>
              </a:rPr>
              <a:t>, entonces Gobernador del Cabo, inició el jardín en 1700 y los viñedos desarrollados en la finca </a:t>
            </a:r>
            <a:r>
              <a:rPr lang="es-ES" altLang="es-ES" sz="2400" dirty="0" err="1" smtClean="0">
                <a:solidFill>
                  <a:schemeClr val="bg1"/>
                </a:solidFill>
              </a:rPr>
              <a:t>Vergelegen</a:t>
            </a:r>
            <a:r>
              <a:rPr lang="es-ES" altLang="es-ES" sz="2400" dirty="0" smtClean="0">
                <a:solidFill>
                  <a:schemeClr val="bg1"/>
                </a:solidFill>
              </a:rPr>
              <a:t>. </a:t>
            </a:r>
          </a:p>
          <a:p>
            <a:r>
              <a:rPr lang="es-ES" altLang="es-ES" sz="2400" dirty="0" smtClean="0">
                <a:solidFill>
                  <a:schemeClr val="bg1"/>
                </a:solidFill>
              </a:rPr>
              <a:t>Expuso el Jardín octogonal con las urnas de alabastro, árboles gigantes y las fronteras herbáceas. </a:t>
            </a:r>
          </a:p>
          <a:p>
            <a:r>
              <a:rPr lang="es-ES" altLang="es-ES" sz="2400" dirty="0" smtClean="0">
                <a:solidFill>
                  <a:schemeClr val="bg1"/>
                </a:solidFill>
              </a:rPr>
              <a:t>El Jardín de las blancas tienen estanques, bulbos, hierbas y una caminata de lavanda</a:t>
            </a:r>
            <a:r>
              <a:rPr lang="es-ES" altLang="es-ES" dirty="0" smtClean="0">
                <a:solidFill>
                  <a:schemeClr val="bg1"/>
                </a:solidFill>
              </a:rPr>
              <a:t>. </a:t>
            </a:r>
          </a:p>
          <a:p>
            <a:endParaRPr lang="es-ES" altLang="es-ES" dirty="0" smtClean="0">
              <a:solidFill>
                <a:schemeClr val="bg1"/>
              </a:solidFill>
            </a:endParaRPr>
          </a:p>
        </p:txBody>
      </p:sp>
    </p:spTree>
    <p:extLst>
      <p:ext uri="{BB962C8B-B14F-4D97-AF65-F5344CB8AC3E}">
        <p14:creationId xmlns:p14="http://schemas.microsoft.com/office/powerpoint/2010/main" val="25552816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620713"/>
            <a:ext cx="6969968" cy="5399087"/>
          </a:xfrm>
        </p:spPr>
        <p:txBody>
          <a:bodyPr/>
          <a:lstStyle/>
          <a:p>
            <a:r>
              <a:rPr lang="es-ES" altLang="es-ES" sz="2400" dirty="0" smtClean="0"/>
              <a:t>El jardín incluye también un Jardín de humedales, Jardín de las Rosas y Paseo </a:t>
            </a:r>
            <a:r>
              <a:rPr lang="es-ES" altLang="es-ES" sz="2400" dirty="0" err="1" smtClean="0"/>
              <a:t>Yellowood</a:t>
            </a:r>
            <a:r>
              <a:rPr lang="es-ES" altLang="es-ES" sz="2400" dirty="0" smtClean="0"/>
              <a:t>. </a:t>
            </a:r>
            <a:r>
              <a:rPr lang="es-ES" altLang="es-ES" sz="2400" dirty="0" err="1" smtClean="0"/>
              <a:t>Willem</a:t>
            </a:r>
            <a:r>
              <a:rPr lang="es-ES" altLang="es-ES" sz="2400" dirty="0" smtClean="0"/>
              <a:t> </a:t>
            </a:r>
            <a:r>
              <a:rPr lang="es-ES" altLang="es-ES" sz="2400" dirty="0" err="1" smtClean="0"/>
              <a:t>Adriaan</a:t>
            </a:r>
            <a:r>
              <a:rPr lang="es-ES" altLang="es-ES" sz="2400" dirty="0" smtClean="0"/>
              <a:t> fue el autor del 'Calendario', 'El Jardinero de África y de los agricultores. </a:t>
            </a:r>
            <a:r>
              <a:rPr lang="es-ES" altLang="es-ES" sz="2400" dirty="0" err="1" smtClean="0"/>
              <a:t>Vergelegen</a:t>
            </a:r>
            <a:r>
              <a:rPr lang="es-ES" altLang="es-ES" sz="2400" dirty="0" smtClean="0"/>
              <a:t> </a:t>
            </a:r>
            <a:r>
              <a:rPr lang="es-ES" altLang="es-ES" sz="2400" dirty="0" err="1" smtClean="0"/>
              <a:t>means</a:t>
            </a:r>
            <a:r>
              <a:rPr lang="es-ES" altLang="es-ES" sz="2400" dirty="0" smtClean="0"/>
              <a:t> "</a:t>
            </a:r>
            <a:r>
              <a:rPr lang="es-ES" altLang="es-ES" sz="2400" dirty="0" err="1" smtClean="0"/>
              <a:t>situated</a:t>
            </a:r>
            <a:r>
              <a:rPr lang="es-ES" altLang="es-ES" sz="2400" dirty="0" smtClean="0"/>
              <a:t> </a:t>
            </a:r>
            <a:r>
              <a:rPr lang="es-ES" altLang="es-ES" sz="2400" dirty="0" err="1" smtClean="0"/>
              <a:t>far</a:t>
            </a:r>
            <a:r>
              <a:rPr lang="es-ES" altLang="es-ES" sz="2400" dirty="0" smtClean="0"/>
              <a:t> </a:t>
            </a:r>
            <a:r>
              <a:rPr lang="es-ES" altLang="es-ES" sz="2400" dirty="0" err="1" smtClean="0"/>
              <a:t>away</a:t>
            </a:r>
            <a:r>
              <a:rPr lang="es-ES" altLang="es-ES" sz="2400" dirty="0" smtClean="0"/>
              <a:t>". .</a:t>
            </a:r>
          </a:p>
          <a:p>
            <a:r>
              <a:rPr lang="es-ES" altLang="es-ES" sz="2400" dirty="0" err="1" smtClean="0"/>
              <a:t>Willem</a:t>
            </a:r>
            <a:r>
              <a:rPr lang="es-ES" altLang="es-ES" sz="2400" dirty="0" smtClean="0"/>
              <a:t> </a:t>
            </a:r>
            <a:r>
              <a:rPr lang="es-ES" altLang="es-ES" sz="2400" dirty="0" err="1" smtClean="0"/>
              <a:t>Adriaan</a:t>
            </a:r>
            <a:r>
              <a:rPr lang="es-ES" altLang="es-ES" sz="2400" dirty="0" smtClean="0"/>
              <a:t> fue el autor del 'Calendario', 'El Jardinero de África y de los agricultores. </a:t>
            </a:r>
          </a:p>
          <a:p>
            <a:r>
              <a:rPr lang="es-ES" altLang="es-ES" sz="2400" dirty="0" err="1" smtClean="0"/>
              <a:t>Vergelegen</a:t>
            </a:r>
            <a:r>
              <a:rPr lang="es-ES" altLang="es-ES" sz="2400" dirty="0" smtClean="0"/>
              <a:t> significa "muy alejados".</a:t>
            </a:r>
          </a:p>
          <a:p>
            <a:r>
              <a:rPr lang="es-ES" altLang="es-ES" sz="2400" dirty="0" smtClean="0"/>
              <a:t>Además de ser un agricultor, el fundador de </a:t>
            </a:r>
            <a:r>
              <a:rPr lang="es-ES" altLang="es-ES" sz="2400" dirty="0" err="1" smtClean="0"/>
              <a:t>Vergelegen</a:t>
            </a:r>
            <a:r>
              <a:rPr lang="es-ES" altLang="es-ES" sz="2400" dirty="0" smtClean="0"/>
              <a:t>, </a:t>
            </a:r>
            <a:r>
              <a:rPr lang="es-ES" altLang="es-ES" sz="2400" dirty="0" err="1" smtClean="0"/>
              <a:t>Willem</a:t>
            </a:r>
            <a:r>
              <a:rPr lang="es-ES" altLang="es-ES" sz="2400" dirty="0" smtClean="0"/>
              <a:t> </a:t>
            </a:r>
            <a:r>
              <a:rPr lang="es-ES" altLang="es-ES" sz="2400" dirty="0" err="1" smtClean="0"/>
              <a:t>Adriaan</a:t>
            </a:r>
            <a:r>
              <a:rPr lang="es-ES" altLang="es-ES" sz="2400" dirty="0" smtClean="0"/>
              <a:t> van der </a:t>
            </a:r>
            <a:r>
              <a:rPr lang="es-ES" altLang="es-ES" sz="2400" dirty="0" err="1" smtClean="0"/>
              <a:t>Stel</a:t>
            </a:r>
            <a:r>
              <a:rPr lang="es-ES" altLang="es-ES" sz="2400" dirty="0" smtClean="0"/>
              <a:t>, también fue un botánico, un ingeniero forestal y un horticultor. </a:t>
            </a:r>
          </a:p>
          <a:p>
            <a:endParaRPr lang="es-ES" altLang="es-ES" dirty="0" smtClean="0"/>
          </a:p>
        </p:txBody>
      </p:sp>
    </p:spTree>
    <p:extLst>
      <p:ext uri="{BB962C8B-B14F-4D97-AF65-F5344CB8AC3E}">
        <p14:creationId xmlns:p14="http://schemas.microsoft.com/office/powerpoint/2010/main" val="3492866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404813"/>
            <a:ext cx="6969968" cy="5614987"/>
          </a:xfrm>
        </p:spPr>
        <p:txBody>
          <a:bodyPr/>
          <a:lstStyle/>
          <a:p>
            <a:r>
              <a:rPr lang="es-ES" altLang="es-ES" sz="2400" dirty="0" smtClean="0"/>
              <a:t>Escribió "Los Jardineros africanos y el calendario de los Agricultores de los cuales gran parte sigue siendo pertinente para el día de hoy. </a:t>
            </a:r>
          </a:p>
          <a:p>
            <a:r>
              <a:rPr lang="es-ES" altLang="es-ES" sz="2400" dirty="0" smtClean="0"/>
              <a:t>El roble  más antiguo  en el sur de África, el viejo árbol de morera blanca y, por supuesto, los cinco árboles de alcanfor adornando el frente de la granja son todo el testimonio de su gran talento hortícola.</a:t>
            </a:r>
          </a:p>
          <a:p>
            <a:r>
              <a:rPr lang="es-ES" altLang="es-ES" sz="2400" dirty="0" smtClean="0"/>
              <a:t>Después de comprar </a:t>
            </a:r>
            <a:r>
              <a:rPr lang="es-ES" altLang="es-ES" sz="2400" dirty="0" err="1" smtClean="0"/>
              <a:t>Vergelegen</a:t>
            </a:r>
            <a:r>
              <a:rPr lang="es-ES" altLang="es-ES" sz="2400" dirty="0" smtClean="0"/>
              <a:t> en 1987, Anglo American </a:t>
            </a:r>
            <a:r>
              <a:rPr lang="es-ES" altLang="es-ES" sz="2400" dirty="0" err="1" smtClean="0"/>
              <a:t>Farms</a:t>
            </a:r>
            <a:r>
              <a:rPr lang="es-ES" altLang="es-ES" sz="2400" dirty="0" smtClean="0"/>
              <a:t> </a:t>
            </a:r>
            <a:r>
              <a:rPr lang="es-ES" altLang="es-ES" sz="2400" dirty="0" err="1" smtClean="0"/>
              <a:t>Ltd</a:t>
            </a:r>
            <a:r>
              <a:rPr lang="es-ES" altLang="es-ES" sz="2400" dirty="0" smtClean="0"/>
              <a:t> restauro los jardines y los terrenos en el centro histórico de la finca, con base en el concepto de retener a los mejores de todos los tiempos. </a:t>
            </a:r>
          </a:p>
          <a:p>
            <a:endParaRPr lang="es-ES" altLang="es-ES" dirty="0" smtClean="0"/>
          </a:p>
          <a:p>
            <a:endParaRPr lang="es-ES" altLang="es-ES" dirty="0" smtClean="0"/>
          </a:p>
        </p:txBody>
      </p:sp>
    </p:spTree>
    <p:extLst>
      <p:ext uri="{BB962C8B-B14F-4D97-AF65-F5344CB8AC3E}">
        <p14:creationId xmlns:p14="http://schemas.microsoft.com/office/powerpoint/2010/main" val="691760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549275"/>
            <a:ext cx="6969968" cy="5470525"/>
          </a:xfrm>
        </p:spPr>
        <p:txBody>
          <a:bodyPr/>
          <a:lstStyle/>
          <a:p>
            <a:r>
              <a:rPr lang="es-ES" altLang="es-ES" sz="2400" dirty="0" smtClean="0"/>
              <a:t>El centro histórico, aproximadamente 60 ha de extensión, incluye el Jardín octogonal, los jardines de los alrededores y jardines, zonas verdes y plantaciones de roble encino, bosque de alcanfor y los pastizales abiertos.</a:t>
            </a:r>
          </a:p>
          <a:p>
            <a:r>
              <a:rPr lang="es-ES" altLang="es-ES" sz="2400" dirty="0" smtClean="0"/>
              <a:t>En ningún momento el jardín es  visible en su totalidad.</a:t>
            </a:r>
          </a:p>
          <a:p>
            <a:r>
              <a:rPr lang="es-ES" altLang="es-ES" sz="2400" dirty="0" smtClean="0"/>
              <a:t>El horticultor Richard </a:t>
            </a:r>
            <a:r>
              <a:rPr lang="es-ES" altLang="es-ES" sz="2400" dirty="0" err="1" smtClean="0"/>
              <a:t>Arm</a:t>
            </a:r>
            <a:r>
              <a:rPr lang="es-ES" altLang="es-ES" sz="2400" dirty="0" smtClean="0"/>
              <a:t>  y su equipo siguen conservando estos jardines , asegurando en cada temporada  nuevas delicias para los visitantes de la finca</a:t>
            </a:r>
            <a:r>
              <a:rPr lang="es-ES" altLang="es-ES" dirty="0" smtClean="0"/>
              <a:t>.</a:t>
            </a:r>
          </a:p>
        </p:txBody>
      </p:sp>
    </p:spTree>
    <p:extLst>
      <p:ext uri="{BB962C8B-B14F-4D97-AF65-F5344CB8AC3E}">
        <p14:creationId xmlns:p14="http://schemas.microsoft.com/office/powerpoint/2010/main" val="41280385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ergelegen Gardens.-a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648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ergelegen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99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Vergelegen´s Camelia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0216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ergelegen Gardens.-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8226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ergelegen Gardens.-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8181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ergelegen Gardens.-South Afric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3204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Vergelegen Manor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7943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ergelegen Rose Garden.-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9635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ergelegen Rose Garden.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0636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erlegen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7172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lstStyle/>
          <a:p>
            <a:r>
              <a:rPr lang="es-ES" altLang="es-ES" dirty="0" smtClean="0"/>
              <a:t>Pretoria</a:t>
            </a:r>
          </a:p>
        </p:txBody>
      </p:sp>
      <p:sp>
        <p:nvSpPr>
          <p:cNvPr id="90115" name="2 Marcador de contenido"/>
          <p:cNvSpPr>
            <a:spLocks noGrp="1"/>
          </p:cNvSpPr>
          <p:nvPr>
            <p:ph sz="quarter" idx="1"/>
          </p:nvPr>
        </p:nvSpPr>
        <p:spPr>
          <a:xfrm>
            <a:off x="684213" y="1484313"/>
            <a:ext cx="7344171" cy="5040312"/>
          </a:xfrm>
        </p:spPr>
        <p:txBody>
          <a:bodyPr>
            <a:normAutofit lnSpcReduction="10000"/>
          </a:bodyPr>
          <a:lstStyle/>
          <a:p>
            <a:r>
              <a:rPr lang="es-ES" altLang="es-ES" sz="2400" dirty="0" smtClean="0"/>
              <a:t>El </a:t>
            </a:r>
            <a:r>
              <a:rPr lang="es-ES" altLang="es-ES" sz="2400" b="1" dirty="0" smtClean="0"/>
              <a:t>Jardín Botánico Nacional de Pretoria</a:t>
            </a:r>
            <a:r>
              <a:rPr lang="es-ES" altLang="es-ES" sz="2400" dirty="0" smtClean="0"/>
              <a:t> es uno de Sudáfrica </a:t>
            </a:r>
            <a:r>
              <a:rPr lang="es-ES" altLang="es-ES" sz="2400" dirty="0" err="1" smtClean="0"/>
              <a:t>National</a:t>
            </a:r>
            <a:r>
              <a:rPr lang="es-ES" altLang="es-ES" sz="2400" dirty="0" smtClean="0"/>
              <a:t> </a:t>
            </a:r>
            <a:r>
              <a:rPr lang="es-ES" altLang="es-ES" sz="2400" dirty="0" err="1" smtClean="0"/>
              <a:t>Botanical</a:t>
            </a:r>
            <a:r>
              <a:rPr lang="es-ES" altLang="es-ES" sz="2400" dirty="0" smtClean="0"/>
              <a:t> </a:t>
            </a:r>
            <a:r>
              <a:rPr lang="es-ES" altLang="es-ES" sz="2400" dirty="0" err="1" smtClean="0"/>
              <a:t>Gardens</a:t>
            </a:r>
            <a:r>
              <a:rPr lang="es-ES" altLang="es-ES" sz="2400" dirty="0" smtClean="0"/>
              <a:t>. </a:t>
            </a:r>
          </a:p>
          <a:p>
            <a:r>
              <a:rPr lang="es-ES" altLang="es-ES" sz="2400" dirty="0" smtClean="0"/>
              <a:t>Las 76 hectáreas (0,76 km </a:t>
            </a:r>
            <a:r>
              <a:rPr lang="es-ES" altLang="es-ES" sz="2400" baseline="30000" dirty="0" smtClean="0"/>
              <a:t>2),</a:t>
            </a:r>
            <a:r>
              <a:rPr lang="es-ES" altLang="es-ES" sz="2400" dirty="0" smtClean="0"/>
              <a:t> los jardines fueron establecidos en 1946, justo al este de Pretoria , Gauteng y sirve como la sede de la South </a:t>
            </a:r>
            <a:r>
              <a:rPr lang="es-ES" altLang="es-ES" sz="2400" dirty="0" err="1" smtClean="0"/>
              <a:t>African</a:t>
            </a:r>
            <a:r>
              <a:rPr lang="es-ES" altLang="es-ES" sz="2400" dirty="0" smtClean="0"/>
              <a:t> Instituto Nacional de Biodiversidad.</a:t>
            </a:r>
          </a:p>
          <a:p>
            <a:r>
              <a:rPr lang="es-ES" altLang="es-ES" sz="2400" dirty="0" smtClean="0"/>
              <a:t>En octubre, por supuesto, en la madurez de la primavera, a punto de ir en verano. </a:t>
            </a:r>
          </a:p>
          <a:p>
            <a:r>
              <a:rPr lang="es-ES" altLang="es-ES" sz="2400" dirty="0" smtClean="0"/>
              <a:t>Sin embargo, en Pretoria , estamos en medio de una de las mayores muestras de colores de la naturaleza, gracias a la omnipresente </a:t>
            </a:r>
            <a:r>
              <a:rPr lang="es-ES" altLang="es-ES" sz="2400" dirty="0" err="1" smtClean="0"/>
              <a:t>arbol</a:t>
            </a:r>
            <a:r>
              <a:rPr lang="es-ES" altLang="es-ES" sz="2400" dirty="0" smtClean="0"/>
              <a:t>  jacaranda , que las líneas de la calle tras calle, sus pétalos brillantes en las aceras y </a:t>
            </a:r>
            <a:r>
              <a:rPr lang="es-ES" altLang="es-ES" sz="2400" dirty="0" err="1" smtClean="0"/>
              <a:t>calzadas,dan</a:t>
            </a:r>
            <a:r>
              <a:rPr lang="es-ES" altLang="es-ES" sz="2400" dirty="0" smtClean="0"/>
              <a:t> un colorido especial todos los días</a:t>
            </a:r>
            <a:r>
              <a:rPr lang="es-ES" altLang="es-ES" dirty="0" smtClean="0"/>
              <a:t>.</a:t>
            </a:r>
            <a:endParaRPr lang="es-ES" altLang="es-ES" b="1" dirty="0" smtClean="0"/>
          </a:p>
          <a:p>
            <a:endParaRPr lang="es-ES" altLang="es-ES" dirty="0" smtClean="0"/>
          </a:p>
        </p:txBody>
      </p:sp>
    </p:spTree>
    <p:extLst>
      <p:ext uri="{BB962C8B-B14F-4D97-AF65-F5344CB8AC3E}">
        <p14:creationId xmlns:p14="http://schemas.microsoft.com/office/powerpoint/2010/main" val="30386417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539751" y="549275"/>
            <a:ext cx="7488634" cy="6480125"/>
          </a:xfrm>
        </p:spPr>
        <p:txBody>
          <a:bodyPr>
            <a:normAutofit/>
          </a:bodyPr>
          <a:lstStyle/>
          <a:p>
            <a:r>
              <a:rPr lang="es-ES" altLang="es-ES" sz="2400" dirty="0" smtClean="0"/>
              <a:t>Hay alrededor de 55.000 de estos hermosos, pero potencialmente dañinos, los árboles de la ciudad. </a:t>
            </a:r>
          </a:p>
          <a:p>
            <a:r>
              <a:rPr lang="es-ES" altLang="es-ES" sz="2400" dirty="0" smtClean="0"/>
              <a:t>Fueron plantados inicialmente en Pretoria  alrededor de 1888 en una escuela en la zona de Arcadia de la ciudad, y desde entonces han proliferado por todas partes.</a:t>
            </a:r>
          </a:p>
          <a:p>
            <a:r>
              <a:rPr lang="es-ES" altLang="es-ES" sz="2400" dirty="0" smtClean="0"/>
              <a:t>El árbol, bien conocido como Jacaranda </a:t>
            </a:r>
            <a:r>
              <a:rPr lang="es-ES" altLang="es-ES" sz="2400" dirty="0" err="1" smtClean="0"/>
              <a:t>mimosifolia</a:t>
            </a:r>
            <a:r>
              <a:rPr lang="es-ES" altLang="es-ES" sz="2400" dirty="0" smtClean="0"/>
              <a:t>, es nativo de América del Sur, y prospera en climas cálidos y húmedos, aunque es bastante resistente a la sequía.</a:t>
            </a:r>
          </a:p>
          <a:p>
            <a:r>
              <a:rPr lang="es-ES" altLang="es-ES" sz="2400" dirty="0" smtClean="0"/>
              <a:t>Mientras que el resto de Pretoria se </a:t>
            </a:r>
            <a:r>
              <a:rPr lang="es-ES" altLang="es-ES" sz="2400" dirty="0" err="1" smtClean="0"/>
              <a:t>malvea</a:t>
            </a:r>
            <a:r>
              <a:rPr lang="es-ES" altLang="es-ES" sz="2400" dirty="0" smtClean="0"/>
              <a:t> en octubre, Herbert Baker Street  el barrio de </a:t>
            </a:r>
            <a:r>
              <a:rPr lang="es-ES" altLang="es-ES" sz="2400" dirty="0" err="1" smtClean="0"/>
              <a:t>Groenkloof</a:t>
            </a:r>
            <a:r>
              <a:rPr lang="es-ES" altLang="es-ES" sz="2400" dirty="0" smtClean="0"/>
              <a:t> se queda en blanco,  también con jacarandas. </a:t>
            </a:r>
          </a:p>
          <a:p>
            <a:endParaRPr lang="es-ES" altLang="es-ES" dirty="0" smtClean="0"/>
          </a:p>
        </p:txBody>
      </p:sp>
    </p:spTree>
    <p:extLst>
      <p:ext uri="{BB962C8B-B14F-4D97-AF65-F5344CB8AC3E}">
        <p14:creationId xmlns:p14="http://schemas.microsoft.com/office/powerpoint/2010/main" val="32940596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Al parecer importado de Perú, estos árboles se ven exactamente igual que las jacarandas de flores de color malva, pero llevar a las masas de flores blancas. </a:t>
            </a:r>
          </a:p>
          <a:p>
            <a:endParaRPr lang="es-ES" dirty="0"/>
          </a:p>
        </p:txBody>
      </p:sp>
    </p:spTree>
    <p:extLst>
      <p:ext uri="{BB962C8B-B14F-4D97-AF65-F5344CB8AC3E}">
        <p14:creationId xmlns:p14="http://schemas.microsoft.com/office/powerpoint/2010/main" val="38888143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2.bp.blogspot.com/-ZAo_K07sf-g/Trprunl-VwI/AAAAAAAAHD0/hwr5R_nETpM/s1600/IMG_2916.jpg"/>
          <p:cNvPicPr>
            <a:picLocks noChangeAspect="1" noChangeArrowheads="1"/>
          </p:cNvPicPr>
          <p:nvPr/>
        </p:nvPicPr>
        <p:blipFill rotWithShape="1">
          <a:blip r:embed="rId3">
            <a:extLst>
              <a:ext uri="{28A0092B-C50C-407E-A947-70E740481C1C}">
                <a14:useLocalDpi xmlns:a14="http://schemas.microsoft.com/office/drawing/2010/main" val="0"/>
              </a:ext>
            </a:extLst>
          </a:blip>
          <a:srcRect b="1568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8999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retor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7833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retoria .-Sunset L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7135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lh5.ggpht.com/-dZGBwJmwe4s/TLIUjEFOybI/AAAAAAAAAJ8/-rrR8-5wffE/DSCF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4682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lh6.ggpht.com/--Qke0DNiBj8/TLIUkXp-cjI/AAAAAAAAAKI/yeGD4rEPXJM/s640/DSCF0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89842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1.bp.blogspot.com/_pOKs75x0QNw/TLsTUdMpK4I/AAAAAAAAAbE/4UemcEobGdY/s1600/DSC_0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3585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caranda Trees in Pretoria, South Afric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3612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3 Imagen" descr="Jacaranda Trees in Pretoria, South Africa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8895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caranda Trees in Pretoria, South Africa_7.jpg"/>
          <p:cNvPicPr>
            <a:picLocks noChangeAspect="1"/>
          </p:cNvPicPr>
          <p:nvPr/>
        </p:nvPicPr>
        <p:blipFill rotWithShape="1">
          <a:blip r:embed="rId3">
            <a:extLst>
              <a:ext uri="{28A0092B-C50C-407E-A947-70E740481C1C}">
                <a14:useLocalDpi xmlns:a14="http://schemas.microsoft.com/office/drawing/2010/main" val="0"/>
              </a:ext>
            </a:extLst>
          </a:blip>
          <a:srcRect l="1324" t="2156" r="1470" b="1764"/>
          <a:stretch/>
        </p:blipFill>
        <p:spPr bwMode="auto">
          <a:xfrm>
            <a:off x="-180528" y="0"/>
            <a:ext cx="932452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0295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retoria.-Jacaranda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0473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retoria.-Jacarand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0788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retoria.-Jacaranda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5687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reto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0468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retoria Jacaranda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506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retoria-stree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3944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retori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7373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reto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5731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2 Imagen" descr="Pretoria.-Bouganvill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0130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re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8938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retoria Botanical Garden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909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retoria Botanical Gardens.-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1607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retoria Botanical Gardens.-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2888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retoria Botanical Gardens.-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115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retoria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892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retori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1306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retoria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524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p:txBody>
          <a:bodyPr/>
          <a:lstStyle/>
          <a:p>
            <a:r>
              <a:rPr lang="es-ES" altLang="es-ES" dirty="0" err="1" smtClean="0"/>
              <a:t>The</a:t>
            </a:r>
            <a:r>
              <a:rPr lang="es-ES" altLang="es-ES" dirty="0" smtClean="0"/>
              <a:t> Garden </a:t>
            </a:r>
            <a:r>
              <a:rPr lang="es-ES" altLang="es-ES" dirty="0" err="1" smtClean="0"/>
              <a:t>House</a:t>
            </a:r>
            <a:endParaRPr lang="es-ES" altLang="es-ES" dirty="0" smtClean="0"/>
          </a:p>
        </p:txBody>
      </p:sp>
      <p:sp>
        <p:nvSpPr>
          <p:cNvPr id="118787" name="2 Marcador de contenido"/>
          <p:cNvSpPr>
            <a:spLocks noGrp="1"/>
          </p:cNvSpPr>
          <p:nvPr>
            <p:ph sz="quarter" idx="1"/>
          </p:nvPr>
        </p:nvSpPr>
        <p:spPr/>
        <p:txBody>
          <a:bodyPr/>
          <a:lstStyle/>
          <a:p>
            <a:r>
              <a:rPr lang="es-ES" altLang="es-ES" sz="2400" dirty="0" smtClean="0"/>
              <a:t>Con un título algo poco probable, sobre todo en nuestra  ladera norte empapada en unos(152cm) de lluvia cada año esta  el Jardín Sur de África, la primera área que se introduce en la caminata.</a:t>
            </a:r>
          </a:p>
          <a:p>
            <a:r>
              <a:rPr lang="es-ES" altLang="es-ES" sz="2400" dirty="0" smtClean="0"/>
              <a:t>Esta área es el hogar de una gran variedad de especies y sus derivados procedentes de Sudáfrica se reúnen para formar una deslumbrante plantación desde de junio en adelante.</a:t>
            </a:r>
          </a:p>
          <a:p>
            <a:r>
              <a:rPr lang="es-ES" altLang="es-ES" sz="2400" dirty="0" smtClean="0"/>
              <a:t>Fascina al visitante por los lados en busca de grandes cabezas de lilas de la columna vertebral </a:t>
            </a:r>
            <a:r>
              <a:rPr lang="es-ES" altLang="es-ES" sz="2400" i="1" dirty="0" smtClean="0"/>
              <a:t>purpurea</a:t>
            </a:r>
            <a:r>
              <a:rPr lang="es-ES" altLang="es-ES" sz="2400" dirty="0" smtClean="0"/>
              <a:t> vestido de </a:t>
            </a:r>
            <a:r>
              <a:rPr lang="es-ES" altLang="es-ES" sz="2400" i="1" dirty="0" err="1" smtClean="0"/>
              <a:t>Berkheya</a:t>
            </a:r>
            <a:r>
              <a:rPr lang="es-ES" altLang="es-ES" sz="2400" i="1" dirty="0" smtClean="0"/>
              <a:t>.</a:t>
            </a:r>
            <a:r>
              <a:rPr lang="es-ES" altLang="es-ES" sz="2400" dirty="0" smtClean="0"/>
              <a:t> </a:t>
            </a:r>
          </a:p>
        </p:txBody>
      </p:sp>
    </p:spTree>
    <p:extLst>
      <p:ext uri="{BB962C8B-B14F-4D97-AF65-F5344CB8AC3E}">
        <p14:creationId xmlns:p14="http://schemas.microsoft.com/office/powerpoint/2010/main" val="30871467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611189" y="981075"/>
            <a:ext cx="7417196" cy="5688013"/>
          </a:xfrm>
        </p:spPr>
        <p:txBody>
          <a:bodyPr/>
          <a:lstStyle/>
          <a:p>
            <a:r>
              <a:rPr lang="es-ES" altLang="es-ES" sz="2400" dirty="0" err="1" smtClean="0"/>
              <a:t>Phygelius</a:t>
            </a:r>
            <a:r>
              <a:rPr lang="es-ES" altLang="es-ES" sz="2400" dirty="0" smtClean="0"/>
              <a:t> (Cabo </a:t>
            </a:r>
            <a:r>
              <a:rPr lang="es-ES" altLang="es-ES" sz="2400" dirty="0" err="1" smtClean="0"/>
              <a:t>Figworts</a:t>
            </a:r>
            <a:r>
              <a:rPr lang="es-ES" altLang="es-ES" sz="2400" dirty="0" smtClean="0"/>
              <a:t>) proporcionan una larga temporada con sus tallos de flores tubulares de color amarillo pálido pasando por el naranja hasta el rojo y rosa fucsia.</a:t>
            </a:r>
          </a:p>
          <a:p>
            <a:r>
              <a:rPr lang="es-ES" altLang="es-ES" sz="2400" dirty="0" smtClean="0"/>
              <a:t>Ningún jardín sin </a:t>
            </a:r>
            <a:r>
              <a:rPr lang="es-ES" altLang="es-ES" sz="2400" dirty="0" err="1" smtClean="0"/>
              <a:t>agapanthus</a:t>
            </a:r>
            <a:r>
              <a:rPr lang="es-ES" altLang="es-ES" sz="2400" dirty="0" smtClean="0"/>
              <a:t>, abundante en esta zona, y la floración a partir de finales de julio en cultivares que van desde el blanco puro al más oscuro manchado de tinta azul - Siempre muy solicitados en el centro de la planta</a:t>
            </a:r>
          </a:p>
          <a:p>
            <a:r>
              <a:rPr lang="es-ES" altLang="es-ES" sz="2400" dirty="0" smtClean="0"/>
              <a:t>Las  </a:t>
            </a:r>
            <a:r>
              <a:rPr lang="es-ES" altLang="es-ES" sz="2400" dirty="0" err="1" smtClean="0"/>
              <a:t>Crocosmias</a:t>
            </a:r>
            <a:r>
              <a:rPr lang="es-ES" altLang="es-ES" sz="2400" dirty="0" smtClean="0"/>
              <a:t> también están bien representadas añadiendo naranjas vibrantes y rojos con el esquema a partir de agosto. </a:t>
            </a:r>
          </a:p>
        </p:txBody>
      </p:sp>
    </p:spTree>
    <p:extLst>
      <p:ext uri="{BB962C8B-B14F-4D97-AF65-F5344CB8AC3E}">
        <p14:creationId xmlns:p14="http://schemas.microsoft.com/office/powerpoint/2010/main" val="1593392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765175"/>
            <a:ext cx="7041976" cy="5254625"/>
          </a:xfrm>
        </p:spPr>
        <p:txBody>
          <a:bodyPr/>
          <a:lstStyle/>
          <a:p>
            <a:r>
              <a:rPr lang="es-ES" altLang="es-ES" sz="2400" dirty="0" smtClean="0"/>
              <a:t>Añadido a las plantaciones perennes cada año hay una lista de  </a:t>
            </a:r>
            <a:r>
              <a:rPr lang="es-ES" altLang="es-ES" sz="2400" dirty="0" err="1" smtClean="0"/>
              <a:t>de</a:t>
            </a:r>
            <a:r>
              <a:rPr lang="es-ES" altLang="es-ES" sz="2400" dirty="0" smtClean="0"/>
              <a:t> las plantas anuales, incluyendo </a:t>
            </a:r>
            <a:r>
              <a:rPr lang="es-ES" altLang="es-ES" sz="2400" dirty="0" err="1" smtClean="0"/>
              <a:t>Dimorphoteca</a:t>
            </a:r>
            <a:r>
              <a:rPr lang="es-ES" altLang="es-ES" sz="2400" dirty="0" smtClean="0"/>
              <a:t>, </a:t>
            </a:r>
            <a:r>
              <a:rPr lang="es-ES" altLang="es-ES" sz="2400" dirty="0" err="1" smtClean="0"/>
              <a:t>Ursinia</a:t>
            </a:r>
            <a:r>
              <a:rPr lang="es-ES" altLang="es-ES" sz="2400" dirty="0" smtClean="0"/>
              <a:t> y especies de </a:t>
            </a:r>
            <a:r>
              <a:rPr lang="es-ES" altLang="es-ES" sz="2400" dirty="0" err="1" smtClean="0"/>
              <a:t>Arctotis</a:t>
            </a:r>
            <a:r>
              <a:rPr lang="es-ES" altLang="es-ES" sz="2400" dirty="0" smtClean="0"/>
              <a:t>. </a:t>
            </a:r>
          </a:p>
          <a:p>
            <a:r>
              <a:rPr lang="es-ES" altLang="es-ES" sz="2400" dirty="0" smtClean="0"/>
              <a:t>Estas se complementan con otras especies de larga floración y </a:t>
            </a:r>
            <a:r>
              <a:rPr lang="es-ES" altLang="es-ES" sz="2400" dirty="0" err="1" smtClean="0"/>
              <a:t>colorificas</a:t>
            </a:r>
            <a:r>
              <a:rPr lang="es-ES" altLang="es-ES" sz="2400" dirty="0" smtClean="0"/>
              <a:t> de otros lugares que incluyen amapolas, </a:t>
            </a:r>
            <a:r>
              <a:rPr lang="es-ES" altLang="es-ES" sz="2400" dirty="0" err="1" smtClean="0"/>
              <a:t>Elscholtzia</a:t>
            </a:r>
            <a:r>
              <a:rPr lang="es-ES" altLang="es-ES" sz="2400" dirty="0" smtClean="0"/>
              <a:t>, las especies de </a:t>
            </a:r>
            <a:r>
              <a:rPr lang="es-ES" altLang="es-ES" sz="2400" dirty="0" err="1" smtClean="0"/>
              <a:t>Linum</a:t>
            </a:r>
            <a:r>
              <a:rPr lang="es-ES" altLang="es-ES" sz="2400" dirty="0" smtClean="0"/>
              <a:t> (lino) </a:t>
            </a:r>
            <a:r>
              <a:rPr lang="es-ES" altLang="es-ES" sz="2400" dirty="0" err="1" smtClean="0"/>
              <a:t>Nemophilla</a:t>
            </a:r>
            <a:r>
              <a:rPr lang="es-ES" altLang="es-ES" sz="2400" dirty="0" smtClean="0"/>
              <a:t> y </a:t>
            </a:r>
            <a:r>
              <a:rPr lang="es-ES" altLang="es-ES" sz="2400" dirty="0" err="1" smtClean="0"/>
              <a:t>Clarkia</a:t>
            </a:r>
            <a:r>
              <a:rPr lang="es-ES" altLang="es-ES" sz="2400" dirty="0" smtClean="0"/>
              <a:t>. </a:t>
            </a:r>
          </a:p>
          <a:p>
            <a:endParaRPr lang="es-ES" altLang="es-ES" dirty="0" smtClean="0"/>
          </a:p>
          <a:p>
            <a:endParaRPr lang="es-ES" altLang="es-ES" dirty="0" smtClean="0"/>
          </a:p>
          <a:p>
            <a:endParaRPr lang="es-ES" altLang="es-ES" dirty="0" smtClean="0"/>
          </a:p>
        </p:txBody>
      </p:sp>
    </p:spTree>
    <p:extLst>
      <p:ext uri="{BB962C8B-B14F-4D97-AF65-F5344CB8AC3E}">
        <p14:creationId xmlns:p14="http://schemas.microsoft.com/office/powerpoint/2010/main" val="9135266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The Garden House Acer grove over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6943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The Garden House bluebe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111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The Garden House cottag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4511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The Garden House cottage garden with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4755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The Garden House Lower are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4811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The Garden House lower are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3971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The Garden House South African Mead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6641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The Garden House South African meadow and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5724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The Garden House South African meadow to the 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0145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The Garden house stone sculp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9896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The Garden House terra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5876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The Garden House terrac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7705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The Garden House terraces op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3252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The Garden House terraces wist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044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TotalTime>
  <Words>1710</Words>
  <Application>Microsoft Office PowerPoint</Application>
  <PresentationFormat>Presentación en pantalla (4:3)</PresentationFormat>
  <Paragraphs>196</Paragraphs>
  <Slides>129</Slides>
  <Notes>66</Notes>
  <HiddenSlides>0</HiddenSlides>
  <MMClips>1</MMClips>
  <ScaleCrop>false</ScaleCrop>
  <HeadingPairs>
    <vt:vector size="4" baseType="variant">
      <vt:variant>
        <vt:lpstr>Tema</vt:lpstr>
      </vt:variant>
      <vt:variant>
        <vt:i4>1</vt:i4>
      </vt:variant>
      <vt:variant>
        <vt:lpstr>Títulos de diapositiva</vt:lpstr>
      </vt:variant>
      <vt:variant>
        <vt:i4>129</vt:i4>
      </vt:variant>
    </vt:vector>
  </HeadingPairs>
  <TitlesOfParts>
    <vt:vector size="130" baseType="lpstr">
      <vt:lpstr>Default Theme</vt:lpstr>
      <vt:lpstr>AFRICA.-LA VUELTA AL MUNDO EN 385 JARDINES.-SUDAFRICA.-Jardin Botanico y Jardines de Pretoria.-South African Garden.-Durban Botanic Garden.-Vergelegen Garden.-Pretoria.-The Garden House </vt:lpstr>
      <vt:lpstr>Jardin Botanico y Jardines de Pretoria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African Garden</vt:lpstr>
      <vt:lpstr>Presentación de PowerPoint</vt:lpstr>
      <vt:lpstr>Presentación de PowerPoint</vt:lpstr>
      <vt:lpstr>Presentación de PowerPoint</vt:lpstr>
      <vt:lpstr>Presentación de PowerPoint</vt:lpstr>
      <vt:lpstr>Presentación de PowerPoint</vt:lpstr>
      <vt:lpstr>Durban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Vergelegen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Garden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Josep</cp:lastModifiedBy>
  <cp:revision>12</cp:revision>
  <dcterms:created xsi:type="dcterms:W3CDTF">2013-09-17T05:34:35Z</dcterms:created>
  <dcterms:modified xsi:type="dcterms:W3CDTF">2017-02-23T09:55:26Z</dcterms:modified>
</cp:coreProperties>
</file>