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2"/>
  </p:notesMasterIdLst>
  <p:sldIdLst>
    <p:sldId id="256" r:id="rId2"/>
    <p:sldId id="257" r:id="rId3"/>
    <p:sldId id="316" r:id="rId4"/>
    <p:sldId id="317" r:id="rId5"/>
    <p:sldId id="318" r:id="rId6"/>
    <p:sldId id="319" r:id="rId7"/>
    <p:sldId id="259" r:id="rId8"/>
    <p:sldId id="260" r:id="rId9"/>
    <p:sldId id="261" r:id="rId10"/>
    <p:sldId id="262" r:id="rId11"/>
    <p:sldId id="263" r:id="rId12"/>
    <p:sldId id="264" r:id="rId13"/>
    <p:sldId id="265" r:id="rId14"/>
    <p:sldId id="266" r:id="rId15"/>
    <p:sldId id="267" r:id="rId16"/>
    <p:sldId id="268" r:id="rId17"/>
    <p:sldId id="269" r:id="rId18"/>
    <p:sldId id="271" r:id="rId19"/>
    <p:sldId id="272" r:id="rId20"/>
    <p:sldId id="273" r:id="rId21"/>
    <p:sldId id="274" r:id="rId22"/>
    <p:sldId id="276" r:id="rId23"/>
    <p:sldId id="277" r:id="rId24"/>
    <p:sldId id="278" r:id="rId25"/>
    <p:sldId id="279" r:id="rId26"/>
    <p:sldId id="280" r:id="rId27"/>
    <p:sldId id="282" r:id="rId28"/>
    <p:sldId id="320" r:id="rId29"/>
    <p:sldId id="321" r:id="rId30"/>
    <p:sldId id="322" r:id="rId31"/>
    <p:sldId id="323" r:id="rId32"/>
    <p:sldId id="324" r:id="rId33"/>
    <p:sldId id="325" r:id="rId34"/>
    <p:sldId id="291" r:id="rId35"/>
    <p:sldId id="327" r:id="rId36"/>
    <p:sldId id="283" r:id="rId37"/>
    <p:sldId id="284" r:id="rId38"/>
    <p:sldId id="285" r:id="rId39"/>
    <p:sldId id="286" r:id="rId40"/>
    <p:sldId id="287" r:id="rId41"/>
    <p:sldId id="288" r:id="rId42"/>
    <p:sldId id="326" r:id="rId43"/>
    <p:sldId id="289" r:id="rId44"/>
    <p:sldId id="292" r:id="rId45"/>
    <p:sldId id="293" r:id="rId46"/>
    <p:sldId id="294" r:id="rId47"/>
    <p:sldId id="290" r:id="rId48"/>
    <p:sldId id="295" r:id="rId49"/>
    <p:sldId id="296" r:id="rId50"/>
    <p:sldId id="328" r:id="rId51"/>
    <p:sldId id="329" r:id="rId52"/>
    <p:sldId id="298" r:id="rId53"/>
    <p:sldId id="302" r:id="rId54"/>
    <p:sldId id="300" r:id="rId55"/>
    <p:sldId id="301" r:id="rId56"/>
    <p:sldId id="303" r:id="rId57"/>
    <p:sldId id="304" r:id="rId58"/>
    <p:sldId id="305" r:id="rId59"/>
    <p:sldId id="377" r:id="rId60"/>
    <p:sldId id="378" r:id="rId61"/>
    <p:sldId id="379" r:id="rId62"/>
    <p:sldId id="380" r:id="rId63"/>
    <p:sldId id="381" r:id="rId64"/>
    <p:sldId id="383" r:id="rId65"/>
    <p:sldId id="306" r:id="rId66"/>
    <p:sldId id="307" r:id="rId67"/>
    <p:sldId id="308" r:id="rId68"/>
    <p:sldId id="310" r:id="rId69"/>
    <p:sldId id="382" r:id="rId70"/>
    <p:sldId id="311" r:id="rId71"/>
    <p:sldId id="312" r:id="rId72"/>
    <p:sldId id="313" r:id="rId73"/>
    <p:sldId id="314" r:id="rId74"/>
    <p:sldId id="315" r:id="rId75"/>
    <p:sldId id="330" r:id="rId76"/>
    <p:sldId id="331" r:id="rId77"/>
    <p:sldId id="332" r:id="rId78"/>
    <p:sldId id="336" r:id="rId79"/>
    <p:sldId id="339" r:id="rId80"/>
    <p:sldId id="338" r:id="rId81"/>
    <p:sldId id="335" r:id="rId82"/>
    <p:sldId id="345" r:id="rId83"/>
    <p:sldId id="340" r:id="rId84"/>
    <p:sldId id="341" r:id="rId85"/>
    <p:sldId id="333" r:id="rId86"/>
    <p:sldId id="337" r:id="rId87"/>
    <p:sldId id="342" r:id="rId88"/>
    <p:sldId id="346" r:id="rId89"/>
    <p:sldId id="347" r:id="rId90"/>
    <p:sldId id="372" r:id="rId91"/>
    <p:sldId id="373" r:id="rId92"/>
    <p:sldId id="384" r:id="rId93"/>
    <p:sldId id="374" r:id="rId94"/>
    <p:sldId id="375" r:id="rId95"/>
    <p:sldId id="350" r:id="rId96"/>
    <p:sldId id="349" r:id="rId97"/>
    <p:sldId id="362" r:id="rId98"/>
    <p:sldId id="354" r:id="rId99"/>
    <p:sldId id="352" r:id="rId100"/>
    <p:sldId id="376" r:id="rId101"/>
    <p:sldId id="348" r:id="rId102"/>
    <p:sldId id="351" r:id="rId103"/>
    <p:sldId id="353" r:id="rId104"/>
    <p:sldId id="355" r:id="rId105"/>
    <p:sldId id="356" r:id="rId106"/>
    <p:sldId id="357" r:id="rId107"/>
    <p:sldId id="358" r:id="rId108"/>
    <p:sldId id="359" r:id="rId109"/>
    <p:sldId id="360" r:id="rId110"/>
    <p:sldId id="361"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0" d="100"/>
          <a:sy n="60" d="100"/>
        </p:scale>
        <p:origin x="-1434" y="-84"/>
      </p:cViewPr>
      <p:guideLst>
        <p:guide orient="horz" pos="2160"/>
        <p:guide pos="2880"/>
      </p:guideLst>
    </p:cSldViewPr>
  </p:slideViewPr>
  <p:notesTextViewPr>
    <p:cViewPr>
      <p:scale>
        <a:sx n="1" d="1"/>
        <a:sy n="1" d="1"/>
      </p:scale>
      <p:origin x="0" y="0"/>
    </p:cViewPr>
  </p:notesTextViewPr>
  <p:sorterViewPr>
    <p:cViewPr>
      <p:scale>
        <a:sx n="100" d="100"/>
        <a:sy n="100" d="100"/>
      </p:scale>
      <p:origin x="0" y="3346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87FC40-C4FF-487D-9FD4-843FB68EB0A8}" type="datetimeFigureOut">
              <a:rPr lang="es-ES" smtClean="0"/>
              <a:t>19/02/2017</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C1E3AE-A97A-4B9D-94CB-D8866E1B3F76}" type="slidenum">
              <a:rPr lang="es-ES" smtClean="0"/>
              <a:t>‹Nº›</a:t>
            </a:fld>
            <a:endParaRPr lang="es-ES"/>
          </a:p>
        </p:txBody>
      </p:sp>
    </p:spTree>
    <p:extLst>
      <p:ext uri="{BB962C8B-B14F-4D97-AF65-F5344CB8AC3E}">
        <p14:creationId xmlns:p14="http://schemas.microsoft.com/office/powerpoint/2010/main" val="2878797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Organiponico</a:t>
            </a:r>
            <a:r>
              <a:rPr lang="es-ES" dirty="0" smtClean="0"/>
              <a:t> Vivero Alamar, </a:t>
            </a:r>
            <a:r>
              <a:rPr lang="es-ES" dirty="0" err="1" smtClean="0"/>
              <a:t>Havana</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7</a:t>
            </a:fld>
            <a:endParaRPr lang="es-ES"/>
          </a:p>
        </p:txBody>
      </p:sp>
    </p:spTree>
    <p:extLst>
      <p:ext uri="{BB962C8B-B14F-4D97-AF65-F5344CB8AC3E}">
        <p14:creationId xmlns:p14="http://schemas.microsoft.com/office/powerpoint/2010/main" val="688433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Organiponico</a:t>
            </a:r>
            <a:r>
              <a:rPr lang="es-ES" dirty="0" smtClean="0"/>
              <a:t> Vivero Alamar, </a:t>
            </a:r>
            <a:r>
              <a:rPr lang="es-ES" dirty="0" err="1" smtClean="0"/>
              <a:t>Havana</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8</a:t>
            </a:fld>
            <a:endParaRPr lang="es-ES"/>
          </a:p>
        </p:txBody>
      </p:sp>
    </p:spTree>
    <p:extLst>
      <p:ext uri="{BB962C8B-B14F-4D97-AF65-F5344CB8AC3E}">
        <p14:creationId xmlns:p14="http://schemas.microsoft.com/office/powerpoint/2010/main" val="3054972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10</a:t>
            </a:fld>
            <a:endParaRPr lang="es-ES"/>
          </a:p>
        </p:txBody>
      </p:sp>
    </p:spTree>
    <p:extLst>
      <p:ext uri="{BB962C8B-B14F-4D97-AF65-F5344CB8AC3E}">
        <p14:creationId xmlns:p14="http://schemas.microsoft.com/office/powerpoint/2010/main" val="1222995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Organiponico</a:t>
            </a:r>
            <a:r>
              <a:rPr lang="es-ES" dirty="0" smtClean="0"/>
              <a:t> Vivero Alamar, </a:t>
            </a:r>
            <a:r>
              <a:rPr lang="es-ES" dirty="0" err="1" smtClean="0"/>
              <a:t>Havana</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11</a:t>
            </a:fld>
            <a:endParaRPr lang="es-ES"/>
          </a:p>
        </p:txBody>
      </p:sp>
    </p:spTree>
    <p:extLst>
      <p:ext uri="{BB962C8B-B14F-4D97-AF65-F5344CB8AC3E}">
        <p14:creationId xmlns:p14="http://schemas.microsoft.com/office/powerpoint/2010/main" val="3637989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Organiponico</a:t>
            </a:r>
            <a:r>
              <a:rPr lang="es-ES" dirty="0" smtClean="0"/>
              <a:t> Vivero Alamar, </a:t>
            </a:r>
            <a:r>
              <a:rPr lang="es-ES" dirty="0" err="1" smtClean="0"/>
              <a:t>Havana</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12</a:t>
            </a:fld>
            <a:endParaRPr lang="es-ES"/>
          </a:p>
        </p:txBody>
      </p:sp>
    </p:spTree>
    <p:extLst>
      <p:ext uri="{BB962C8B-B14F-4D97-AF65-F5344CB8AC3E}">
        <p14:creationId xmlns:p14="http://schemas.microsoft.com/office/powerpoint/2010/main" val="3503699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Organiponico</a:t>
            </a:r>
            <a:r>
              <a:rPr lang="es-ES" dirty="0" smtClean="0"/>
              <a:t> Vivero Alamar, </a:t>
            </a:r>
            <a:r>
              <a:rPr lang="es-ES" dirty="0" err="1" smtClean="0"/>
              <a:t>Havana</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13</a:t>
            </a:fld>
            <a:endParaRPr lang="es-ES"/>
          </a:p>
        </p:txBody>
      </p:sp>
    </p:spTree>
    <p:extLst>
      <p:ext uri="{BB962C8B-B14F-4D97-AF65-F5344CB8AC3E}">
        <p14:creationId xmlns:p14="http://schemas.microsoft.com/office/powerpoint/2010/main" val="7769497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Organiponico</a:t>
            </a:r>
            <a:r>
              <a:rPr lang="es-ES" dirty="0" smtClean="0"/>
              <a:t> Vivero Alamar, </a:t>
            </a:r>
            <a:r>
              <a:rPr lang="es-ES" dirty="0" err="1" smtClean="0"/>
              <a:t>Havana</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14</a:t>
            </a:fld>
            <a:endParaRPr lang="es-ES"/>
          </a:p>
        </p:txBody>
      </p:sp>
    </p:spTree>
    <p:extLst>
      <p:ext uri="{BB962C8B-B14F-4D97-AF65-F5344CB8AC3E}">
        <p14:creationId xmlns:p14="http://schemas.microsoft.com/office/powerpoint/2010/main" val="14031981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Organiponico</a:t>
            </a:r>
            <a:r>
              <a:rPr lang="es-ES" dirty="0" smtClean="0"/>
              <a:t> Vivero Alamar, </a:t>
            </a:r>
            <a:r>
              <a:rPr lang="es-ES" dirty="0" err="1" smtClean="0"/>
              <a:t>Havana</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15</a:t>
            </a:fld>
            <a:endParaRPr lang="es-ES"/>
          </a:p>
        </p:txBody>
      </p:sp>
    </p:spTree>
    <p:extLst>
      <p:ext uri="{BB962C8B-B14F-4D97-AF65-F5344CB8AC3E}">
        <p14:creationId xmlns:p14="http://schemas.microsoft.com/office/powerpoint/2010/main" val="42793215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Organiponico</a:t>
            </a:r>
            <a:r>
              <a:rPr lang="es-ES" dirty="0" smtClean="0"/>
              <a:t> Vivero Alamar, </a:t>
            </a:r>
            <a:r>
              <a:rPr lang="es-ES" dirty="0" err="1" smtClean="0"/>
              <a:t>Havana</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18</a:t>
            </a:fld>
            <a:endParaRPr lang="es-ES"/>
          </a:p>
        </p:txBody>
      </p:sp>
    </p:spTree>
    <p:extLst>
      <p:ext uri="{BB962C8B-B14F-4D97-AF65-F5344CB8AC3E}">
        <p14:creationId xmlns:p14="http://schemas.microsoft.com/office/powerpoint/2010/main" val="28766075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Organiponico</a:t>
            </a:r>
            <a:r>
              <a:rPr lang="es-ES" dirty="0" smtClean="0"/>
              <a:t> Vivero Alamar, </a:t>
            </a:r>
            <a:r>
              <a:rPr lang="es-ES" dirty="0" err="1" smtClean="0"/>
              <a:t>Havana</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19</a:t>
            </a:fld>
            <a:endParaRPr lang="es-ES"/>
          </a:p>
        </p:txBody>
      </p:sp>
    </p:spTree>
    <p:extLst>
      <p:ext uri="{BB962C8B-B14F-4D97-AF65-F5344CB8AC3E}">
        <p14:creationId xmlns:p14="http://schemas.microsoft.com/office/powerpoint/2010/main" val="4043222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Organiponico</a:t>
            </a:r>
            <a:r>
              <a:rPr lang="es-ES" dirty="0" smtClean="0"/>
              <a:t> Vivero Alamar, </a:t>
            </a:r>
            <a:r>
              <a:rPr lang="es-ES" dirty="0" err="1" smtClean="0"/>
              <a:t>Havana</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20</a:t>
            </a:fld>
            <a:endParaRPr lang="es-ES"/>
          </a:p>
        </p:txBody>
      </p:sp>
    </p:spTree>
    <p:extLst>
      <p:ext uri="{BB962C8B-B14F-4D97-AF65-F5344CB8AC3E}">
        <p14:creationId xmlns:p14="http://schemas.microsoft.com/office/powerpoint/2010/main" val="1457487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Organiponico</a:t>
            </a:r>
            <a:r>
              <a:rPr lang="es-ES" dirty="0" smtClean="0"/>
              <a:t> Vivero Alamar, </a:t>
            </a:r>
            <a:r>
              <a:rPr lang="es-ES" dirty="0" err="1" smtClean="0"/>
              <a:t>Havana</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21</a:t>
            </a:fld>
            <a:endParaRPr lang="es-ES"/>
          </a:p>
        </p:txBody>
      </p:sp>
    </p:spTree>
    <p:extLst>
      <p:ext uri="{BB962C8B-B14F-4D97-AF65-F5344CB8AC3E}">
        <p14:creationId xmlns:p14="http://schemas.microsoft.com/office/powerpoint/2010/main" val="619329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Organiponico</a:t>
            </a:r>
            <a:r>
              <a:rPr lang="es-ES" dirty="0" smtClean="0"/>
              <a:t> Vivero Alamar, </a:t>
            </a:r>
            <a:r>
              <a:rPr lang="es-ES" dirty="0" err="1" smtClean="0"/>
              <a:t>Havana</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23</a:t>
            </a:fld>
            <a:endParaRPr lang="es-ES"/>
          </a:p>
        </p:txBody>
      </p:sp>
    </p:spTree>
    <p:extLst>
      <p:ext uri="{BB962C8B-B14F-4D97-AF65-F5344CB8AC3E}">
        <p14:creationId xmlns:p14="http://schemas.microsoft.com/office/powerpoint/2010/main" val="2165015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Organiponico</a:t>
            </a:r>
            <a:r>
              <a:rPr lang="es-ES" dirty="0" smtClean="0"/>
              <a:t> Vivero Alamar, </a:t>
            </a:r>
            <a:r>
              <a:rPr lang="es-ES" dirty="0" err="1" smtClean="0"/>
              <a:t>Havana</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24</a:t>
            </a:fld>
            <a:endParaRPr lang="es-ES"/>
          </a:p>
        </p:txBody>
      </p:sp>
    </p:spTree>
    <p:extLst>
      <p:ext uri="{BB962C8B-B14F-4D97-AF65-F5344CB8AC3E}">
        <p14:creationId xmlns:p14="http://schemas.microsoft.com/office/powerpoint/2010/main" val="3418438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Organiponico</a:t>
            </a:r>
            <a:r>
              <a:rPr lang="es-ES" dirty="0" smtClean="0"/>
              <a:t> Vivero Alamar, </a:t>
            </a:r>
            <a:r>
              <a:rPr lang="es-ES" dirty="0" err="1" smtClean="0"/>
              <a:t>Havana</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25</a:t>
            </a:fld>
            <a:endParaRPr lang="es-ES"/>
          </a:p>
        </p:txBody>
      </p:sp>
    </p:spTree>
    <p:extLst>
      <p:ext uri="{BB962C8B-B14F-4D97-AF65-F5344CB8AC3E}">
        <p14:creationId xmlns:p14="http://schemas.microsoft.com/office/powerpoint/2010/main" val="17282920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Las Pozas , Xilitla .</a:t>
            </a:r>
            <a:r>
              <a:rPr lang="es-ES" dirty="0" err="1" smtClean="0"/>
              <a:t>Mexico</a:t>
            </a:r>
            <a:endParaRPr lang="es-ES" dirty="0" smtClean="0"/>
          </a:p>
          <a:p>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32</a:t>
            </a:fld>
            <a:endParaRPr lang="es-ES"/>
          </a:p>
        </p:txBody>
      </p:sp>
    </p:spTree>
    <p:extLst>
      <p:ext uri="{BB962C8B-B14F-4D97-AF65-F5344CB8AC3E}">
        <p14:creationId xmlns:p14="http://schemas.microsoft.com/office/powerpoint/2010/main" val="39923341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Las Pozas , Xilitla .</a:t>
            </a:r>
            <a:r>
              <a:rPr lang="es-ES" dirty="0" err="1" smtClean="0"/>
              <a:t>Mexico</a:t>
            </a:r>
            <a:endParaRPr lang="es-ES" dirty="0" smtClean="0"/>
          </a:p>
          <a:p>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33</a:t>
            </a:fld>
            <a:endParaRPr lang="es-ES"/>
          </a:p>
        </p:txBody>
      </p:sp>
    </p:spTree>
    <p:extLst>
      <p:ext uri="{BB962C8B-B14F-4D97-AF65-F5344CB8AC3E}">
        <p14:creationId xmlns:p14="http://schemas.microsoft.com/office/powerpoint/2010/main" val="12778882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Las Pozas , Xilitla .</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34</a:t>
            </a:fld>
            <a:endParaRPr lang="es-ES"/>
          </a:p>
        </p:txBody>
      </p:sp>
    </p:spTree>
    <p:extLst>
      <p:ext uri="{BB962C8B-B14F-4D97-AF65-F5344CB8AC3E}">
        <p14:creationId xmlns:p14="http://schemas.microsoft.com/office/powerpoint/2010/main" val="1889158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Las Pozas , Xilitla .</a:t>
            </a:r>
            <a:r>
              <a:rPr lang="es-ES" dirty="0" err="1" smtClean="0"/>
              <a:t>Mexico</a:t>
            </a:r>
            <a:endParaRPr lang="es-ES" dirty="0" smtClean="0"/>
          </a:p>
          <a:p>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35</a:t>
            </a:fld>
            <a:endParaRPr lang="es-ES"/>
          </a:p>
        </p:txBody>
      </p:sp>
    </p:spTree>
    <p:extLst>
      <p:ext uri="{BB962C8B-B14F-4D97-AF65-F5344CB8AC3E}">
        <p14:creationId xmlns:p14="http://schemas.microsoft.com/office/powerpoint/2010/main" val="10019151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Las Pozas , Xilitla .</a:t>
            </a:r>
            <a:r>
              <a:rPr lang="es-ES" dirty="0" err="1" smtClean="0"/>
              <a:t>Mexico</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36</a:t>
            </a:fld>
            <a:endParaRPr lang="es-ES"/>
          </a:p>
        </p:txBody>
      </p:sp>
    </p:spTree>
    <p:extLst>
      <p:ext uri="{BB962C8B-B14F-4D97-AF65-F5344CB8AC3E}">
        <p14:creationId xmlns:p14="http://schemas.microsoft.com/office/powerpoint/2010/main" val="624046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Las Pozas , Xilitla .</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37</a:t>
            </a:fld>
            <a:endParaRPr lang="es-ES"/>
          </a:p>
        </p:txBody>
      </p:sp>
    </p:spTree>
    <p:extLst>
      <p:ext uri="{BB962C8B-B14F-4D97-AF65-F5344CB8AC3E}">
        <p14:creationId xmlns:p14="http://schemas.microsoft.com/office/powerpoint/2010/main" val="32379088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Las Pozas , Xilitla .</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38</a:t>
            </a:fld>
            <a:endParaRPr lang="es-ES"/>
          </a:p>
        </p:txBody>
      </p:sp>
    </p:spTree>
    <p:extLst>
      <p:ext uri="{BB962C8B-B14F-4D97-AF65-F5344CB8AC3E}">
        <p14:creationId xmlns:p14="http://schemas.microsoft.com/office/powerpoint/2010/main" val="27035223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Las Pozas , Xilitla .</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39</a:t>
            </a:fld>
            <a:endParaRPr lang="es-ES"/>
          </a:p>
        </p:txBody>
      </p:sp>
    </p:spTree>
    <p:extLst>
      <p:ext uri="{BB962C8B-B14F-4D97-AF65-F5344CB8AC3E}">
        <p14:creationId xmlns:p14="http://schemas.microsoft.com/office/powerpoint/2010/main" val="40115497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Las Pozas , Xilitla .</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40</a:t>
            </a:fld>
            <a:endParaRPr lang="es-ES"/>
          </a:p>
        </p:txBody>
      </p:sp>
    </p:spTree>
    <p:extLst>
      <p:ext uri="{BB962C8B-B14F-4D97-AF65-F5344CB8AC3E}">
        <p14:creationId xmlns:p14="http://schemas.microsoft.com/office/powerpoint/2010/main" val="1132772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Las Pozas , Xilitla .</a:t>
            </a:r>
            <a:r>
              <a:rPr lang="es-ES" dirty="0" err="1" smtClean="0"/>
              <a:t>Mexico</a:t>
            </a:r>
            <a:endParaRPr lang="es-ES" dirty="0" smtClean="0"/>
          </a:p>
          <a:p>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42</a:t>
            </a:fld>
            <a:endParaRPr lang="es-ES"/>
          </a:p>
        </p:txBody>
      </p:sp>
    </p:spTree>
    <p:extLst>
      <p:ext uri="{BB962C8B-B14F-4D97-AF65-F5344CB8AC3E}">
        <p14:creationId xmlns:p14="http://schemas.microsoft.com/office/powerpoint/2010/main" val="29339545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Las Pozas , Xilitla .</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43</a:t>
            </a:fld>
            <a:endParaRPr lang="es-ES"/>
          </a:p>
        </p:txBody>
      </p:sp>
    </p:spTree>
    <p:extLst>
      <p:ext uri="{BB962C8B-B14F-4D97-AF65-F5344CB8AC3E}">
        <p14:creationId xmlns:p14="http://schemas.microsoft.com/office/powerpoint/2010/main" val="15345009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Las Pozas , Xilitla .</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44</a:t>
            </a:fld>
            <a:endParaRPr lang="es-ES"/>
          </a:p>
        </p:txBody>
      </p:sp>
    </p:spTree>
    <p:extLst>
      <p:ext uri="{BB962C8B-B14F-4D97-AF65-F5344CB8AC3E}">
        <p14:creationId xmlns:p14="http://schemas.microsoft.com/office/powerpoint/2010/main" val="42810232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Las Pozas , Xilitla .</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45</a:t>
            </a:fld>
            <a:endParaRPr lang="es-ES"/>
          </a:p>
        </p:txBody>
      </p:sp>
    </p:spTree>
    <p:extLst>
      <p:ext uri="{BB962C8B-B14F-4D97-AF65-F5344CB8AC3E}">
        <p14:creationId xmlns:p14="http://schemas.microsoft.com/office/powerpoint/2010/main" val="16751894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Las Pozas , Xilitla .</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46</a:t>
            </a:fld>
            <a:endParaRPr lang="es-ES"/>
          </a:p>
        </p:txBody>
      </p:sp>
    </p:spTree>
    <p:extLst>
      <p:ext uri="{BB962C8B-B14F-4D97-AF65-F5344CB8AC3E}">
        <p14:creationId xmlns:p14="http://schemas.microsoft.com/office/powerpoint/2010/main" val="30792937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Las Pozas , Xilitla .</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47</a:t>
            </a:fld>
            <a:endParaRPr lang="es-ES"/>
          </a:p>
        </p:txBody>
      </p:sp>
    </p:spTree>
    <p:extLst>
      <p:ext uri="{BB962C8B-B14F-4D97-AF65-F5344CB8AC3E}">
        <p14:creationId xmlns:p14="http://schemas.microsoft.com/office/powerpoint/2010/main" val="11360802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Jardines de Luis </a:t>
            </a:r>
            <a:r>
              <a:rPr lang="es-ES" dirty="0" err="1" smtClean="0"/>
              <a:t>Barragan</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52</a:t>
            </a:fld>
            <a:endParaRPr lang="es-ES"/>
          </a:p>
        </p:txBody>
      </p:sp>
    </p:spTree>
    <p:extLst>
      <p:ext uri="{BB962C8B-B14F-4D97-AF65-F5344CB8AC3E}">
        <p14:creationId xmlns:p14="http://schemas.microsoft.com/office/powerpoint/2010/main" val="33830911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Jardines de Luis </a:t>
            </a:r>
            <a:r>
              <a:rPr lang="es-ES" dirty="0" err="1" smtClean="0"/>
              <a:t>Barragan</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53</a:t>
            </a:fld>
            <a:endParaRPr lang="es-ES"/>
          </a:p>
        </p:txBody>
      </p:sp>
    </p:spTree>
    <p:extLst>
      <p:ext uri="{BB962C8B-B14F-4D97-AF65-F5344CB8AC3E}">
        <p14:creationId xmlns:p14="http://schemas.microsoft.com/office/powerpoint/2010/main" val="17652416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Jardines de Luis </a:t>
            </a:r>
            <a:r>
              <a:rPr lang="es-ES" dirty="0" err="1" smtClean="0"/>
              <a:t>Barragan</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54</a:t>
            </a:fld>
            <a:endParaRPr lang="es-ES"/>
          </a:p>
        </p:txBody>
      </p:sp>
    </p:spTree>
    <p:extLst>
      <p:ext uri="{BB962C8B-B14F-4D97-AF65-F5344CB8AC3E}">
        <p14:creationId xmlns:p14="http://schemas.microsoft.com/office/powerpoint/2010/main" val="15695986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Jardines de Luis </a:t>
            </a:r>
            <a:r>
              <a:rPr lang="es-ES" dirty="0" err="1" smtClean="0"/>
              <a:t>Barragan</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55</a:t>
            </a:fld>
            <a:endParaRPr lang="es-ES"/>
          </a:p>
        </p:txBody>
      </p:sp>
    </p:spTree>
    <p:extLst>
      <p:ext uri="{BB962C8B-B14F-4D97-AF65-F5344CB8AC3E}">
        <p14:creationId xmlns:p14="http://schemas.microsoft.com/office/powerpoint/2010/main" val="29307355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Jardines de Luis </a:t>
            </a:r>
            <a:r>
              <a:rPr lang="es-ES" dirty="0" err="1" smtClean="0"/>
              <a:t>Barragan</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56</a:t>
            </a:fld>
            <a:endParaRPr lang="es-ES"/>
          </a:p>
        </p:txBody>
      </p:sp>
    </p:spTree>
    <p:extLst>
      <p:ext uri="{BB962C8B-B14F-4D97-AF65-F5344CB8AC3E}">
        <p14:creationId xmlns:p14="http://schemas.microsoft.com/office/powerpoint/2010/main" val="11470284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Jardín </a:t>
            </a:r>
            <a:r>
              <a:rPr lang="es-ES" dirty="0" err="1" smtClean="0"/>
              <a:t>Etno</a:t>
            </a:r>
            <a:r>
              <a:rPr lang="es-ES" dirty="0" smtClean="0"/>
              <a:t>-Botánico, Oaxaca</a:t>
            </a:r>
          </a:p>
          <a:p>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64</a:t>
            </a:fld>
            <a:endParaRPr lang="es-ES"/>
          </a:p>
        </p:txBody>
      </p:sp>
    </p:spTree>
    <p:extLst>
      <p:ext uri="{BB962C8B-B14F-4D97-AF65-F5344CB8AC3E}">
        <p14:creationId xmlns:p14="http://schemas.microsoft.com/office/powerpoint/2010/main" val="19910857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.-El Jardín </a:t>
            </a:r>
            <a:r>
              <a:rPr lang="es-ES" dirty="0" err="1" smtClean="0"/>
              <a:t>Etno</a:t>
            </a:r>
            <a:r>
              <a:rPr lang="es-ES" dirty="0" smtClean="0"/>
              <a:t>-Botánico, Oaxaca</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65</a:t>
            </a:fld>
            <a:endParaRPr lang="es-ES"/>
          </a:p>
        </p:txBody>
      </p:sp>
    </p:spTree>
    <p:extLst>
      <p:ext uri="{BB962C8B-B14F-4D97-AF65-F5344CB8AC3E}">
        <p14:creationId xmlns:p14="http://schemas.microsoft.com/office/powerpoint/2010/main" val="4703158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.-El Jardín </a:t>
            </a:r>
            <a:r>
              <a:rPr lang="es-ES" dirty="0" err="1" smtClean="0"/>
              <a:t>Etno</a:t>
            </a:r>
            <a:r>
              <a:rPr lang="es-ES" dirty="0" smtClean="0"/>
              <a:t>-Botánico, Oaxaca</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66</a:t>
            </a:fld>
            <a:endParaRPr lang="es-ES"/>
          </a:p>
        </p:txBody>
      </p:sp>
    </p:spTree>
    <p:extLst>
      <p:ext uri="{BB962C8B-B14F-4D97-AF65-F5344CB8AC3E}">
        <p14:creationId xmlns:p14="http://schemas.microsoft.com/office/powerpoint/2010/main" val="31947570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.-El Jardín </a:t>
            </a:r>
            <a:r>
              <a:rPr lang="es-ES" dirty="0" err="1" smtClean="0"/>
              <a:t>Etno</a:t>
            </a:r>
            <a:r>
              <a:rPr lang="es-ES" dirty="0" smtClean="0"/>
              <a:t>-Botánico, Oaxaca</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67</a:t>
            </a:fld>
            <a:endParaRPr lang="es-ES"/>
          </a:p>
        </p:txBody>
      </p:sp>
    </p:spTree>
    <p:extLst>
      <p:ext uri="{BB962C8B-B14F-4D97-AF65-F5344CB8AC3E}">
        <p14:creationId xmlns:p14="http://schemas.microsoft.com/office/powerpoint/2010/main" val="29651273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.-El Jardín </a:t>
            </a:r>
            <a:r>
              <a:rPr lang="es-ES" dirty="0" err="1" smtClean="0"/>
              <a:t>Etno</a:t>
            </a:r>
            <a:r>
              <a:rPr lang="es-ES" dirty="0" smtClean="0"/>
              <a:t>-Botánico, Oaxaca</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68</a:t>
            </a:fld>
            <a:endParaRPr lang="es-ES"/>
          </a:p>
        </p:txBody>
      </p:sp>
    </p:spTree>
    <p:extLst>
      <p:ext uri="{BB962C8B-B14F-4D97-AF65-F5344CB8AC3E}">
        <p14:creationId xmlns:p14="http://schemas.microsoft.com/office/powerpoint/2010/main" val="38021142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Jardín </a:t>
            </a:r>
            <a:r>
              <a:rPr lang="es-ES" dirty="0" err="1" smtClean="0"/>
              <a:t>Etno</a:t>
            </a:r>
            <a:r>
              <a:rPr lang="es-ES" dirty="0" smtClean="0"/>
              <a:t>-Botánico, Oaxaca</a:t>
            </a:r>
          </a:p>
          <a:p>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69</a:t>
            </a:fld>
            <a:endParaRPr lang="es-ES"/>
          </a:p>
        </p:txBody>
      </p:sp>
    </p:spTree>
    <p:extLst>
      <p:ext uri="{BB962C8B-B14F-4D97-AF65-F5344CB8AC3E}">
        <p14:creationId xmlns:p14="http://schemas.microsoft.com/office/powerpoint/2010/main" val="3668281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.-El Jardín </a:t>
            </a:r>
            <a:r>
              <a:rPr lang="es-ES" dirty="0" err="1" smtClean="0"/>
              <a:t>Etno</a:t>
            </a:r>
            <a:r>
              <a:rPr lang="es-ES" dirty="0" smtClean="0"/>
              <a:t>-Botánico, Oaxaca</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70</a:t>
            </a:fld>
            <a:endParaRPr lang="es-ES"/>
          </a:p>
        </p:txBody>
      </p:sp>
    </p:spTree>
    <p:extLst>
      <p:ext uri="{BB962C8B-B14F-4D97-AF65-F5344CB8AC3E}">
        <p14:creationId xmlns:p14="http://schemas.microsoft.com/office/powerpoint/2010/main" val="6996009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.-El Jardín </a:t>
            </a:r>
            <a:r>
              <a:rPr lang="es-ES" dirty="0" err="1" smtClean="0"/>
              <a:t>Etno</a:t>
            </a:r>
            <a:r>
              <a:rPr lang="es-ES" dirty="0" smtClean="0"/>
              <a:t>-Botánico, Oaxaca</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71</a:t>
            </a:fld>
            <a:endParaRPr lang="es-ES"/>
          </a:p>
        </p:txBody>
      </p:sp>
    </p:spTree>
    <p:extLst>
      <p:ext uri="{BB962C8B-B14F-4D97-AF65-F5344CB8AC3E}">
        <p14:creationId xmlns:p14="http://schemas.microsoft.com/office/powerpoint/2010/main" val="6067452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.-El Jardín </a:t>
            </a:r>
            <a:r>
              <a:rPr lang="es-ES" dirty="0" err="1" smtClean="0"/>
              <a:t>Etno</a:t>
            </a:r>
            <a:r>
              <a:rPr lang="es-ES" dirty="0" smtClean="0"/>
              <a:t>-Botánico, Oaxaca</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72</a:t>
            </a:fld>
            <a:endParaRPr lang="es-ES"/>
          </a:p>
        </p:txBody>
      </p:sp>
    </p:spTree>
    <p:extLst>
      <p:ext uri="{BB962C8B-B14F-4D97-AF65-F5344CB8AC3E}">
        <p14:creationId xmlns:p14="http://schemas.microsoft.com/office/powerpoint/2010/main" val="5389095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.-El Jardín </a:t>
            </a:r>
            <a:r>
              <a:rPr lang="es-ES" dirty="0" err="1" smtClean="0"/>
              <a:t>Etno</a:t>
            </a:r>
            <a:r>
              <a:rPr lang="es-ES" dirty="0" smtClean="0"/>
              <a:t>-Botánico, Oaxaca</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74</a:t>
            </a:fld>
            <a:endParaRPr lang="es-ES"/>
          </a:p>
        </p:txBody>
      </p:sp>
    </p:spTree>
    <p:extLst>
      <p:ext uri="{BB962C8B-B14F-4D97-AF65-F5344CB8AC3E}">
        <p14:creationId xmlns:p14="http://schemas.microsoft.com/office/powerpoint/2010/main" val="6968970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.-El Jardín </a:t>
            </a:r>
            <a:r>
              <a:rPr lang="es-ES" dirty="0" err="1" smtClean="0"/>
              <a:t>Etno</a:t>
            </a:r>
            <a:r>
              <a:rPr lang="es-ES" dirty="0" smtClean="0"/>
              <a:t>-Botánico, Oaxaca</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75</a:t>
            </a:fld>
            <a:endParaRPr lang="es-ES"/>
          </a:p>
        </p:txBody>
      </p:sp>
    </p:spTree>
    <p:extLst>
      <p:ext uri="{BB962C8B-B14F-4D97-AF65-F5344CB8AC3E}">
        <p14:creationId xmlns:p14="http://schemas.microsoft.com/office/powerpoint/2010/main" val="42251466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.-El Jardín </a:t>
            </a:r>
            <a:r>
              <a:rPr lang="es-ES" dirty="0" err="1" smtClean="0"/>
              <a:t>Etno</a:t>
            </a:r>
            <a:r>
              <a:rPr lang="es-ES" dirty="0" smtClean="0"/>
              <a:t>-Botánico, Oaxaca</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76</a:t>
            </a:fld>
            <a:endParaRPr lang="es-ES"/>
          </a:p>
        </p:txBody>
      </p:sp>
    </p:spTree>
    <p:extLst>
      <p:ext uri="{BB962C8B-B14F-4D97-AF65-F5344CB8AC3E}">
        <p14:creationId xmlns:p14="http://schemas.microsoft.com/office/powerpoint/2010/main" val="16563216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.-El Jardín </a:t>
            </a:r>
            <a:r>
              <a:rPr lang="es-ES" dirty="0" err="1" smtClean="0"/>
              <a:t>Etno</a:t>
            </a:r>
            <a:r>
              <a:rPr lang="es-ES" dirty="0" smtClean="0"/>
              <a:t>-Botánico, Oaxaca</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77</a:t>
            </a:fld>
            <a:endParaRPr lang="es-ES"/>
          </a:p>
        </p:txBody>
      </p:sp>
    </p:spTree>
    <p:extLst>
      <p:ext uri="{BB962C8B-B14F-4D97-AF65-F5344CB8AC3E}">
        <p14:creationId xmlns:p14="http://schemas.microsoft.com/office/powerpoint/2010/main" val="19419991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.-El Jardín </a:t>
            </a:r>
            <a:r>
              <a:rPr lang="es-ES" dirty="0" err="1" smtClean="0"/>
              <a:t>Etno</a:t>
            </a:r>
            <a:r>
              <a:rPr lang="es-ES" dirty="0" smtClean="0"/>
              <a:t>-Botánico, Oaxaca</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78</a:t>
            </a:fld>
            <a:endParaRPr lang="es-ES"/>
          </a:p>
        </p:txBody>
      </p:sp>
    </p:spTree>
    <p:extLst>
      <p:ext uri="{BB962C8B-B14F-4D97-AF65-F5344CB8AC3E}">
        <p14:creationId xmlns:p14="http://schemas.microsoft.com/office/powerpoint/2010/main" val="41715944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.-El Jardín </a:t>
            </a:r>
            <a:r>
              <a:rPr lang="es-ES" dirty="0" err="1" smtClean="0"/>
              <a:t>Etno</a:t>
            </a:r>
            <a:r>
              <a:rPr lang="es-ES" dirty="0" smtClean="0"/>
              <a:t>-Botánico, Oaxaca</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79</a:t>
            </a:fld>
            <a:endParaRPr lang="es-ES"/>
          </a:p>
        </p:txBody>
      </p:sp>
    </p:spTree>
    <p:extLst>
      <p:ext uri="{BB962C8B-B14F-4D97-AF65-F5344CB8AC3E}">
        <p14:creationId xmlns:p14="http://schemas.microsoft.com/office/powerpoint/2010/main" val="16474571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.-El Jardín </a:t>
            </a:r>
            <a:r>
              <a:rPr lang="es-ES" dirty="0" err="1" smtClean="0"/>
              <a:t>Etno</a:t>
            </a:r>
            <a:r>
              <a:rPr lang="es-ES" dirty="0" smtClean="0"/>
              <a:t>-Botánico, Oaxaca</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80</a:t>
            </a:fld>
            <a:endParaRPr lang="es-ES"/>
          </a:p>
        </p:txBody>
      </p:sp>
    </p:spTree>
    <p:extLst>
      <p:ext uri="{BB962C8B-B14F-4D97-AF65-F5344CB8AC3E}">
        <p14:creationId xmlns:p14="http://schemas.microsoft.com/office/powerpoint/2010/main" val="40349058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.-El Jardín </a:t>
            </a:r>
            <a:r>
              <a:rPr lang="es-ES" dirty="0" err="1" smtClean="0"/>
              <a:t>Etno</a:t>
            </a:r>
            <a:r>
              <a:rPr lang="es-ES" dirty="0" smtClean="0"/>
              <a:t>-Botánico, Oaxaca</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81</a:t>
            </a:fld>
            <a:endParaRPr lang="es-ES"/>
          </a:p>
        </p:txBody>
      </p:sp>
    </p:spTree>
    <p:extLst>
      <p:ext uri="{BB962C8B-B14F-4D97-AF65-F5344CB8AC3E}">
        <p14:creationId xmlns:p14="http://schemas.microsoft.com/office/powerpoint/2010/main" val="158302165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.-El Jardín </a:t>
            </a:r>
            <a:r>
              <a:rPr lang="es-ES" dirty="0" err="1" smtClean="0"/>
              <a:t>Etno</a:t>
            </a:r>
            <a:r>
              <a:rPr lang="es-ES" dirty="0" smtClean="0"/>
              <a:t>-Botánico, Oaxaca</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82</a:t>
            </a:fld>
            <a:endParaRPr lang="es-ES"/>
          </a:p>
        </p:txBody>
      </p:sp>
    </p:spTree>
    <p:extLst>
      <p:ext uri="{BB962C8B-B14F-4D97-AF65-F5344CB8AC3E}">
        <p14:creationId xmlns:p14="http://schemas.microsoft.com/office/powerpoint/2010/main" val="212913325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.-El Jardín </a:t>
            </a:r>
            <a:r>
              <a:rPr lang="es-ES" dirty="0" err="1" smtClean="0"/>
              <a:t>Etno</a:t>
            </a:r>
            <a:r>
              <a:rPr lang="es-ES" dirty="0" smtClean="0"/>
              <a:t>-Botánico, Oaxaca</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83</a:t>
            </a:fld>
            <a:endParaRPr lang="es-ES"/>
          </a:p>
        </p:txBody>
      </p:sp>
    </p:spTree>
    <p:extLst>
      <p:ext uri="{BB962C8B-B14F-4D97-AF65-F5344CB8AC3E}">
        <p14:creationId xmlns:p14="http://schemas.microsoft.com/office/powerpoint/2010/main" val="15741578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.-El Jardín </a:t>
            </a:r>
            <a:r>
              <a:rPr lang="es-ES" dirty="0" err="1" smtClean="0"/>
              <a:t>Etno</a:t>
            </a:r>
            <a:r>
              <a:rPr lang="es-ES" dirty="0" smtClean="0"/>
              <a:t>-Botánico, Oaxaca</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85</a:t>
            </a:fld>
            <a:endParaRPr lang="es-ES"/>
          </a:p>
        </p:txBody>
      </p:sp>
    </p:spTree>
    <p:extLst>
      <p:ext uri="{BB962C8B-B14F-4D97-AF65-F5344CB8AC3E}">
        <p14:creationId xmlns:p14="http://schemas.microsoft.com/office/powerpoint/2010/main" val="39119689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.-El Jardín </a:t>
            </a:r>
            <a:r>
              <a:rPr lang="es-ES" dirty="0" err="1" smtClean="0"/>
              <a:t>Etno</a:t>
            </a:r>
            <a:r>
              <a:rPr lang="es-ES" dirty="0" smtClean="0"/>
              <a:t>-Botánico, Oaxaca</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86</a:t>
            </a:fld>
            <a:endParaRPr lang="es-ES"/>
          </a:p>
        </p:txBody>
      </p:sp>
    </p:spTree>
    <p:extLst>
      <p:ext uri="{BB962C8B-B14F-4D97-AF65-F5344CB8AC3E}">
        <p14:creationId xmlns:p14="http://schemas.microsoft.com/office/powerpoint/2010/main" val="426140775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.-El Jardín </a:t>
            </a:r>
            <a:r>
              <a:rPr lang="es-ES" dirty="0" err="1" smtClean="0"/>
              <a:t>Etno</a:t>
            </a:r>
            <a:r>
              <a:rPr lang="es-ES" dirty="0" smtClean="0"/>
              <a:t>-Botánico, Oaxaca</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87</a:t>
            </a:fld>
            <a:endParaRPr lang="es-ES"/>
          </a:p>
        </p:txBody>
      </p:sp>
    </p:spTree>
    <p:extLst>
      <p:ext uri="{BB962C8B-B14F-4D97-AF65-F5344CB8AC3E}">
        <p14:creationId xmlns:p14="http://schemas.microsoft.com/office/powerpoint/2010/main" val="31480591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 City Alameda Central .-Alameda_Mexico_City_1848</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95</a:t>
            </a:fld>
            <a:endParaRPr lang="es-ES"/>
          </a:p>
        </p:txBody>
      </p:sp>
    </p:spTree>
    <p:extLst>
      <p:ext uri="{BB962C8B-B14F-4D97-AF65-F5344CB8AC3E}">
        <p14:creationId xmlns:p14="http://schemas.microsoft.com/office/powerpoint/2010/main" val="9934004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.-Alameda Central</a:t>
            </a:r>
          </a:p>
          <a:p>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96</a:t>
            </a:fld>
            <a:endParaRPr lang="es-ES"/>
          </a:p>
        </p:txBody>
      </p:sp>
    </p:spTree>
    <p:extLst>
      <p:ext uri="{BB962C8B-B14F-4D97-AF65-F5344CB8AC3E}">
        <p14:creationId xmlns:p14="http://schemas.microsoft.com/office/powerpoint/2010/main" val="33067731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 City Alameda Central</a:t>
            </a:r>
          </a:p>
          <a:p>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97</a:t>
            </a:fld>
            <a:endParaRPr lang="es-ES"/>
          </a:p>
        </p:txBody>
      </p:sp>
    </p:spTree>
    <p:extLst>
      <p:ext uri="{BB962C8B-B14F-4D97-AF65-F5344CB8AC3E}">
        <p14:creationId xmlns:p14="http://schemas.microsoft.com/office/powerpoint/2010/main" val="58092087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 City Alameda Central</a:t>
            </a:r>
          </a:p>
          <a:p>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98</a:t>
            </a:fld>
            <a:endParaRPr lang="es-ES"/>
          </a:p>
        </p:txBody>
      </p:sp>
    </p:spTree>
    <p:extLst>
      <p:ext uri="{BB962C8B-B14F-4D97-AF65-F5344CB8AC3E}">
        <p14:creationId xmlns:p14="http://schemas.microsoft.com/office/powerpoint/2010/main" val="193751918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.-Alameda Central</a:t>
            </a:r>
          </a:p>
          <a:p>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99</a:t>
            </a:fld>
            <a:endParaRPr lang="es-ES"/>
          </a:p>
        </p:txBody>
      </p:sp>
    </p:spTree>
    <p:extLst>
      <p:ext uri="{BB962C8B-B14F-4D97-AF65-F5344CB8AC3E}">
        <p14:creationId xmlns:p14="http://schemas.microsoft.com/office/powerpoint/2010/main" val="298077958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smtClean="0"/>
              <a:t>Hemiciclo Suarez</a:t>
            </a:r>
            <a:endParaRPr lang="es-ES"/>
          </a:p>
        </p:txBody>
      </p:sp>
      <p:sp>
        <p:nvSpPr>
          <p:cNvPr id="4" name="3 Marcador de número de diapositiva"/>
          <p:cNvSpPr>
            <a:spLocks noGrp="1"/>
          </p:cNvSpPr>
          <p:nvPr>
            <p:ph type="sldNum" sz="quarter" idx="10"/>
          </p:nvPr>
        </p:nvSpPr>
        <p:spPr/>
        <p:txBody>
          <a:bodyPr/>
          <a:lstStyle/>
          <a:p>
            <a:fld id="{AFC1E3AE-A97A-4B9D-94CB-D8866E1B3F76}" type="slidenum">
              <a:rPr lang="es-ES" smtClean="0"/>
              <a:t>100</a:t>
            </a:fld>
            <a:endParaRPr lang="es-ES"/>
          </a:p>
        </p:txBody>
      </p:sp>
    </p:spTree>
    <p:extLst>
      <p:ext uri="{BB962C8B-B14F-4D97-AF65-F5344CB8AC3E}">
        <p14:creationId xmlns:p14="http://schemas.microsoft.com/office/powerpoint/2010/main" val="225082613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.-Alameda</a:t>
            </a:r>
            <a:r>
              <a:rPr lang="es-ES" baseline="0" dirty="0" smtClean="0"/>
              <a:t> C</a:t>
            </a:r>
            <a:r>
              <a:rPr lang="es-ES" dirty="0" smtClean="0"/>
              <a:t>entral</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101</a:t>
            </a:fld>
            <a:endParaRPr lang="es-ES"/>
          </a:p>
        </p:txBody>
      </p:sp>
    </p:spTree>
    <p:extLst>
      <p:ext uri="{BB962C8B-B14F-4D97-AF65-F5344CB8AC3E}">
        <p14:creationId xmlns:p14="http://schemas.microsoft.com/office/powerpoint/2010/main" val="12574681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.-Alameda Central</a:t>
            </a:r>
          </a:p>
          <a:p>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102</a:t>
            </a:fld>
            <a:endParaRPr lang="es-ES"/>
          </a:p>
        </p:txBody>
      </p:sp>
    </p:spTree>
    <p:extLst>
      <p:ext uri="{BB962C8B-B14F-4D97-AF65-F5344CB8AC3E}">
        <p14:creationId xmlns:p14="http://schemas.microsoft.com/office/powerpoint/2010/main" val="374157099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 City Alameda Central .-q.-Alameda_Mexico_City_1848</a:t>
            </a:r>
          </a:p>
          <a:p>
            <a:endParaRPr lang="es-ES" dirty="0" smtClean="0"/>
          </a:p>
          <a:p>
            <a:endParaRPr lang="es-ES" dirty="0" smtClean="0"/>
          </a:p>
          <a:p>
            <a:endParaRPr lang="es-ES" dirty="0" smtClean="0"/>
          </a:p>
          <a:p>
            <a:endParaRPr lang="es-ES" dirty="0" smtClean="0"/>
          </a:p>
          <a:p>
            <a:endParaRPr lang="es-ES" dirty="0" smtClean="0"/>
          </a:p>
          <a:p>
            <a:endParaRPr lang="es-ES" dirty="0" smtClean="0"/>
          </a:p>
          <a:p>
            <a:endParaRPr lang="es-ES" dirty="0" smtClean="0"/>
          </a:p>
          <a:p>
            <a:endParaRPr lang="es-ES" dirty="0" smtClean="0"/>
          </a:p>
          <a:p>
            <a:endParaRPr lang="es-ES" dirty="0" smtClean="0"/>
          </a:p>
          <a:p>
            <a:endParaRPr lang="es-ES" dirty="0" smtClean="0"/>
          </a:p>
          <a:p>
            <a:endParaRPr lang="es-ES" dirty="0" smtClean="0"/>
          </a:p>
          <a:p>
            <a:endParaRPr lang="es-ES" dirty="0" smtClean="0"/>
          </a:p>
          <a:p>
            <a:endParaRPr lang="es-ES" dirty="0" smtClean="0"/>
          </a:p>
          <a:p>
            <a:endParaRPr lang="es-ES" dirty="0" smtClean="0"/>
          </a:p>
          <a:p>
            <a:endParaRPr lang="es-ES" dirty="0" smtClean="0"/>
          </a:p>
          <a:p>
            <a:r>
              <a:rPr lang="es-ES" dirty="0" err="1" smtClean="0"/>
              <a:t>Mexico</a:t>
            </a:r>
            <a:r>
              <a:rPr lang="es-ES" dirty="0" smtClean="0"/>
              <a:t> City Alameda Central</a:t>
            </a:r>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103</a:t>
            </a:fld>
            <a:endParaRPr lang="es-ES"/>
          </a:p>
        </p:txBody>
      </p:sp>
    </p:spTree>
    <p:extLst>
      <p:ext uri="{BB962C8B-B14F-4D97-AF65-F5344CB8AC3E}">
        <p14:creationId xmlns:p14="http://schemas.microsoft.com/office/powerpoint/2010/main" val="338589052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 City Alameda Central</a:t>
            </a:r>
          </a:p>
          <a:p>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104</a:t>
            </a:fld>
            <a:endParaRPr lang="es-ES"/>
          </a:p>
        </p:txBody>
      </p:sp>
    </p:spTree>
    <p:extLst>
      <p:ext uri="{BB962C8B-B14F-4D97-AF65-F5344CB8AC3E}">
        <p14:creationId xmlns:p14="http://schemas.microsoft.com/office/powerpoint/2010/main" val="414414281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 City Alameda Central</a:t>
            </a:r>
          </a:p>
          <a:p>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105</a:t>
            </a:fld>
            <a:endParaRPr lang="es-ES"/>
          </a:p>
        </p:txBody>
      </p:sp>
    </p:spTree>
    <p:extLst>
      <p:ext uri="{BB962C8B-B14F-4D97-AF65-F5344CB8AC3E}">
        <p14:creationId xmlns:p14="http://schemas.microsoft.com/office/powerpoint/2010/main" val="132292312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 City Alameda Central</a:t>
            </a:r>
          </a:p>
          <a:p>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106</a:t>
            </a:fld>
            <a:endParaRPr lang="es-ES"/>
          </a:p>
        </p:txBody>
      </p:sp>
    </p:spTree>
    <p:extLst>
      <p:ext uri="{BB962C8B-B14F-4D97-AF65-F5344CB8AC3E}">
        <p14:creationId xmlns:p14="http://schemas.microsoft.com/office/powerpoint/2010/main" val="405044929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 City Alameda Central</a:t>
            </a:r>
          </a:p>
          <a:p>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107</a:t>
            </a:fld>
            <a:endParaRPr lang="es-ES"/>
          </a:p>
        </p:txBody>
      </p:sp>
    </p:spTree>
    <p:extLst>
      <p:ext uri="{BB962C8B-B14F-4D97-AF65-F5344CB8AC3E}">
        <p14:creationId xmlns:p14="http://schemas.microsoft.com/office/powerpoint/2010/main" val="129482611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 City Alameda Central</a:t>
            </a:r>
          </a:p>
          <a:p>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108</a:t>
            </a:fld>
            <a:endParaRPr lang="es-ES"/>
          </a:p>
        </p:txBody>
      </p:sp>
    </p:spTree>
    <p:extLst>
      <p:ext uri="{BB962C8B-B14F-4D97-AF65-F5344CB8AC3E}">
        <p14:creationId xmlns:p14="http://schemas.microsoft.com/office/powerpoint/2010/main" val="37372871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Mexico</a:t>
            </a:r>
            <a:r>
              <a:rPr lang="es-ES" dirty="0" smtClean="0"/>
              <a:t> City Alameda Central</a:t>
            </a:r>
          </a:p>
          <a:p>
            <a:endParaRPr lang="es-ES" dirty="0"/>
          </a:p>
        </p:txBody>
      </p:sp>
      <p:sp>
        <p:nvSpPr>
          <p:cNvPr id="4" name="3 Marcador de número de diapositiva"/>
          <p:cNvSpPr>
            <a:spLocks noGrp="1"/>
          </p:cNvSpPr>
          <p:nvPr>
            <p:ph type="sldNum" sz="quarter" idx="10"/>
          </p:nvPr>
        </p:nvSpPr>
        <p:spPr/>
        <p:txBody>
          <a:bodyPr/>
          <a:lstStyle/>
          <a:p>
            <a:fld id="{AFC1E3AE-A97A-4B9D-94CB-D8866E1B3F76}" type="slidenum">
              <a:rPr lang="es-ES" smtClean="0"/>
              <a:t>109</a:t>
            </a:fld>
            <a:endParaRPr lang="es-ES"/>
          </a:p>
        </p:txBody>
      </p:sp>
    </p:spTree>
    <p:extLst>
      <p:ext uri="{BB962C8B-B14F-4D97-AF65-F5344CB8AC3E}">
        <p14:creationId xmlns:p14="http://schemas.microsoft.com/office/powerpoint/2010/main" val="104293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2/19/2017</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2/19/2017</a:t>
            </a:fld>
            <a:endParaRPr lang="en-US"/>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10" name="9 Marcador de pie de página"/>
          <p:cNvSpPr>
            <a:spLocks noGrp="1"/>
          </p:cNvSpPr>
          <p:nvPr>
            <p:ph type="ftr" sz="quarter" idx="16"/>
          </p:nvPr>
        </p:nvSpPr>
        <p:spPr/>
        <p:txBody>
          <a:bodyPr rtlCol="0"/>
          <a:lstStyle/>
          <a:p>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2/19/2017</a:t>
            </a:fld>
            <a:endParaRPr lang="en-US"/>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2/19/2017</a:t>
            </a:fld>
            <a:endParaRPr lang="en-US"/>
          </a:p>
        </p:txBody>
      </p:sp>
      <p:sp>
        <p:nvSpPr>
          <p:cNvPr id="6" name="5 Marcador de pie de página"/>
          <p:cNvSpPr>
            <a:spLocks noGrp="1"/>
          </p:cNvSpPr>
          <p:nvPr>
            <p:ph type="ftr" sz="quarter" idx="11"/>
          </p:nvPr>
        </p:nvSpPr>
        <p:spPr/>
        <p:txBody>
          <a:bodyPr/>
          <a:lstStyle/>
          <a:p>
            <a:endParaRPr kumimoji="0" lang="en-US"/>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2/19/2017</a:t>
            </a:fld>
            <a:endParaRPr lang="en-US"/>
          </a:p>
        </p:txBody>
      </p:sp>
      <p:sp>
        <p:nvSpPr>
          <p:cNvPr id="8" name="7 Marcador de pie de página"/>
          <p:cNvSpPr>
            <a:spLocks noGrp="1"/>
          </p:cNvSpPr>
          <p:nvPr>
            <p:ph type="ftr" sz="quarter" idx="11"/>
          </p:nvPr>
        </p:nvSpPr>
        <p:spPr/>
        <p:txBody>
          <a:bodyPr/>
          <a:lstStyle/>
          <a:p>
            <a:endParaRPr kumimoji="0" lang="en-US"/>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2/19/2017</a:t>
            </a:fld>
            <a:endParaRPr lang="en-US"/>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8" name="7 Marcador de pie de página"/>
          <p:cNvSpPr>
            <a:spLocks noGrp="1"/>
          </p:cNvSpPr>
          <p:nvPr>
            <p:ph type="ftr" sz="quarter" idx="12"/>
          </p:nvPr>
        </p:nvSpPr>
        <p:spPr/>
        <p:txBody>
          <a:bodyPr rtlCol="0"/>
          <a:lstStyle/>
          <a:p>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2/19/2017</a:t>
            </a:fld>
            <a:endParaRPr lang="en-US"/>
          </a:p>
        </p:txBody>
      </p:sp>
      <p:sp>
        <p:nvSpPr>
          <p:cNvPr id="3" name="2 Marcador de pie de página"/>
          <p:cNvSpPr>
            <a:spLocks noGrp="1"/>
          </p:cNvSpPr>
          <p:nvPr>
            <p:ph type="ftr" sz="quarter" idx="11"/>
          </p:nvPr>
        </p:nvSpPr>
        <p:spPr/>
        <p:txBody>
          <a:bodyPr/>
          <a:lstStyle/>
          <a:p>
            <a:endParaRPr kumimoji="0" lang="en-US"/>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2/19/2017</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23" name="22 Marcador de pie de página"/>
          <p:cNvSpPr>
            <a:spLocks noGrp="1"/>
          </p:cNvSpPr>
          <p:nvPr>
            <p:ph type="ftr" sz="quarter" idx="16"/>
          </p:nvPr>
        </p:nvSpPr>
        <p:spPr/>
        <p:txBody>
          <a:bodyPr rtlCol="0"/>
          <a:lstStyle/>
          <a:p>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2/19/2017</a:t>
            </a:fld>
            <a:endParaRPr lang="en-US"/>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21" name="20 Marcador de pie de página"/>
          <p:cNvSpPr>
            <a:spLocks noGrp="1"/>
          </p:cNvSpPr>
          <p:nvPr>
            <p:ph type="ftr" sz="quarter" idx="12"/>
          </p:nvPr>
        </p:nvSpPr>
        <p:spPr/>
        <p:txBody>
          <a:bodyPr rtlCol="0"/>
          <a:lstStyle/>
          <a:p>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2/19/2017</a:t>
            </a:fld>
            <a:endParaRPr lang="en-US"/>
          </a:p>
        </p:txBody>
      </p:sp>
      <p:sp>
        <p:nvSpPr>
          <p:cNvPr id="5" name="4 Marcador de pie de página"/>
          <p:cNvSpPr>
            <a:spLocks noGrp="1"/>
          </p:cNvSpPr>
          <p:nvPr>
            <p:ph type="ftr" sz="quarter" idx="11"/>
          </p:nvPr>
        </p:nvSpPr>
        <p:spPr/>
        <p:txBody>
          <a:bodyPr/>
          <a:lstStyle/>
          <a:p>
            <a:endParaRPr kumimoji="0" lang="en-US"/>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2/19/2017</a:t>
            </a:fld>
            <a:endParaRPr lang="en-US"/>
          </a:p>
        </p:txBody>
      </p:sp>
      <p:sp>
        <p:nvSpPr>
          <p:cNvPr id="5" name="4 Marcador de pie de página"/>
          <p:cNvSpPr>
            <a:spLocks noGrp="1"/>
          </p:cNvSpPr>
          <p:nvPr>
            <p:ph type="ftr" sz="quarter" idx="11"/>
          </p:nvPr>
        </p:nvSpPr>
        <p:spPr/>
        <p:txBody>
          <a:bodyPr/>
          <a:lstStyle/>
          <a:p>
            <a:endParaRPr kumimoji="0" lang="en-US"/>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2/19/2017</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upload.wikimedia.org/wikipedia/commons/9/96/Xilitla_Las_Pozas_0407_104.jpg"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2.jpg"/><Relationship Id="rId4" Type="http://schemas.openxmlformats.org/officeDocument/2006/relationships/image" Target="../media/image21.jpeg"/></Relationships>
</file>

<file path=ppt/slides/_rels/slide33.xml.rels><?xml version="1.0" encoding="UTF-8" standalone="yes"?>
<Relationships xmlns="http://schemas.openxmlformats.org/package/2006/relationships"><Relationship Id="rId3" Type="http://schemas.openxmlformats.org/officeDocument/2006/relationships/hyperlink" Target="//upload.wikimedia.org/wikipedia/commons/2/29/Laspozas1.JPG"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3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upload.wikimedia.org/wikipedia/commons/8/88/Xilitla_Las_Pozas_0407_013.jpg"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3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3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9.jpg"/></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hyperlink" Target="//upload.wikimedia.org/wikipedia/commons/3/3e/Xilitla_Las_Pozas_0407_036.jpg"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7.jpg"/></Relationships>
</file>

<file path=ppt/slides/_rels/slide4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8" Type="http://schemas.openxmlformats.org/officeDocument/2006/relationships/hyperlink" Target="http://www.google.es/url?sa=i&amp;rct=j&amp;q=jardines+de+luis+barragan&amp;source=images&amp;cd=&amp;cad=rja&amp;docid=YWLJFzIeMzuoUM&amp;tbnid=gPvGRCT4yXCqNM:&amp;ved=0CAUQjRw&amp;url=http://archive.metropolis.co.jp/tokyo/424/art.asp&amp;ei=UW0IUtuUPKqJ0AX4uoHQBA&amp;bvm=bv.50500085,d.ZGU&amp;psig=AFQjCNEmYYguOmnSbhUwoxazPEGHWvbtEw&amp;ust=1376370163061167" TargetMode="External"/><Relationship Id="rId3" Type="http://schemas.openxmlformats.org/officeDocument/2006/relationships/image" Target="../media/image44.jpg"/><Relationship Id="rId7" Type="http://schemas.openxmlformats.org/officeDocument/2006/relationships/image" Target="../media/image46.jpe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hyperlink" Target="http://www.google.es/url?sa=i&amp;rct=j&amp;q=jardines+de+luis+barragan&amp;source=images&amp;cd=&amp;cad=rja&amp;docid=Bmwhh74fjDAUxM&amp;tbnid=-kUZs2O4WIDZzM:&amp;ved=0CAUQjRw&amp;url=http://www.sic.gob.mx/ficha.php?table=museo&amp;table_id=478&amp;ei=02wIUqWrK6Lz0gXz4oGgDQ&amp;bvm=bv.50500085,d.ZGU&amp;psig=AFQjCNEmYYguOmnSbhUwoxazPEGHWvbtEw&amp;ust=1376370163061167" TargetMode="External"/><Relationship Id="rId5" Type="http://schemas.openxmlformats.org/officeDocument/2006/relationships/image" Target="../media/image45.jpeg"/><Relationship Id="rId4" Type="http://schemas.openxmlformats.org/officeDocument/2006/relationships/hyperlink" Target="http://www.google.es/url?sa=i&amp;rct=j&amp;q=jardines+de+luis+barragan&amp;source=images&amp;cd=&amp;cad=rja&amp;docid=Bmwhh74fjDAUxM&amp;tbnid=-kUZs2O4WIDZzM:&amp;ved=0CAUQjRw&amp;url=http://www.jornada.unam.mx/2002/08/11/sem-garcia.html&amp;ei=pmwIUuOTEoet0QXgkIGoAQ&amp;bvm=bv.50500085,d.ZGU&amp;psig=AFQjCNEmYYguOmnSbhUwoxazPEGHWvbtEw&amp;ust=1376370163061167" TargetMode="External"/><Relationship Id="rId9" Type="http://schemas.openxmlformats.org/officeDocument/2006/relationships/image" Target="../media/image47.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www.google.es/url?sa=i&amp;rct=j&amp;q=jardines+de+luis+barragan&amp;source=images&amp;cd=&amp;cad=rja&amp;docid=YWLJFzIeMzuoUM&amp;tbnid=gPvGRCT4yXCqNM:&amp;ved=0CAUQjRw&amp;url=http://baucommons.blogspot.com/2012/01/luis-barragan.html&amp;ei=LG0IUrXRK4z20gWNqoDoBQ&amp;bvm=bv.50500085,d.ZGU&amp;psig=AFQjCNEmYYguOmnSbhUwoxazPEGHWvbtEw&amp;ust=1376370163061167" TargetMode="Externa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upload.wikimedia.org/wikipedia/commons/d/d0/Jard%C3%ADn_etnobot%C3%A1nico_de_Oaxaca1.jpg" TargetMode="External"/><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6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hyperlink" Target="//upload.wikimedia.org/wikipedia/commons/2/2b/Jard%C3%ADn_Etnobot%C3%A1nico_de_Oaxaca_2.jpg" TargetMode="External"/><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7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64.jpg"/></Relationships>
</file>

<file path=ppt/slides/_rels/slide7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hyperlink" Target="//upload.wikimedia.org/wikipedia/commons/7/7c/Mexico.DF.HemicicloJuarez.01.jpg" TargetMode="External"/><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79.jpeg"/></Relationships>
</file>

<file path=ppt/slides/_rels/slide10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88640"/>
            <a:ext cx="6534472" cy="4536504"/>
          </a:xfrm>
        </p:spPr>
        <p:txBody>
          <a:bodyPr>
            <a:normAutofit fontScale="90000"/>
          </a:bodyPr>
          <a:lstStyle/>
          <a:p>
            <a:r>
              <a:rPr lang="es-ES" sz="3600" dirty="0" smtClean="0"/>
              <a:t>AMERICA.-LA VUELTA AL MUNDO EN 385 JARDINES.-AMERICA</a:t>
            </a:r>
            <a:r>
              <a:rPr lang="es-ES" sz="3600" dirty="0"/>
              <a:t>.-</a:t>
            </a:r>
            <a:r>
              <a:rPr lang="es-ES" sz="3100" dirty="0" err="1"/>
              <a:t>Organiponico</a:t>
            </a:r>
            <a:r>
              <a:rPr lang="es-ES" sz="3100" dirty="0"/>
              <a:t> Vivero Alamar, </a:t>
            </a:r>
            <a:r>
              <a:rPr lang="es-ES" sz="3100" dirty="0" smtClean="0"/>
              <a:t>Habana.-Las </a:t>
            </a:r>
            <a:r>
              <a:rPr lang="es-ES" sz="3100" dirty="0"/>
              <a:t>Pozas , Xilitla .</a:t>
            </a:r>
            <a:r>
              <a:rPr lang="es-ES" sz="3100" dirty="0" err="1" smtClean="0"/>
              <a:t>Mexico</a:t>
            </a:r>
            <a:r>
              <a:rPr lang="es-ES" sz="3100" dirty="0"/>
              <a:t>.-Jardines de Luis </a:t>
            </a:r>
            <a:r>
              <a:rPr lang="es-ES" sz="3100" dirty="0" err="1" smtClean="0"/>
              <a:t>Barragan</a:t>
            </a:r>
            <a:r>
              <a:rPr lang="es-ES" sz="3100" dirty="0"/>
              <a:t>.-El Jardín </a:t>
            </a:r>
            <a:r>
              <a:rPr lang="es-ES" sz="3100" dirty="0" err="1"/>
              <a:t>Etno</a:t>
            </a:r>
            <a:r>
              <a:rPr lang="es-ES" sz="3100" dirty="0"/>
              <a:t>-Botánico, Oaxaca.-</a:t>
            </a:r>
            <a:r>
              <a:rPr lang="es-ES" sz="3100" dirty="0" err="1"/>
              <a:t>Mexico</a:t>
            </a:r>
            <a:r>
              <a:rPr lang="es-ES" sz="3100" dirty="0"/>
              <a:t>.-Alameda Central</a:t>
            </a:r>
            <a:r>
              <a:rPr lang="es-ES" sz="3600" dirty="0"/>
              <a:t/>
            </a:r>
            <a:br>
              <a:rPr lang="es-ES" sz="3600" dirty="0"/>
            </a:br>
            <a:endParaRPr lang="es-ES" sz="3600" dirty="0"/>
          </a:p>
        </p:txBody>
      </p:sp>
      <p:sp>
        <p:nvSpPr>
          <p:cNvPr id="3" name="2 Subtítulo"/>
          <p:cNvSpPr>
            <a:spLocks noGrp="1"/>
          </p:cNvSpPr>
          <p:nvPr>
            <p:ph type="subTitle" idx="1"/>
          </p:nvPr>
        </p:nvSpPr>
        <p:spPr>
          <a:xfrm>
            <a:off x="2627784" y="5003322"/>
            <a:ext cx="4536504" cy="1371600"/>
          </a:xfrm>
        </p:spPr>
        <p:txBody>
          <a:bodyPr>
            <a:normAutofit fontScale="85000" lnSpcReduction="20000"/>
          </a:bodyPr>
          <a:lstStyle/>
          <a:p>
            <a:r>
              <a:rPr lang="es-ES" dirty="0" smtClean="0"/>
              <a:t>Selección de </a:t>
            </a:r>
            <a:r>
              <a:rPr lang="es-ES" dirty="0" err="1" smtClean="0"/>
              <a:t>textps</a:t>
            </a:r>
            <a:r>
              <a:rPr lang="es-ES" dirty="0" smtClean="0"/>
              <a:t> y </a:t>
            </a:r>
            <a:r>
              <a:rPr lang="es-ES" dirty="0" err="1" smtClean="0"/>
              <a:t>fotografias</a:t>
            </a:r>
            <a:r>
              <a:rPr lang="es-ES" dirty="0" smtClean="0"/>
              <a:t> por</a:t>
            </a:r>
          </a:p>
          <a:p>
            <a:r>
              <a:rPr lang="es-ES" sz="2800" dirty="0" smtClean="0"/>
              <a:t>JOSE ELIAS BONELLS</a:t>
            </a:r>
          </a:p>
          <a:p>
            <a:r>
              <a:rPr lang="en-US" sz="2800" dirty="0"/>
              <a:t>somewhere over the rainbow - instrumental -piano &amp; violin</a:t>
            </a:r>
            <a:endParaRPr lang="es-ES" sz="2800" dirty="0"/>
          </a:p>
        </p:txBody>
      </p:sp>
      <p:pic>
        <p:nvPicPr>
          <p:cNvPr id="4" name="disney - somewhere over the rainbow - instrumental -piano &amp; violin(2)93.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2400" y="6093296"/>
            <a:ext cx="609600" cy="609600"/>
          </a:xfrm>
          <a:prstGeom prst="rect">
            <a:avLst/>
          </a:prstGeom>
        </p:spPr>
      </p:pic>
    </p:spTree>
    <p:extLst>
      <p:ext uri="{BB962C8B-B14F-4D97-AF65-F5344CB8AC3E}">
        <p14:creationId xmlns:p14="http://schemas.microsoft.com/office/powerpoint/2010/main" val="1905823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09"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a:t>Organiponico</a:t>
            </a:r>
            <a:r>
              <a:rPr lang="es-ES" dirty="0"/>
              <a:t> Vivero Alamar, </a:t>
            </a:r>
            <a:r>
              <a:rPr lang="es-ES" dirty="0" smtClean="0"/>
              <a:t>Habana</a:t>
            </a:r>
            <a:endParaRPr lang="es-ES" dirty="0"/>
          </a:p>
        </p:txBody>
      </p:sp>
      <p:sp>
        <p:nvSpPr>
          <p:cNvPr id="3" name="2 Marcador de contenido"/>
          <p:cNvSpPr>
            <a:spLocks noGrp="1"/>
          </p:cNvSpPr>
          <p:nvPr>
            <p:ph sz="quarter" idx="1"/>
          </p:nvPr>
        </p:nvSpPr>
        <p:spPr/>
        <p:txBody>
          <a:bodyPr>
            <a:normAutofit lnSpcReduction="10000"/>
          </a:bodyPr>
          <a:lstStyle/>
          <a:p>
            <a:r>
              <a:rPr lang="es-ES" dirty="0"/>
              <a:t>La cooperativa "</a:t>
            </a:r>
            <a:r>
              <a:rPr lang="es-ES" dirty="0" err="1"/>
              <a:t>Organopónico</a:t>
            </a:r>
            <a:r>
              <a:rPr lang="es-ES" dirty="0"/>
              <a:t> Vivero Alamar" fue constituida en el año 1997. En el momento de su creación poseía un  área de 800 m². </a:t>
            </a:r>
            <a:endParaRPr lang="es-ES" dirty="0" smtClean="0"/>
          </a:p>
          <a:p>
            <a:r>
              <a:rPr lang="es-ES" dirty="0" smtClean="0"/>
              <a:t>Está </a:t>
            </a:r>
            <a:r>
              <a:rPr lang="es-ES" dirty="0"/>
              <a:t>situada en Alamar, municipio de La Habana del Este, Ciudad de La Habana. En sus alrededores viven alrededor de 100 000 personas</a:t>
            </a:r>
            <a:r>
              <a:rPr lang="es-ES" dirty="0" smtClean="0"/>
              <a:t>. </a:t>
            </a:r>
            <a:endParaRPr lang="es-ES" dirty="0"/>
          </a:p>
          <a:p>
            <a:r>
              <a:rPr lang="es-ES" dirty="0"/>
              <a:t>La cooperativa se ha ampliado, sus tierras actualmente ocupan un  área de 11 hectáreas. La integran 139 cooperativistas, de ellos 34 son mujeres, lo que equivale al 24,4%. Está especializada en el cultivo de vegetales, hortalizas y algunos tubérculos. De los 139 miembros que tiene la cooperativa, 23 son jóvenes, lo que representa el 16,5%.</a:t>
            </a:r>
          </a:p>
          <a:p>
            <a:endParaRPr lang="es-ES" dirty="0"/>
          </a:p>
        </p:txBody>
      </p:sp>
    </p:spTree>
    <p:extLst>
      <p:ext uri="{BB962C8B-B14F-4D97-AF65-F5344CB8AC3E}">
        <p14:creationId xmlns:p14="http://schemas.microsoft.com/office/powerpoint/2010/main" val="15967630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nivel escolar está representado de la siguiente forma: 16 cooperativistas tienen nivel universitario (ingenieros agrícolas, agrónomos, veterinarios, economistas, </a:t>
            </a:r>
            <a:r>
              <a:rPr lang="es-ES" dirty="0" err="1"/>
              <a:t>etc</a:t>
            </a:r>
            <a:r>
              <a:rPr lang="es-ES" dirty="0"/>
              <a:t>), 29 son técnicos medios, 30 han alcanzado el 12 grado (escolaridad media superior), 55 poseen </a:t>
            </a:r>
            <a:r>
              <a:rPr lang="es-ES" dirty="0" smtClean="0"/>
              <a:t>el 9º </a:t>
            </a:r>
            <a:r>
              <a:rPr lang="es-ES" dirty="0"/>
              <a:t>grado (escolaridad media básica) y 9 tienen hasta el </a:t>
            </a:r>
            <a:r>
              <a:rPr lang="es-ES" dirty="0" smtClean="0"/>
              <a:t>6º </a:t>
            </a:r>
            <a:r>
              <a:rPr lang="es-ES" dirty="0"/>
              <a:t>grado (escolaridad primaria</a:t>
            </a:r>
            <a:r>
              <a:rPr lang="es-ES" dirty="0" smtClean="0"/>
              <a:t>).</a:t>
            </a:r>
            <a:endParaRPr lang="es-ES" dirty="0"/>
          </a:p>
          <a:p>
            <a:r>
              <a:rPr lang="es-ES" dirty="0"/>
              <a:t>La cooperativa "</a:t>
            </a:r>
            <a:r>
              <a:rPr lang="es-ES" dirty="0" err="1"/>
              <a:t>Organopónico</a:t>
            </a:r>
            <a:r>
              <a:rPr lang="es-ES" dirty="0"/>
              <a:t> Vivero Alamar" está estructurada a partir de un Administrador y de una Junta de Administración. Sus miembros celebran la Asamblea General mensualmente, donde analizan el trabajo realizado </a:t>
            </a:r>
            <a:r>
              <a:rPr lang="es-ES" dirty="0" smtClean="0"/>
              <a:t>, </a:t>
            </a:r>
            <a:r>
              <a:rPr lang="es-ES" dirty="0"/>
              <a:t>discuten y aprueban el futuro trabajo a realizar para el próximo mes.</a:t>
            </a:r>
          </a:p>
          <a:p>
            <a:endParaRPr lang="es-ES" dirty="0"/>
          </a:p>
        </p:txBody>
      </p:sp>
    </p:spTree>
    <p:extLst>
      <p:ext uri="{BB962C8B-B14F-4D97-AF65-F5344CB8AC3E}">
        <p14:creationId xmlns:p14="http://schemas.microsoft.com/office/powerpoint/2010/main" val="4568504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La  unidad productiva tiene diferentes áreas de trabajo: producción, economía, protección física, mantenimiento y servicios. </a:t>
            </a:r>
            <a:endParaRPr lang="es-ES" dirty="0" smtClean="0"/>
          </a:p>
          <a:p>
            <a:r>
              <a:rPr lang="es-ES" dirty="0" smtClean="0"/>
              <a:t>Posee </a:t>
            </a:r>
            <a:r>
              <a:rPr lang="es-ES" dirty="0"/>
              <a:t>puestos de trabajo que se encargan  del tratamiento y utilización de la materia orgánica y posee una pequeña agroindustria. </a:t>
            </a:r>
            <a:endParaRPr lang="es-ES" dirty="0" smtClean="0"/>
          </a:p>
          <a:p>
            <a:r>
              <a:rPr lang="es-ES" dirty="0" smtClean="0"/>
              <a:t>Hay </a:t>
            </a:r>
            <a:r>
              <a:rPr lang="es-ES" dirty="0"/>
              <a:t>miembros de la cooperativa que trabajan la parte comercial, por ejemplo, algunos trabajan en el punto de venta para la comercialización de los vegetales a la población, mientras otros cooperativistas están en las  casas de cultivo, de posturas, frutales y plantas ornamentales. </a:t>
            </a:r>
            <a:endParaRPr lang="es-ES" dirty="0" smtClean="0"/>
          </a:p>
          <a:p>
            <a:r>
              <a:rPr lang="es-ES" dirty="0" smtClean="0"/>
              <a:t> </a:t>
            </a:r>
            <a:r>
              <a:rPr lang="es-ES" dirty="0"/>
              <a:t>Aquí se cultivan y comercializan las siguientes hortalizas: lechuga, cebollinos, tomate, col, pepinos, apio, orégano, acelga y algunos tubérculos como el boniato y la yuca.</a:t>
            </a:r>
          </a:p>
        </p:txBody>
      </p:sp>
    </p:spTree>
    <p:extLst>
      <p:ext uri="{BB962C8B-B14F-4D97-AF65-F5344CB8AC3E}">
        <p14:creationId xmlns:p14="http://schemas.microsoft.com/office/powerpoint/2010/main" val="15421176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Además, la cooperativa cultiva plantas medicinales: apasote, manzanilla, menta, toronjil de menta, pasiflora, sábila; plantas aromáticas: apio, cilantro, hierba buena, orégano, perejil y plantas espirituales: </a:t>
            </a:r>
            <a:r>
              <a:rPr lang="es-ES" dirty="0" err="1"/>
              <a:t>abrecamino</a:t>
            </a:r>
            <a:r>
              <a:rPr lang="es-ES" dirty="0"/>
              <a:t>, </a:t>
            </a:r>
            <a:r>
              <a:rPr lang="es-ES" dirty="0" err="1"/>
              <a:t>cordovan</a:t>
            </a:r>
            <a:r>
              <a:rPr lang="es-ES" dirty="0"/>
              <a:t>, nomeolvides, frescura, paraíso</a:t>
            </a:r>
            <a:r>
              <a:rPr lang="es-ES" dirty="0" smtClean="0"/>
              <a:t>.</a:t>
            </a:r>
          </a:p>
          <a:p>
            <a:r>
              <a:rPr lang="es-ES" dirty="0" smtClean="0"/>
              <a:t> </a:t>
            </a:r>
            <a:r>
              <a:rPr lang="es-ES" dirty="0"/>
              <a:t>El cultivo de estas variedades de plantas está estrechamente ligado al empleo de la medicina tradicional por parte de la población  y a las creencias religiosas existentes en el </a:t>
            </a:r>
            <a:r>
              <a:rPr lang="es-ES" dirty="0" smtClean="0"/>
              <a:t>país.</a:t>
            </a:r>
            <a:endParaRPr lang="es-ES" dirty="0"/>
          </a:p>
          <a:p>
            <a:r>
              <a:rPr lang="es-ES" dirty="0"/>
              <a:t>Para elevar el desarrollo económico productivo de la cooperativa, la Junta de Administración conjuntamente con sus miembros se ha esforzado en la introducción y utilización de nuevas tecnologías agrícolas, entre las que se </a:t>
            </a:r>
            <a:r>
              <a:rPr lang="es-ES" dirty="0" smtClean="0"/>
              <a:t>destacan:</a:t>
            </a:r>
            <a:endParaRPr lang="es-ES" dirty="0"/>
          </a:p>
          <a:p>
            <a:endParaRPr lang="es-ES" dirty="0"/>
          </a:p>
        </p:txBody>
      </p:sp>
    </p:spTree>
    <p:extLst>
      <p:ext uri="{BB962C8B-B14F-4D97-AF65-F5344CB8AC3E}">
        <p14:creationId xmlns:p14="http://schemas.microsoft.com/office/powerpoint/2010/main" val="9060410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•construcción de casa de posturas (plántulas ) en </a:t>
            </a:r>
            <a:r>
              <a:rPr lang="es-ES" dirty="0" smtClean="0"/>
              <a:t>cepellón, </a:t>
            </a:r>
            <a:r>
              <a:rPr lang="es-ES" dirty="0"/>
              <a:t>para acelerar el cultivo de los vegetales y </a:t>
            </a:r>
            <a:r>
              <a:rPr lang="es-ES" dirty="0" smtClean="0"/>
              <a:t>hortalizas.</a:t>
            </a:r>
            <a:endParaRPr lang="es-ES" dirty="0"/>
          </a:p>
          <a:p>
            <a:r>
              <a:rPr lang="es-ES" dirty="0"/>
              <a:t> •utilización del humus de lombriz y el </a:t>
            </a:r>
            <a:r>
              <a:rPr lang="es-ES" dirty="0" smtClean="0"/>
              <a:t>compost.</a:t>
            </a:r>
            <a:endParaRPr lang="es-ES" dirty="0"/>
          </a:p>
          <a:p>
            <a:r>
              <a:rPr lang="es-ES" dirty="0"/>
              <a:t> •construcción de pozos en sus tierras, para poseer el agua necesaria para los </a:t>
            </a:r>
            <a:r>
              <a:rPr lang="es-ES" dirty="0" smtClean="0"/>
              <a:t>cultivos.</a:t>
            </a:r>
            <a:endParaRPr lang="es-ES" dirty="0"/>
          </a:p>
          <a:p>
            <a:r>
              <a:rPr lang="es-ES" dirty="0"/>
              <a:t> •perfeccionamiento del sistema de </a:t>
            </a:r>
            <a:r>
              <a:rPr lang="es-ES" dirty="0" smtClean="0"/>
              <a:t>riego.</a:t>
            </a:r>
            <a:endParaRPr lang="es-ES" dirty="0"/>
          </a:p>
          <a:p>
            <a:r>
              <a:rPr lang="es-ES" dirty="0"/>
              <a:t> •desarrollo de cultivos protegidos y </a:t>
            </a:r>
            <a:r>
              <a:rPr lang="es-ES" dirty="0" err="1" smtClean="0"/>
              <a:t>semiprotegidos</a:t>
            </a:r>
            <a:r>
              <a:rPr lang="es-ES" dirty="0" smtClean="0"/>
              <a:t>.</a:t>
            </a:r>
            <a:endParaRPr lang="es-ES" dirty="0"/>
          </a:p>
          <a:p>
            <a:r>
              <a:rPr lang="es-ES" dirty="0"/>
              <a:t> •diversificación de la </a:t>
            </a:r>
            <a:r>
              <a:rPr lang="es-ES" dirty="0" smtClean="0"/>
              <a:t>producción.</a:t>
            </a:r>
            <a:endParaRPr lang="es-ES" dirty="0"/>
          </a:p>
          <a:p>
            <a:r>
              <a:rPr lang="es-ES" dirty="0"/>
              <a:t> •utilización de productos naturales para combatir las plagas y </a:t>
            </a:r>
            <a:r>
              <a:rPr lang="es-ES" dirty="0" smtClean="0"/>
              <a:t>enfermedades.</a:t>
            </a:r>
            <a:endParaRPr lang="es-ES" dirty="0"/>
          </a:p>
          <a:p>
            <a:endParaRPr lang="es-ES" dirty="0"/>
          </a:p>
        </p:txBody>
      </p:sp>
    </p:spTree>
    <p:extLst>
      <p:ext uri="{BB962C8B-B14F-4D97-AF65-F5344CB8AC3E}">
        <p14:creationId xmlns:p14="http://schemas.microsoft.com/office/powerpoint/2010/main" val="39409901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65506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0344342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04586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53196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7469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90188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22692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597279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163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7857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451"/>
            <a:ext cx="9144000" cy="6787097"/>
          </a:xfrm>
          <a:prstGeom prst="rect">
            <a:avLst/>
          </a:prstGeom>
        </p:spPr>
      </p:pic>
    </p:spTree>
    <p:extLst>
      <p:ext uri="{BB962C8B-B14F-4D97-AF65-F5344CB8AC3E}">
        <p14:creationId xmlns:p14="http://schemas.microsoft.com/office/powerpoint/2010/main" val="1380677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13" y="0"/>
            <a:ext cx="9035573" cy="6858000"/>
          </a:xfrm>
          <a:prstGeom prst="rect">
            <a:avLst/>
          </a:prstGeom>
        </p:spPr>
      </p:pic>
    </p:spTree>
    <p:extLst>
      <p:ext uri="{BB962C8B-B14F-4D97-AF65-F5344CB8AC3E}">
        <p14:creationId xmlns:p14="http://schemas.microsoft.com/office/powerpoint/2010/main" val="2876681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500941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12125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29440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90614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7408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00960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19487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8269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Las Pozas , Xilitla .</a:t>
            </a:r>
            <a:r>
              <a:rPr lang="es-ES" dirty="0" err="1"/>
              <a:t>Mexico</a:t>
            </a:r>
            <a:r>
              <a:rPr lang="es-ES" dirty="0"/>
              <a:t/>
            </a:r>
            <a:br>
              <a:rPr lang="es-ES" dirty="0"/>
            </a:br>
            <a:endParaRPr lang="es-ES" dirty="0"/>
          </a:p>
        </p:txBody>
      </p:sp>
      <p:sp>
        <p:nvSpPr>
          <p:cNvPr id="5" name="4 Marcador de contenido"/>
          <p:cNvSpPr>
            <a:spLocks noGrp="1"/>
          </p:cNvSpPr>
          <p:nvPr>
            <p:ph sz="quarter" idx="1"/>
          </p:nvPr>
        </p:nvSpPr>
        <p:spPr/>
        <p:txBody>
          <a:bodyPr>
            <a:normAutofit lnSpcReduction="10000"/>
          </a:bodyPr>
          <a:lstStyle/>
          <a:p>
            <a:r>
              <a:rPr lang="es-ES" dirty="0"/>
              <a:t>Las Pozas es un conjunto artístico arquitectónico y escultórico surrealista creado por Edward James en el municipio de Xilitla (San Luis Potosí, México). Fue construido entre 1960 y 1970 como su hogar por el poeta y mecenas inglés, en un terreno de 40 hectáreas donde edificó 36 estructuras. Predominan en ellas influencias de diversas corrientes artísticas y en su mayoría las estructuras no cumplen un fin utilitario, y está integradas a cascadas y piscinas naturales (pozas). </a:t>
            </a:r>
            <a:endParaRPr lang="es-ES" dirty="0" smtClean="0"/>
          </a:p>
          <a:p>
            <a:r>
              <a:rPr lang="es-ES" dirty="0" smtClean="0"/>
              <a:t>Tiene </a:t>
            </a:r>
            <a:r>
              <a:rPr lang="es-ES" dirty="0"/>
              <a:t>una superficie de 320.000 </a:t>
            </a:r>
            <a:r>
              <a:rPr lang="es-ES" dirty="0" smtClean="0"/>
              <a:t>m2</a:t>
            </a:r>
            <a:endParaRPr lang="es-ES" dirty="0"/>
          </a:p>
          <a:p>
            <a:r>
              <a:rPr lang="es-ES" dirty="0"/>
              <a:t>Se encuentra a siete horas en auto de la Ciudad de México</a:t>
            </a:r>
          </a:p>
        </p:txBody>
      </p:sp>
    </p:spTree>
    <p:extLst>
      <p:ext uri="{BB962C8B-B14F-4D97-AF65-F5344CB8AC3E}">
        <p14:creationId xmlns:p14="http://schemas.microsoft.com/office/powerpoint/2010/main" val="13215695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260648"/>
            <a:ext cx="7467600" cy="6069288"/>
          </a:xfrm>
        </p:spPr>
        <p:txBody>
          <a:bodyPr>
            <a:normAutofit lnSpcReduction="10000"/>
          </a:bodyPr>
          <a:lstStyle/>
          <a:p>
            <a:r>
              <a:rPr lang="es-ES" dirty="0"/>
              <a:t>En la década de los cuarenta, James viajó a Los Ángeles, y ahí decidió que «quería construir el Jardín del Edén... y vi que México era mucho más romántico» y con «más espacio que el que hay en el sur de la habitada California</a:t>
            </a:r>
            <a:r>
              <a:rPr lang="es-ES" dirty="0" smtClean="0"/>
              <a:t>».</a:t>
            </a:r>
          </a:p>
          <a:p>
            <a:r>
              <a:rPr lang="es-ES" dirty="0" smtClean="0"/>
              <a:t> </a:t>
            </a:r>
            <a:r>
              <a:rPr lang="es-ES" dirty="0"/>
              <a:t>En Hollywood, en 1941, su primo y amigo de toda la vida </a:t>
            </a:r>
            <a:r>
              <a:rPr lang="es-ES" dirty="0" err="1"/>
              <a:t>Bridget</a:t>
            </a:r>
            <a:r>
              <a:rPr lang="es-ES" dirty="0"/>
              <a:t> Bate </a:t>
            </a:r>
            <a:r>
              <a:rPr lang="es-ES" dirty="0" err="1"/>
              <a:t>Tichenor</a:t>
            </a:r>
            <a:r>
              <a:rPr lang="es-ES" dirty="0"/>
              <a:t>, pintor de la corriente del realismo mágico, lo convenció de encontrar un lugar surrealista en México para expresar su conocimiento esotérico</a:t>
            </a:r>
            <a:r>
              <a:rPr lang="es-ES" dirty="0" smtClean="0"/>
              <a:t>. </a:t>
            </a:r>
          </a:p>
          <a:p>
            <a:r>
              <a:rPr lang="es-ES" dirty="0" smtClean="0"/>
              <a:t>Llegó </a:t>
            </a:r>
            <a:r>
              <a:rPr lang="es-ES" dirty="0"/>
              <a:t>hasta Cuernavaca, en donde conoció en una oficina telegráfica a Plutarco </a:t>
            </a:r>
            <a:r>
              <a:rPr lang="es-ES" dirty="0" err="1"/>
              <a:t>Gastelum</a:t>
            </a:r>
            <a:r>
              <a:rPr lang="es-ES" dirty="0"/>
              <a:t>, de </a:t>
            </a:r>
            <a:r>
              <a:rPr lang="es-ES" dirty="0" err="1"/>
              <a:t>orígen</a:t>
            </a:r>
            <a:r>
              <a:rPr lang="es-ES" dirty="0"/>
              <a:t> yaqui, a quien contrató como guía en México. Ambos encontraron el paraje en Xilitla en noviembre de </a:t>
            </a:r>
            <a:r>
              <a:rPr lang="es-ES" dirty="0" smtClean="0"/>
              <a:t>1945.</a:t>
            </a:r>
            <a:endParaRPr lang="es-ES" dirty="0"/>
          </a:p>
          <a:p>
            <a:r>
              <a:rPr lang="es-ES" dirty="0"/>
              <a:t>De 1947 a 1957, el inglés utilizó la finca como plantación de orquídeas. </a:t>
            </a:r>
          </a:p>
        </p:txBody>
      </p:sp>
    </p:spTree>
    <p:extLst>
      <p:ext uri="{BB962C8B-B14F-4D97-AF65-F5344CB8AC3E}">
        <p14:creationId xmlns:p14="http://schemas.microsoft.com/office/powerpoint/2010/main" val="35012688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En 1962 una helada en la región destruyó sus plantaciones, e inició la construcción del complejo arquitectónico, contratando a trabajadores locales y con </a:t>
            </a:r>
            <a:r>
              <a:rPr lang="es-ES" dirty="0" err="1"/>
              <a:t>Gastelum</a:t>
            </a:r>
            <a:r>
              <a:rPr lang="es-ES" dirty="0"/>
              <a:t> como maestro de obra. </a:t>
            </a:r>
            <a:endParaRPr lang="es-ES" dirty="0" smtClean="0"/>
          </a:p>
          <a:p>
            <a:r>
              <a:rPr lang="es-ES" dirty="0" smtClean="0"/>
              <a:t>James </a:t>
            </a:r>
            <a:r>
              <a:rPr lang="es-ES" dirty="0"/>
              <a:t>vivía en una casa semejante a un castillo gótico con la familia de Plutarco, la cual es hoy el hotel La Posada El Castillo</a:t>
            </a:r>
            <a:r>
              <a:rPr lang="es-ES" dirty="0" smtClean="0"/>
              <a:t>.</a:t>
            </a:r>
          </a:p>
          <a:p>
            <a:r>
              <a:rPr lang="es-ES" dirty="0"/>
              <a:t>A la muerte de James, la familia </a:t>
            </a:r>
            <a:r>
              <a:rPr lang="es-ES" dirty="0" err="1"/>
              <a:t>Gastelum</a:t>
            </a:r>
            <a:r>
              <a:rPr lang="es-ES" dirty="0"/>
              <a:t> heredó el conjunto. </a:t>
            </a:r>
            <a:endParaRPr lang="es-ES" dirty="0" smtClean="0"/>
          </a:p>
          <a:p>
            <a:r>
              <a:rPr lang="es-ES" dirty="0" smtClean="0"/>
              <a:t>La </a:t>
            </a:r>
            <a:r>
              <a:rPr lang="es-ES" dirty="0"/>
              <a:t>fundación Edward James y el Colegio West </a:t>
            </a:r>
            <a:r>
              <a:rPr lang="es-ES" dirty="0" err="1"/>
              <a:t>Dean</a:t>
            </a:r>
            <a:r>
              <a:rPr lang="es-ES" dirty="0"/>
              <a:t> retiraron el apoyo que dieron durante mucho tiempo a la construcción de Las Pozas, por lo que las estructuras que componen el conjunto permanecieron sin mantenimiento, causando el deterioro de </a:t>
            </a:r>
            <a:r>
              <a:rPr lang="es-ES" dirty="0" smtClean="0"/>
              <a:t>muchas de ellas.</a:t>
            </a:r>
            <a:endParaRPr lang="es-ES" dirty="0"/>
          </a:p>
          <a:p>
            <a:endParaRPr lang="es-ES" dirty="0"/>
          </a:p>
        </p:txBody>
      </p:sp>
    </p:spTree>
    <p:extLst>
      <p:ext uri="{BB962C8B-B14F-4D97-AF65-F5344CB8AC3E}">
        <p14:creationId xmlns:p14="http://schemas.microsoft.com/office/powerpoint/2010/main" val="14382570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el verano de 2007, la Fundación Pedro y Elena Hernández, la empresa Cemex, y el gobierno de San Luis Potosí, pagaron cerca de $ 2.2 millones para comprar Las Pozas a la familia </a:t>
            </a:r>
            <a:r>
              <a:rPr lang="es-ES" dirty="0" err="1"/>
              <a:t>Gastelum</a:t>
            </a:r>
            <a:r>
              <a:rPr lang="es-ES" dirty="0"/>
              <a:t> y crearon el Fondo Xilitla</a:t>
            </a:r>
            <a:r>
              <a:rPr lang="es-ES" dirty="0" smtClean="0"/>
              <a:t>, </a:t>
            </a:r>
            <a:r>
              <a:rPr lang="es-ES" dirty="0"/>
              <a:t>una fundación que se encargará de supervisar la conservación y restauración del sitio</a:t>
            </a:r>
            <a:r>
              <a:rPr lang="es-ES" dirty="0" smtClean="0"/>
              <a:t>.</a:t>
            </a:r>
          </a:p>
          <a:p>
            <a:r>
              <a:rPr lang="es-ES" dirty="0" smtClean="0"/>
              <a:t> </a:t>
            </a:r>
            <a:r>
              <a:rPr lang="es-ES" dirty="0"/>
              <a:t>Hay planes no sólo para restaurar el jardín a su antigua grandeza, sino para ponerlo en el mapa del arte mundial. </a:t>
            </a:r>
            <a:endParaRPr lang="es-ES" dirty="0" smtClean="0"/>
          </a:p>
          <a:p>
            <a:r>
              <a:rPr lang="es-ES" dirty="0" smtClean="0"/>
              <a:t>En </a:t>
            </a:r>
            <a:r>
              <a:rPr lang="es-ES" dirty="0"/>
              <a:t>noviembre de 2007, quienes están detrás de la reactivación se reunieron en el jardín para discutir los planes para la restauración, y para celebrar el centenario del nacimiento de Edward </a:t>
            </a:r>
            <a:r>
              <a:rPr lang="es-ES" dirty="0" smtClean="0"/>
              <a:t>James.</a:t>
            </a:r>
            <a:endParaRPr lang="es-ES" dirty="0"/>
          </a:p>
        </p:txBody>
      </p:sp>
    </p:spTree>
    <p:extLst>
      <p:ext uri="{BB962C8B-B14F-4D97-AF65-F5344CB8AC3E}">
        <p14:creationId xmlns:p14="http://schemas.microsoft.com/office/powerpoint/2010/main" val="29265792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Entre las principales construcciones están La escalera al cielo, La estructura de tres pisos que pueden ser cinco y La recámara con techo en forma de ballena, así como la Casa Don Eduardo, la Casa de los Peristilos y La estructura llamada El Cine, en donde James proyectaba películas a los trabajadores y a sus familias.</a:t>
            </a:r>
          </a:p>
        </p:txBody>
      </p:sp>
    </p:spTree>
    <p:extLst>
      <p:ext uri="{BB962C8B-B14F-4D97-AF65-F5344CB8AC3E}">
        <p14:creationId xmlns:p14="http://schemas.microsoft.com/office/powerpoint/2010/main" val="14434653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Xilitla Las Pozas 0407 104.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00" y="0"/>
            <a:ext cx="4286250" cy="6845841"/>
          </a:xfrm>
          <a:prstGeom prst="rect">
            <a:avLst/>
          </a:prstGeom>
          <a:noFill/>
          <a:extLst>
            <a:ext uri="{909E8E84-426E-40DD-AFC4-6F175D3DCCD1}">
              <a14:hiddenFill xmlns:a14="http://schemas.microsoft.com/office/drawing/2010/main">
                <a:solidFill>
                  <a:srgbClr val="FFFFFF"/>
                </a:solidFill>
              </a14:hiddenFill>
            </a:ext>
          </a:extLst>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98950" y="0"/>
            <a:ext cx="4868914" cy="6858000"/>
          </a:xfrm>
          <a:prstGeom prst="rect">
            <a:avLst/>
          </a:prstGeom>
        </p:spPr>
      </p:pic>
    </p:spTree>
    <p:extLst>
      <p:ext uri="{BB962C8B-B14F-4D97-AF65-F5344CB8AC3E}">
        <p14:creationId xmlns:p14="http://schemas.microsoft.com/office/powerpoint/2010/main" val="10214953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Laspozas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68008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02300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le:Xilitla Las Pozas 0407 01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2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28868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14923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69" y="-22121"/>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19091"/>
            <a:ext cx="4786736" cy="6858000"/>
          </a:xfrm>
          <a:prstGeom prst="rect">
            <a:avLst/>
          </a:prstGeom>
        </p:spPr>
      </p:pic>
    </p:spTree>
    <p:extLst>
      <p:ext uri="{BB962C8B-B14F-4D97-AF65-F5344CB8AC3E}">
        <p14:creationId xmlns:p14="http://schemas.microsoft.com/office/powerpoint/2010/main" val="16900709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20" y="3645024"/>
            <a:ext cx="9361040" cy="3212976"/>
          </a:xfrm>
          <a:prstGeom prst="rect">
            <a:avLst/>
          </a:prstGeom>
        </p:spPr>
      </p:pic>
    </p:spTree>
    <p:extLst>
      <p:ext uri="{BB962C8B-B14F-4D97-AF65-F5344CB8AC3E}">
        <p14:creationId xmlns:p14="http://schemas.microsoft.com/office/powerpoint/2010/main" val="42587845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1363583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23098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84454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le:Xilitla Las Pozas 0407 03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22373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65372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22910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68"/>
          <a:stretch/>
        </p:blipFill>
        <p:spPr>
          <a:xfrm>
            <a:off x="0" y="0"/>
            <a:ext cx="9144000" cy="6858000"/>
          </a:xfrm>
          <a:prstGeom prst="rect">
            <a:avLst/>
          </a:prstGeom>
        </p:spPr>
      </p:pic>
    </p:spTree>
    <p:extLst>
      <p:ext uri="{BB962C8B-B14F-4D97-AF65-F5344CB8AC3E}">
        <p14:creationId xmlns:p14="http://schemas.microsoft.com/office/powerpoint/2010/main" val="34912610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3573016"/>
            <a:ext cx="9036496" cy="3284984"/>
          </a:xfrm>
          <a:prstGeom prst="rect">
            <a:avLst/>
          </a:prstGeom>
        </p:spPr>
      </p:pic>
    </p:spTree>
    <p:extLst>
      <p:ext uri="{BB962C8B-B14F-4D97-AF65-F5344CB8AC3E}">
        <p14:creationId xmlns:p14="http://schemas.microsoft.com/office/powerpoint/2010/main" val="9220635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7133050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72019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de Luis </a:t>
            </a:r>
            <a:r>
              <a:rPr lang="es-ES" dirty="0" err="1"/>
              <a:t>Barragan</a:t>
            </a:r>
            <a:r>
              <a:rPr lang="es-ES" dirty="0"/>
              <a:t>.</a:t>
            </a:r>
          </a:p>
        </p:txBody>
      </p:sp>
      <p:sp>
        <p:nvSpPr>
          <p:cNvPr id="3" name="2 Marcador de contenido"/>
          <p:cNvSpPr>
            <a:spLocks noGrp="1"/>
          </p:cNvSpPr>
          <p:nvPr>
            <p:ph sz="quarter" idx="1"/>
          </p:nvPr>
        </p:nvSpPr>
        <p:spPr/>
        <p:txBody>
          <a:bodyPr>
            <a:normAutofit lnSpcReduction="10000"/>
          </a:bodyPr>
          <a:lstStyle/>
          <a:p>
            <a:r>
              <a:rPr lang="es-ES" dirty="0"/>
              <a:t>Hace seis décadas, en el D.F., no existía Ciudad Universitaria como tampoco una sola casa sobre la lava del Pedregal. Era un territorio inexplorado que no había tenido pobladores durante 2,500 años. Luis Barragán se deslumbró ante la belleza agreste de la naturaleza al Sur de la Ciudad de México, y visualizó este paraje convertido en espléndidos jardines privados entre las rocas, con casas que satisficieran al espíritu. </a:t>
            </a:r>
            <a:endParaRPr lang="es-ES" dirty="0" smtClean="0"/>
          </a:p>
          <a:p>
            <a:r>
              <a:rPr lang="es-ES" dirty="0" smtClean="0"/>
              <a:t>La </a:t>
            </a:r>
            <a:r>
              <a:rPr lang="es-ES" dirty="0"/>
              <a:t>naturaleza transformada a escala humana para su disfrute. De manera que se asoció con José Alberto Bustamante para desarrollar este maravilloso fraccionamiento.</a:t>
            </a:r>
          </a:p>
          <a:p>
            <a:r>
              <a:rPr lang="es-ES" dirty="0"/>
              <a:t> </a:t>
            </a:r>
          </a:p>
        </p:txBody>
      </p:sp>
    </p:spTree>
    <p:extLst>
      <p:ext uri="{BB962C8B-B14F-4D97-AF65-F5344CB8AC3E}">
        <p14:creationId xmlns:p14="http://schemas.microsoft.com/office/powerpoint/2010/main" val="35687207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indudable talento arquitectónico de quien fuera ingeniero por profesión se complementa con su extraordinario gusto y amor hacia los jardines</a:t>
            </a:r>
            <a:r>
              <a:rPr lang="es-ES" dirty="0" smtClean="0"/>
              <a:t>.</a:t>
            </a:r>
          </a:p>
          <a:p>
            <a:r>
              <a:rPr lang="es-ES" dirty="0" smtClean="0"/>
              <a:t> </a:t>
            </a:r>
            <a:r>
              <a:rPr lang="es-ES" dirty="0"/>
              <a:t>Un buen día, en 1951, lo invitaron para que hablara de jardines a los californianos. </a:t>
            </a:r>
            <a:endParaRPr lang="es-ES" dirty="0" smtClean="0"/>
          </a:p>
          <a:p>
            <a:r>
              <a:rPr lang="es-ES" dirty="0" smtClean="0"/>
              <a:t>Le </a:t>
            </a:r>
            <a:r>
              <a:rPr lang="es-ES" dirty="0"/>
              <a:t>dieron como tema base el fraccionamiento Jardines del Pedregal de San Ángel, lo cual es natural ya que, como mencionamos, fue Barragán quien tuvo la visión creadora para abrir la belleza áspera de los terrenos del Pedregal a la población capitalina. </a:t>
            </a:r>
            <a:endParaRPr lang="es-ES" dirty="0" smtClean="0"/>
          </a:p>
          <a:p>
            <a:r>
              <a:rPr lang="es-ES" dirty="0" smtClean="0"/>
              <a:t>Y </a:t>
            </a:r>
            <a:r>
              <a:rPr lang="es-ES" dirty="0"/>
              <a:t>de esto, los arquitectos de California estaban bien enterados. Ya para concluir su ponencia, les expresó algunos antiguos principios sobre el arte de hacer jardines</a:t>
            </a:r>
          </a:p>
        </p:txBody>
      </p:sp>
    </p:spTree>
    <p:extLst>
      <p:ext uri="{BB962C8B-B14F-4D97-AF65-F5344CB8AC3E}">
        <p14:creationId xmlns:p14="http://schemas.microsoft.com/office/powerpoint/2010/main" val="33830054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Cito</a:t>
            </a:r>
            <a:r>
              <a:rPr lang="es-ES" dirty="0" smtClean="0"/>
              <a:t>:</a:t>
            </a:r>
            <a:endParaRPr lang="es-ES" dirty="0"/>
          </a:p>
          <a:p>
            <a:r>
              <a:rPr lang="es-ES" dirty="0"/>
              <a:t>“En primer lugar, no hay que abusar de las panorámicas circulares, porque si enmarcamos el paisaje con un buen entorno por detrás, el efecto que se consigue tiene doble valor.</a:t>
            </a:r>
          </a:p>
          <a:p>
            <a:r>
              <a:rPr lang="es-ES" dirty="0"/>
              <a:t> Siempre prefiero los terrenos desiguales y de formas extrañas, porque en tal caso el éxito del jardín está asegurado. Benditos sean los accidentes geológicos.</a:t>
            </a:r>
          </a:p>
          <a:p>
            <a:r>
              <a:rPr lang="es-ES" dirty="0"/>
              <a:t> Y para terminar, les recuerdo el pensamiento de un gran escritor y artista del paisaje, Ferdinand </a:t>
            </a:r>
            <a:r>
              <a:rPr lang="es-ES" dirty="0" err="1"/>
              <a:t>Bac</a:t>
            </a:r>
            <a:r>
              <a:rPr lang="es-ES" dirty="0"/>
              <a:t>, que decía que: un jardín lleva dentro el universo entero; representa el precio de nuestro trabajo y en el arte de hacer jardines encontramos toda la serenidad de la que un hombre es capaz”.</a:t>
            </a:r>
          </a:p>
        </p:txBody>
      </p:sp>
    </p:spTree>
    <p:extLst>
      <p:ext uri="{BB962C8B-B14F-4D97-AF65-F5344CB8AC3E}">
        <p14:creationId xmlns:p14="http://schemas.microsoft.com/office/powerpoint/2010/main" val="31140993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51951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48724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74632"/>
          </a:xfrm>
          <a:prstGeom prst="rect">
            <a:avLst/>
          </a:prstGeom>
        </p:spPr>
      </p:pic>
    </p:spTree>
    <p:extLst>
      <p:ext uri="{BB962C8B-B14F-4D97-AF65-F5344CB8AC3E}">
        <p14:creationId xmlns:p14="http://schemas.microsoft.com/office/powerpoint/2010/main" val="8539442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78854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933056"/>
          </a:xfrm>
          <a:prstGeom prst="rect">
            <a:avLst/>
          </a:prstGeom>
        </p:spPr>
      </p:pic>
      <p:pic>
        <p:nvPicPr>
          <p:cNvPr id="5122" name="Picture 2" descr="http://www.jornada.unam.mx/2002/08/11/Images/sem-barra2.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933056"/>
            <a:ext cx="3083868" cy="2924944"/>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t3.gstatic.com/images?q=tbn:ANd9GcTdwQ6nduZktjcnFykkJyBGmxAT_0mmA3rxVT7XK2PCsCtOLDqZ">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30099" y="3933056"/>
            <a:ext cx="3086100" cy="2924944"/>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ttp://t3.gstatic.com/images?q=tbn:ANd9GcQ7oSs3uTnwdYPZr3f9v6PjoWAG69v_uEQk6-PDEj0Ean1RzTD0">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57525" y="3933057"/>
            <a:ext cx="3028950" cy="2924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7384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t2.gstatic.com/images?q=tbn:ANd9GcQb1swCL0HuHlSOyDxEIupGuOkmNUTD_HWOMIh4vj17QdTmuoQCVA">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85247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a:t>Mexico</a:t>
            </a:r>
            <a:r>
              <a:rPr lang="es-ES" dirty="0"/>
              <a:t>.-El Jardín </a:t>
            </a:r>
            <a:r>
              <a:rPr lang="es-ES" dirty="0" err="1"/>
              <a:t>Etno</a:t>
            </a:r>
            <a:r>
              <a:rPr lang="es-ES" dirty="0"/>
              <a:t>-Botánico, Oaxaca</a:t>
            </a:r>
          </a:p>
        </p:txBody>
      </p:sp>
      <p:sp>
        <p:nvSpPr>
          <p:cNvPr id="3" name="2 Marcador de contenido"/>
          <p:cNvSpPr>
            <a:spLocks noGrp="1"/>
          </p:cNvSpPr>
          <p:nvPr>
            <p:ph sz="quarter" idx="1"/>
          </p:nvPr>
        </p:nvSpPr>
        <p:spPr/>
        <p:txBody>
          <a:bodyPr>
            <a:normAutofit/>
          </a:bodyPr>
          <a:lstStyle/>
          <a:p>
            <a:r>
              <a:rPr lang="es-ES" dirty="0"/>
              <a:t>Jardín </a:t>
            </a:r>
            <a:r>
              <a:rPr lang="es-ES" dirty="0" err="1"/>
              <a:t>Etnobotánico</a:t>
            </a:r>
            <a:r>
              <a:rPr lang="es-ES" dirty="0"/>
              <a:t> de Oaxaca fue propuesto en 1993 por iniciativa del Maestro Francisco Toledo y la asociación civil PRO-OAX (Patronato para la Defensa y Conservación del Patrimonio Cultural y Natural de Oaxaca, A.C</a:t>
            </a:r>
            <a:r>
              <a:rPr lang="es-ES" dirty="0" smtClean="0"/>
              <a:t>.).</a:t>
            </a:r>
          </a:p>
          <a:p>
            <a:r>
              <a:rPr lang="es-ES" dirty="0" smtClean="0"/>
              <a:t> </a:t>
            </a:r>
            <a:r>
              <a:rPr lang="es-ES" dirty="0"/>
              <a:t>El 10 de noviembre de 1994 se publicó en el Diario Oficial de la Federación un acuerdo para retirar del servicio de la Secretaría de la Defensa Nacional el antiguo convento de Santo Domingo en la ciudad de Oaxaca, destinando a favor del Gobierno del Estado un espacio de 2.3 hectáreas para crear un jardín botánico. </a:t>
            </a:r>
          </a:p>
        </p:txBody>
      </p:sp>
    </p:spTree>
    <p:extLst>
      <p:ext uri="{BB962C8B-B14F-4D97-AF65-F5344CB8AC3E}">
        <p14:creationId xmlns:p14="http://schemas.microsoft.com/office/powerpoint/2010/main" val="39760312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smtClean="0"/>
              <a:t> </a:t>
            </a:r>
            <a:r>
              <a:rPr lang="es-ES" dirty="0"/>
              <a:t>Por las mismas fechas se constituyó el Fideicomiso del Jardín </a:t>
            </a:r>
            <a:r>
              <a:rPr lang="es-ES" dirty="0" err="1"/>
              <a:t>Etnobotánico</a:t>
            </a:r>
            <a:r>
              <a:rPr lang="es-ES" dirty="0"/>
              <a:t> con la participación del Gobierno del Estado, Fomento Social Banamex (Banco Nacional de México), y el PRO-OAX. </a:t>
            </a:r>
            <a:endParaRPr lang="es-ES" dirty="0" smtClean="0"/>
          </a:p>
          <a:p>
            <a:r>
              <a:rPr lang="es-ES" dirty="0" smtClean="0"/>
              <a:t>El </a:t>
            </a:r>
            <a:r>
              <a:rPr lang="es-ES" dirty="0"/>
              <a:t>Fideicomiso recibió apoyo adicional del Gobierno Federal a través del Consejo Nacional para la Cultura y las Artes y el Instituto Nacional de Antropología e Historia. </a:t>
            </a:r>
            <a:endParaRPr lang="es-ES" dirty="0" smtClean="0"/>
          </a:p>
          <a:p>
            <a:r>
              <a:rPr lang="es-ES" dirty="0" smtClean="0"/>
              <a:t>El </a:t>
            </a:r>
            <a:r>
              <a:rPr lang="es-ES" dirty="0"/>
              <a:t>Fideicomiso se canceló en febrero de 2006, y la administración del Jardín pasó al Gobierno del Estado; en octubre de 2009, el Jardín fue adscrito a la Secretaría de Cultura</a:t>
            </a:r>
            <a:r>
              <a:rPr lang="es-ES" dirty="0" smtClean="0"/>
              <a:t>.</a:t>
            </a:r>
          </a:p>
          <a:p>
            <a:r>
              <a:rPr lang="es-ES" dirty="0" smtClean="0"/>
              <a:t> </a:t>
            </a:r>
            <a:r>
              <a:rPr lang="es-ES" dirty="0"/>
              <a:t>Este Jardín botánico es miembro del </a:t>
            </a:r>
            <a:r>
              <a:rPr lang="es-ES" dirty="0" smtClean="0"/>
              <a:t>BGCI.</a:t>
            </a:r>
            <a:endParaRPr lang="es-ES" dirty="0"/>
          </a:p>
          <a:p>
            <a:endParaRPr lang="es-ES" dirty="0"/>
          </a:p>
        </p:txBody>
      </p:sp>
    </p:spTree>
    <p:extLst>
      <p:ext uri="{BB962C8B-B14F-4D97-AF65-F5344CB8AC3E}">
        <p14:creationId xmlns:p14="http://schemas.microsoft.com/office/powerpoint/2010/main" val="34373558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El Jardín </a:t>
            </a:r>
            <a:r>
              <a:rPr lang="es-ES" dirty="0" err="1"/>
              <a:t>Etnobotánico</a:t>
            </a:r>
            <a:r>
              <a:rPr lang="es-ES" dirty="0"/>
              <a:t> muestra en vivo cientos de especies de plantas, todas ellas originarias de Oaxaca. </a:t>
            </a:r>
            <a:endParaRPr lang="es-ES" dirty="0" smtClean="0"/>
          </a:p>
          <a:p>
            <a:r>
              <a:rPr lang="es-ES" dirty="0" smtClean="0"/>
              <a:t>Las </a:t>
            </a:r>
            <a:r>
              <a:rPr lang="es-ES" dirty="0"/>
              <a:t>plantas provienen de diferentes regiones del Estado, tanto de climas áridos como húmedos, de las zonas tropicales bajas y de las áreas montañosas templadas y frías. </a:t>
            </a:r>
            <a:endParaRPr lang="es-ES" dirty="0" smtClean="0"/>
          </a:p>
          <a:p>
            <a:r>
              <a:rPr lang="es-ES" dirty="0" smtClean="0"/>
              <a:t>El </a:t>
            </a:r>
            <a:r>
              <a:rPr lang="es-ES" dirty="0"/>
              <a:t>Jardín representa así la gran diversidad de climas, formaciones geológicas y tipos de vegetación que caracterizan a Oaxaca</a:t>
            </a:r>
            <a:r>
              <a:rPr lang="es-ES" dirty="0" smtClean="0"/>
              <a:t>.</a:t>
            </a:r>
            <a:endParaRPr lang="es-ES" dirty="0"/>
          </a:p>
          <a:p>
            <a:r>
              <a:rPr lang="es-ES" dirty="0"/>
              <a:t>El Jardín </a:t>
            </a:r>
            <a:r>
              <a:rPr lang="es-ES" dirty="0" err="1"/>
              <a:t>Etnobotánico</a:t>
            </a:r>
            <a:r>
              <a:rPr lang="es-ES" dirty="0"/>
              <a:t> de Oaxaca se localiza en el interior del ex-convento de Santo Domingo. </a:t>
            </a:r>
          </a:p>
          <a:p>
            <a:r>
              <a:rPr lang="es-ES" dirty="0"/>
              <a:t>El Jardín forma parte del Centro Cultural Santo Domingo, que ocupa el antiguo convento que fue construido en los siglos XVI y XVII para los frailes dominicos. El terreno del Jardín fue parte de la antigua huerta del convento. </a:t>
            </a:r>
          </a:p>
        </p:txBody>
      </p:sp>
    </p:spTree>
    <p:extLst>
      <p:ext uri="{BB962C8B-B14F-4D97-AF65-F5344CB8AC3E}">
        <p14:creationId xmlns:p14="http://schemas.microsoft.com/office/powerpoint/2010/main" val="16957021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Este espacio sirvió como cuartel de mediados del siglo XIX hasta 1994 y estuvo ocupado por dormitorios, estacionamientos, canchas deportivas y otras instalaciones militares. </a:t>
            </a:r>
            <a:endParaRPr lang="es-ES" dirty="0" smtClean="0"/>
          </a:p>
          <a:p>
            <a:r>
              <a:rPr lang="es-ES" dirty="0" smtClean="0"/>
              <a:t>En </a:t>
            </a:r>
            <a:r>
              <a:rPr lang="es-ES" dirty="0"/>
              <a:t>la época colonial tuvo otros usos ligados a la vida del convento, como se puede apreciar en los vestigios al interior del Jardín: canales de riego y drenaje, estanques, hornos de cal, lavaderos de ropa, un horno de cerámica y una calzada empedrada para las carretas que abastecían alimento y combustible.</a:t>
            </a:r>
          </a:p>
          <a:p>
            <a:endParaRPr lang="es-ES" dirty="0"/>
          </a:p>
        </p:txBody>
      </p:sp>
    </p:spTree>
    <p:extLst>
      <p:ext uri="{BB962C8B-B14F-4D97-AF65-F5344CB8AC3E}">
        <p14:creationId xmlns:p14="http://schemas.microsoft.com/office/powerpoint/2010/main" val="27988084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Una sección del Jardín está dedicada a las especies que crecen en </a:t>
            </a:r>
            <a:r>
              <a:rPr lang="es-ES" dirty="0" err="1"/>
              <a:t>Guilá</a:t>
            </a:r>
            <a:r>
              <a:rPr lang="es-ES" dirty="0"/>
              <a:t> </a:t>
            </a:r>
            <a:r>
              <a:rPr lang="es-ES" dirty="0" err="1"/>
              <a:t>Naquitz</a:t>
            </a:r>
            <a:r>
              <a:rPr lang="es-ES" dirty="0"/>
              <a:t>, cueva cerca de Mitla donde los arqueólogos encontraron restos de plantas usadas por los antiguos cazadores y recolectores. </a:t>
            </a:r>
            <a:endParaRPr lang="es-ES" dirty="0" smtClean="0"/>
          </a:p>
          <a:p>
            <a:r>
              <a:rPr lang="es-ES" dirty="0" smtClean="0"/>
              <a:t>Entre </a:t>
            </a:r>
            <a:r>
              <a:rPr lang="es-ES" dirty="0"/>
              <a:t>ellas aparecieron semillas de calabaza cultivadas hace diez mil años, los indicios más tempranos de agricultura conocidos hasta ahora en toda América. </a:t>
            </a:r>
            <a:endParaRPr lang="es-ES" dirty="0" smtClean="0"/>
          </a:p>
          <a:p>
            <a:r>
              <a:rPr lang="es-ES" dirty="0" smtClean="0"/>
              <a:t>En </a:t>
            </a:r>
            <a:r>
              <a:rPr lang="es-ES" dirty="0"/>
              <a:t>la misma cueva se encontraron los restos más antiguos de maíz reportados hasta la fecha, con cerca de siete mil años de edad</a:t>
            </a:r>
            <a:r>
              <a:rPr lang="es-ES" dirty="0" smtClean="0"/>
              <a:t>.</a:t>
            </a:r>
            <a:endParaRPr lang="es-ES" dirty="0"/>
          </a:p>
          <a:p>
            <a:r>
              <a:rPr lang="es-ES" dirty="0"/>
              <a:t>• Quizá la planta que más atrae la atención de los visitantes del Jardín es una gran biznaga de la especie </a:t>
            </a:r>
            <a:r>
              <a:rPr lang="es-ES" dirty="0" err="1"/>
              <a:t>Echinocactus</a:t>
            </a:r>
            <a:r>
              <a:rPr lang="es-ES" dirty="0"/>
              <a:t> </a:t>
            </a:r>
            <a:r>
              <a:rPr lang="es-ES" dirty="0" err="1"/>
              <a:t>platyacanthus</a:t>
            </a:r>
            <a:r>
              <a:rPr lang="es-ES" dirty="0"/>
              <a:t>, que pesa más de 5 toneladas y ha crecido durante varios siglos; es posible que tenga ya mil años de edad.</a:t>
            </a:r>
          </a:p>
          <a:p>
            <a:endParaRPr lang="es-ES" dirty="0"/>
          </a:p>
        </p:txBody>
      </p:sp>
    </p:spTree>
    <p:extLst>
      <p:ext uri="{BB962C8B-B14F-4D97-AF65-F5344CB8AC3E}">
        <p14:creationId xmlns:p14="http://schemas.microsoft.com/office/powerpoint/2010/main" val="27491653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smtClean="0"/>
              <a:t>Quizá </a:t>
            </a:r>
            <a:r>
              <a:rPr lang="es-ES" dirty="0"/>
              <a:t>la planta que más atrae la atención de los visitantes del Jardín es una gran biznaga de la especie </a:t>
            </a:r>
            <a:r>
              <a:rPr lang="es-ES" dirty="0" err="1"/>
              <a:t>Echinocactus</a:t>
            </a:r>
            <a:r>
              <a:rPr lang="es-ES" dirty="0"/>
              <a:t> </a:t>
            </a:r>
            <a:r>
              <a:rPr lang="es-ES" dirty="0" err="1"/>
              <a:t>platyacanthus</a:t>
            </a:r>
            <a:r>
              <a:rPr lang="es-ES" dirty="0"/>
              <a:t>, que pesa más de 5 toneladas y ha crecido durante varios siglos; es posible que tenga ya mil años de edad.</a:t>
            </a:r>
          </a:p>
          <a:p>
            <a:r>
              <a:rPr lang="es-ES" dirty="0" smtClean="0"/>
              <a:t> </a:t>
            </a:r>
            <a:r>
              <a:rPr lang="es-ES" dirty="0"/>
              <a:t>Superficie total del Jardín: 2,32 hectáreas • Área plantada a la fecha: 2,10 hectáreas • Total de ejemplares colectados a la fecha: 7,330 • Total de especies colectadas a la fecha: 915 (11% de la flora del Estado) las cuales representan: 474 géneros, 140 familias botánicas • Total de especies que plantaremos: cerca de 1,300 • Comunidades y ejidos que han proporcionado plantas, piedra y tierra al Jardín: más de </a:t>
            </a:r>
            <a:r>
              <a:rPr lang="es-ES" dirty="0" smtClean="0"/>
              <a:t>100.</a:t>
            </a:r>
            <a:endParaRPr lang="es-ES" dirty="0"/>
          </a:p>
        </p:txBody>
      </p:sp>
    </p:spTree>
    <p:extLst>
      <p:ext uri="{BB962C8B-B14F-4D97-AF65-F5344CB8AC3E}">
        <p14:creationId xmlns:p14="http://schemas.microsoft.com/office/powerpoint/2010/main" val="766187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Jardín etnobotánico de Oaxaca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71424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716945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84193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79402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0100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Jardín Etnobotánico de Oaxaca 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2998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0873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6394714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80148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447265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2332949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87931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84683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18894449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6576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57600"/>
            <a:ext cx="9144000" cy="3200400"/>
          </a:xfrm>
          <a:prstGeom prst="rect">
            <a:avLst/>
          </a:prstGeom>
        </p:spPr>
      </p:pic>
    </p:spTree>
    <p:extLst>
      <p:ext uri="{BB962C8B-B14F-4D97-AF65-F5344CB8AC3E}">
        <p14:creationId xmlns:p14="http://schemas.microsoft.com/office/powerpoint/2010/main" val="35864843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04083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73105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30317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0643415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07730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3726"/>
          <a:stretch/>
        </p:blipFill>
        <p:spPr>
          <a:xfrm>
            <a:off x="0" y="0"/>
            <a:ext cx="9144000" cy="6858000"/>
          </a:xfrm>
          <a:prstGeom prst="rect">
            <a:avLst/>
          </a:prstGeom>
        </p:spPr>
      </p:pic>
    </p:spTree>
    <p:extLst>
      <p:ext uri="{BB962C8B-B14F-4D97-AF65-F5344CB8AC3E}">
        <p14:creationId xmlns:p14="http://schemas.microsoft.com/office/powerpoint/2010/main" val="24693945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84574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31569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435779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988906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a:t>Mexico</a:t>
            </a:r>
            <a:r>
              <a:rPr lang="es-ES" dirty="0"/>
              <a:t>.-Alameda Central</a:t>
            </a:r>
            <a:br>
              <a:rPr lang="es-ES" dirty="0"/>
            </a:br>
            <a:endParaRPr lang="es-ES" dirty="0"/>
          </a:p>
        </p:txBody>
      </p:sp>
      <p:sp>
        <p:nvSpPr>
          <p:cNvPr id="3" name="2 Marcador de contenido"/>
          <p:cNvSpPr>
            <a:spLocks noGrp="1"/>
          </p:cNvSpPr>
          <p:nvPr>
            <p:ph sz="quarter" idx="1"/>
          </p:nvPr>
        </p:nvSpPr>
        <p:spPr/>
        <p:txBody>
          <a:bodyPr>
            <a:normAutofit/>
          </a:bodyPr>
          <a:lstStyle/>
          <a:p>
            <a:r>
              <a:rPr lang="es-ES" dirty="0"/>
              <a:t>Alameda Central es </a:t>
            </a:r>
            <a:r>
              <a:rPr lang="es-ES" dirty="0" smtClean="0"/>
              <a:t>un parque </a:t>
            </a:r>
            <a:r>
              <a:rPr lang="es-ES" dirty="0"/>
              <a:t>público </a:t>
            </a:r>
            <a:r>
              <a:rPr lang="es-ES" dirty="0" smtClean="0"/>
              <a:t> </a:t>
            </a:r>
            <a:r>
              <a:rPr lang="es-ES" dirty="0"/>
              <a:t>municipal en el centro de la ciudad de México , al lado del Palacio de Bellas Artes , entre la avenida Juárez y la Avenida Hidalgo</a:t>
            </a:r>
            <a:r>
              <a:rPr lang="es-ES" dirty="0" smtClean="0"/>
              <a:t>.</a:t>
            </a:r>
          </a:p>
          <a:p>
            <a:r>
              <a:rPr lang="es-ES" dirty="0"/>
              <a:t> El parque Alameda Central es un </a:t>
            </a:r>
            <a:r>
              <a:rPr lang="es-ES" dirty="0" smtClean="0"/>
              <a:t>jardín</a:t>
            </a:r>
            <a:r>
              <a:rPr lang="es-ES" dirty="0"/>
              <a:t>, con caminos pavimentados y decorativos fuentes y estatuas, y con frecuencia el centro de eventos cívicos. </a:t>
            </a:r>
            <a:endParaRPr lang="es-ES" dirty="0" smtClean="0"/>
          </a:p>
          <a:p>
            <a:r>
              <a:rPr lang="es-ES" dirty="0" smtClean="0"/>
              <a:t>La </a:t>
            </a:r>
            <a:r>
              <a:rPr lang="es-ES" dirty="0"/>
              <a:t>zona solía ser un mercado azteca. El parque fue creado en 1592, cuando el virrey Luis de Velasco decidió crear espacios verdes aquí como un parque público. </a:t>
            </a:r>
            <a:endParaRPr lang="es-ES" dirty="0" smtClean="0"/>
          </a:p>
        </p:txBody>
      </p:sp>
    </p:spTree>
    <p:extLst>
      <p:ext uri="{BB962C8B-B14F-4D97-AF65-F5344CB8AC3E}">
        <p14:creationId xmlns:p14="http://schemas.microsoft.com/office/powerpoint/2010/main" val="165944413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El nombre viene de la palabra española álamo, lo que significa álamo árbol, que se plantó aquí. </a:t>
            </a:r>
          </a:p>
          <a:p>
            <a:r>
              <a:rPr lang="es-ES" dirty="0" smtClean="0"/>
              <a:t>Este </a:t>
            </a:r>
            <a:r>
              <a:rPr lang="es-ES" dirty="0"/>
              <a:t>parque era parte del plan del virrey para desarrollar lo que era, en ese momento, el borde occidental de la ciudad. </a:t>
            </a:r>
            <a:endParaRPr lang="es-ES" dirty="0" smtClean="0"/>
          </a:p>
          <a:p>
            <a:r>
              <a:rPr lang="es-ES" dirty="0" smtClean="0"/>
              <a:t>Se </a:t>
            </a:r>
            <a:r>
              <a:rPr lang="es-ES" dirty="0"/>
              <a:t>ha convertido en un símbolo de un parque tradicional </a:t>
            </a:r>
            <a:r>
              <a:rPr lang="es-ES" dirty="0" smtClean="0"/>
              <a:t>mexicano </a:t>
            </a:r>
            <a:r>
              <a:rPr lang="es-ES" dirty="0"/>
              <a:t>y muchos otros parques en el país </a:t>
            </a:r>
            <a:r>
              <a:rPr lang="es-ES" dirty="0" smtClean="0"/>
              <a:t>llevarán </a:t>
            </a:r>
            <a:r>
              <a:rPr lang="es-ES" dirty="0" err="1" smtClean="0"/>
              <a:t>tambien</a:t>
            </a:r>
            <a:r>
              <a:rPr lang="es-ES" dirty="0" smtClean="0"/>
              <a:t> </a:t>
            </a:r>
            <a:r>
              <a:rPr lang="es-ES" dirty="0"/>
              <a:t>el nombre de "Alameda" </a:t>
            </a:r>
            <a:r>
              <a:rPr lang="es-ES" dirty="0" smtClean="0"/>
              <a:t>.</a:t>
            </a:r>
          </a:p>
          <a:p>
            <a:r>
              <a:rPr lang="es-ES" dirty="0"/>
              <a:t>El parque original fue menos de la mitad del tamaño de la actual, alcanzando sólo de que el Palacio de Bellas Artes se encuentra ahora a la ubicación del Hemiciclo de Juárez.</a:t>
            </a:r>
          </a:p>
        </p:txBody>
      </p:sp>
    </p:spTree>
    <p:extLst>
      <p:ext uri="{BB962C8B-B14F-4D97-AF65-F5344CB8AC3E}">
        <p14:creationId xmlns:p14="http://schemas.microsoft.com/office/powerpoint/2010/main" val="10380773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11560" y="332656"/>
            <a:ext cx="7467600" cy="6048672"/>
          </a:xfrm>
        </p:spPr>
        <p:txBody>
          <a:bodyPr>
            <a:normAutofit/>
          </a:bodyPr>
          <a:lstStyle/>
          <a:p>
            <a:r>
              <a:rPr lang="es-ES" dirty="0"/>
              <a:t>¿Cuál es ahora la parte occidental del parque era originalmente una plaza sencillo construido durante la Inquisición en México y conocido como El Quemadero o </a:t>
            </a:r>
            <a:r>
              <a:rPr lang="es-ES" dirty="0" err="1"/>
              <a:t>The</a:t>
            </a:r>
            <a:r>
              <a:rPr lang="es-ES" dirty="0"/>
              <a:t> </a:t>
            </a:r>
            <a:r>
              <a:rPr lang="es-ES" dirty="0" err="1"/>
              <a:t>Burning</a:t>
            </a:r>
            <a:r>
              <a:rPr lang="es-ES" dirty="0"/>
              <a:t> Place. Aquí brujas y otros condenados por la Inquisición fueron quemados públicamente en la hoguera</a:t>
            </a:r>
            <a:r>
              <a:rPr lang="es-ES" dirty="0" smtClean="0"/>
              <a:t>.</a:t>
            </a:r>
          </a:p>
          <a:p>
            <a:r>
              <a:rPr lang="es-ES" dirty="0" smtClean="0"/>
              <a:t> </a:t>
            </a:r>
            <a:r>
              <a:rPr lang="es-ES" dirty="0"/>
              <a:t>Por la década de 1760, la Inquisición casi ha llegado a su fin y en 1770, el virrey Marqués de Croix tenido esta plaza arrancada para ampliar el parque</a:t>
            </a:r>
            <a:r>
              <a:rPr lang="es-ES" dirty="0" smtClean="0"/>
              <a:t>.</a:t>
            </a:r>
          </a:p>
          <a:p>
            <a:r>
              <a:rPr lang="es-ES" dirty="0" smtClean="0"/>
              <a:t> </a:t>
            </a:r>
            <a:r>
              <a:rPr lang="es-ES" dirty="0"/>
              <a:t>El parque fue ampliado nuevamente en 1791, cuando el conde de Revillagigedo construido una valla de madera alrededor del parque para que sea exclusivo para la </a:t>
            </a:r>
            <a:r>
              <a:rPr lang="es-ES" dirty="0" smtClean="0"/>
              <a:t>nobleza.</a:t>
            </a:r>
            <a:endParaRPr lang="es-ES" dirty="0"/>
          </a:p>
        </p:txBody>
      </p:sp>
    </p:spTree>
    <p:extLst>
      <p:ext uri="{BB962C8B-B14F-4D97-AF65-F5344CB8AC3E}">
        <p14:creationId xmlns:p14="http://schemas.microsoft.com/office/powerpoint/2010/main" val="47022104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Sin embargo, cuando la Independencia de México fue ganada en 1821, la Alameda era el centro de las celebraciones populares. </a:t>
            </a:r>
            <a:endParaRPr lang="es-ES" dirty="0" smtClean="0"/>
          </a:p>
          <a:p>
            <a:r>
              <a:rPr lang="es-ES" dirty="0" smtClean="0"/>
              <a:t>En </a:t>
            </a:r>
            <a:r>
              <a:rPr lang="es-ES" dirty="0"/>
              <a:t>1846, cuando el presidente Santa Anna montó triunfante en la ciudad de México, ordenó </a:t>
            </a:r>
            <a:r>
              <a:rPr lang="es-ES" dirty="0" smtClean="0"/>
              <a:t>que </a:t>
            </a:r>
            <a:r>
              <a:rPr lang="es-ES" dirty="0"/>
              <a:t>las fuentes en el parque se </a:t>
            </a:r>
            <a:r>
              <a:rPr lang="es-ES" dirty="0" smtClean="0"/>
              <a:t>llenaran </a:t>
            </a:r>
            <a:r>
              <a:rPr lang="es-ES" dirty="0"/>
              <a:t>de </a:t>
            </a:r>
            <a:r>
              <a:rPr lang="es-ES" dirty="0" smtClean="0"/>
              <a:t>alcohol.</a:t>
            </a:r>
          </a:p>
          <a:p>
            <a:r>
              <a:rPr lang="es-ES" dirty="0"/>
              <a:t>Las cinco fuentes clásicas son de diseño francés e inspirados en la mitología greco-romana. </a:t>
            </a:r>
            <a:endParaRPr lang="es-ES" dirty="0" smtClean="0"/>
          </a:p>
          <a:p>
            <a:r>
              <a:rPr lang="es-ES" dirty="0" smtClean="0"/>
              <a:t>Más </a:t>
            </a:r>
            <a:r>
              <a:rPr lang="es-ES" dirty="0"/>
              <a:t>estatuas fueron agregados al parque en el siglo X IX Lámparas de gas se instalaron en 1868, que fueron sustituidas por la iluminación eléctrica 1892. </a:t>
            </a:r>
          </a:p>
          <a:p>
            <a:endParaRPr lang="es-ES" dirty="0"/>
          </a:p>
          <a:p>
            <a:endParaRPr lang="es-ES" dirty="0"/>
          </a:p>
        </p:txBody>
      </p:sp>
    </p:spTree>
    <p:extLst>
      <p:ext uri="{BB962C8B-B14F-4D97-AF65-F5344CB8AC3E}">
        <p14:creationId xmlns:p14="http://schemas.microsoft.com/office/powerpoint/2010/main" val="118566789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715200" cy="5925272"/>
          </a:xfrm>
        </p:spPr>
        <p:txBody>
          <a:bodyPr>
            <a:normAutofit/>
          </a:bodyPr>
          <a:lstStyle/>
          <a:p>
            <a:r>
              <a:rPr lang="es-ES" dirty="0" smtClean="0"/>
              <a:t>A </a:t>
            </a:r>
            <a:r>
              <a:rPr lang="es-ES" dirty="0"/>
              <a:t>finales del siglo </a:t>
            </a:r>
            <a:r>
              <a:rPr lang="es-ES" dirty="0" smtClean="0"/>
              <a:t>XIX, </a:t>
            </a:r>
            <a:r>
              <a:rPr lang="es-ES" dirty="0"/>
              <a:t>el parque se había convertido en muy popular entre todas las clases sociales en México</a:t>
            </a:r>
            <a:r>
              <a:rPr lang="es-ES" dirty="0" smtClean="0"/>
              <a:t>.</a:t>
            </a:r>
          </a:p>
          <a:p>
            <a:r>
              <a:rPr lang="es-ES" dirty="0" smtClean="0"/>
              <a:t> </a:t>
            </a:r>
            <a:r>
              <a:rPr lang="es-ES" dirty="0"/>
              <a:t>Gran parte del diseño actual del parque, con su forma radial de caminos alrededor de las fuentes y las fechas centrales quiosco de finales del siglo X</a:t>
            </a:r>
            <a:r>
              <a:rPr lang="es-ES" dirty="0" smtClean="0"/>
              <a:t> IX y XX. </a:t>
            </a:r>
          </a:p>
          <a:p>
            <a:r>
              <a:rPr lang="es-ES" dirty="0"/>
              <a:t>A finales del siglo XIX, el parque incluye un quiosco y gas (actualmente eléctrico) lámparas. </a:t>
            </a:r>
            <a:endParaRPr lang="es-ES" dirty="0" smtClean="0"/>
          </a:p>
          <a:p>
            <a:r>
              <a:rPr lang="es-ES" dirty="0" smtClean="0"/>
              <a:t> </a:t>
            </a:r>
            <a:r>
              <a:rPr lang="es-ES" dirty="0"/>
              <a:t>En el lado sur del parque, frente a la calle es el Hemiciclo a Juárez , que es un gran monumento blanco </a:t>
            </a:r>
            <a:r>
              <a:rPr lang="es-ES" dirty="0" err="1"/>
              <a:t>semi</a:t>
            </a:r>
            <a:r>
              <a:rPr lang="es-ES" dirty="0"/>
              <a:t>-circular de Benito Juárez , que es uno de los presidentes más queridos de México. </a:t>
            </a:r>
            <a:endParaRPr lang="es-ES" dirty="0" smtClean="0"/>
          </a:p>
          <a:p>
            <a:endParaRPr lang="es-ES" dirty="0"/>
          </a:p>
          <a:p>
            <a:endParaRPr lang="es-ES" dirty="0"/>
          </a:p>
        </p:txBody>
      </p:sp>
    </p:spTree>
    <p:extLst>
      <p:ext uri="{BB962C8B-B14F-4D97-AF65-F5344CB8AC3E}">
        <p14:creationId xmlns:p14="http://schemas.microsoft.com/office/powerpoint/2010/main" val="29763411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smtClean="0"/>
              <a:t>Estatuas </a:t>
            </a:r>
            <a:r>
              <a:rPr lang="es-ES" dirty="0"/>
              <a:t>del parque incluyen </a:t>
            </a:r>
            <a:r>
              <a:rPr lang="es-ES" dirty="0" err="1"/>
              <a:t>Despoire</a:t>
            </a:r>
            <a:r>
              <a:rPr lang="es-ES" dirty="0"/>
              <a:t> y </a:t>
            </a:r>
            <a:r>
              <a:rPr lang="es-ES" dirty="0" err="1"/>
              <a:t>Malgre</a:t>
            </a:r>
            <a:r>
              <a:rPr lang="es-ES" dirty="0"/>
              <a:t> </a:t>
            </a:r>
            <a:r>
              <a:rPr lang="es-ES" dirty="0" err="1"/>
              <a:t>Tout</a:t>
            </a:r>
            <a:r>
              <a:rPr lang="es-ES" dirty="0"/>
              <a:t>, por Jesús Contreras , y un monumento donado </a:t>
            </a:r>
            <a:r>
              <a:rPr lang="es-ES" dirty="0" smtClean="0"/>
              <a:t>por la comunidad alemana que </a:t>
            </a:r>
            <a:r>
              <a:rPr lang="es-ES" dirty="0"/>
              <a:t>se </a:t>
            </a:r>
            <a:r>
              <a:rPr lang="es-ES" dirty="0" smtClean="0"/>
              <a:t>dedico </a:t>
            </a:r>
            <a:r>
              <a:rPr lang="es-ES" dirty="0"/>
              <a:t>a Beethoven en conmemoración del centenario de su novena </a:t>
            </a:r>
            <a:r>
              <a:rPr lang="es-ES" dirty="0" smtClean="0"/>
              <a:t>sinfonía.</a:t>
            </a:r>
            <a:endParaRPr lang="es-ES" dirty="0"/>
          </a:p>
          <a:p>
            <a:endParaRPr lang="es-ES" dirty="0"/>
          </a:p>
        </p:txBody>
      </p:sp>
    </p:spTree>
    <p:extLst>
      <p:ext uri="{BB962C8B-B14F-4D97-AF65-F5344CB8AC3E}">
        <p14:creationId xmlns:p14="http://schemas.microsoft.com/office/powerpoint/2010/main" val="138504343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63984268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898677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455221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043757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315811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rchivo: Mexico.DF.HemicicloJuarez.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993283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0511479"/>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719439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138975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10244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7101408"/>
          </a:xfrm>
          <a:prstGeom prst="rect">
            <a:avLst/>
          </a:prstGeom>
        </p:spPr>
      </p:pic>
    </p:spTree>
    <p:extLst>
      <p:ext uri="{BB962C8B-B14F-4D97-AF65-F5344CB8AC3E}">
        <p14:creationId xmlns:p14="http://schemas.microsoft.com/office/powerpoint/2010/main" val="122419032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107697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395105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755095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400"/>
          <a:stretch/>
        </p:blipFill>
        <p:spPr>
          <a:xfrm>
            <a:off x="0" y="-171400"/>
            <a:ext cx="9144000" cy="7029399"/>
          </a:xfrm>
          <a:prstGeom prst="rect">
            <a:avLst/>
          </a:prstGeom>
        </p:spPr>
      </p:pic>
    </p:spTree>
    <p:extLst>
      <p:ext uri="{BB962C8B-B14F-4D97-AF65-F5344CB8AC3E}">
        <p14:creationId xmlns:p14="http://schemas.microsoft.com/office/powerpoint/2010/main" val="297215347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67975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135</TotalTime>
  <Words>3250</Words>
  <Application>Microsoft Office PowerPoint</Application>
  <PresentationFormat>Presentación en pantalla (4:3)</PresentationFormat>
  <Paragraphs>251</Paragraphs>
  <Slides>110</Slides>
  <Notes>72</Notes>
  <HiddenSlides>0</HiddenSlides>
  <MMClips>1</MMClips>
  <ScaleCrop>false</ScaleCrop>
  <HeadingPairs>
    <vt:vector size="4" baseType="variant">
      <vt:variant>
        <vt:lpstr>Tema</vt:lpstr>
      </vt:variant>
      <vt:variant>
        <vt:i4>1</vt:i4>
      </vt:variant>
      <vt:variant>
        <vt:lpstr>Títulos de diapositiva</vt:lpstr>
      </vt:variant>
      <vt:variant>
        <vt:i4>110</vt:i4>
      </vt:variant>
    </vt:vector>
  </HeadingPairs>
  <TitlesOfParts>
    <vt:vector size="111" baseType="lpstr">
      <vt:lpstr>Default Theme</vt:lpstr>
      <vt:lpstr>AMERICA.-LA VUELTA AL MUNDO EN 385 JARDINES.-AMERICA.-Organiponico Vivero Alamar, Habana.-Las Pozas , Xilitla .Mexico.-Jardines de Luis Barragan.-El Jardín Etno-Botánico, Oaxaca.-Mexico.-Alameda Central </vt:lpstr>
      <vt:lpstr>Organiponico Vivero Alamar, Habana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Las Pozas , Xilitla .Mexico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Luis Barragan.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Mexico.-El Jardín Etno-Botánico, Oaxaca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Mexico.-Alameda Central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JARDINES.-C</dc:title>
  <dc:creator>Josep</dc:creator>
  <cp:lastModifiedBy>Josep</cp:lastModifiedBy>
  <cp:revision>16</cp:revision>
  <dcterms:created xsi:type="dcterms:W3CDTF">2013-08-12T04:10:41Z</dcterms:created>
  <dcterms:modified xsi:type="dcterms:W3CDTF">2017-02-19T20:42:41Z</dcterms:modified>
</cp:coreProperties>
</file>