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7"/>
  </p:notesMasterIdLst>
  <p:sldIdLst>
    <p:sldId id="256" r:id="rId2"/>
    <p:sldId id="257" r:id="rId3"/>
    <p:sldId id="361" r:id="rId4"/>
    <p:sldId id="258" r:id="rId5"/>
    <p:sldId id="259" r:id="rId6"/>
    <p:sldId id="260" r:id="rId7"/>
    <p:sldId id="363" r:id="rId8"/>
    <p:sldId id="262" r:id="rId9"/>
    <p:sldId id="263" r:id="rId10"/>
    <p:sldId id="264" r:id="rId11"/>
    <p:sldId id="265" r:id="rId12"/>
    <p:sldId id="364" r:id="rId13"/>
    <p:sldId id="266" r:id="rId14"/>
    <p:sldId id="267" r:id="rId15"/>
    <p:sldId id="295" r:id="rId16"/>
    <p:sldId id="336" r:id="rId17"/>
    <p:sldId id="274" r:id="rId18"/>
    <p:sldId id="268" r:id="rId19"/>
    <p:sldId id="269" r:id="rId20"/>
    <p:sldId id="270" r:id="rId21"/>
    <p:sldId id="271" r:id="rId22"/>
    <p:sldId id="272" r:id="rId23"/>
    <p:sldId id="273" r:id="rId24"/>
    <p:sldId id="275" r:id="rId25"/>
    <p:sldId id="276" r:id="rId26"/>
    <p:sldId id="277" r:id="rId27"/>
    <p:sldId id="278" r:id="rId28"/>
    <p:sldId id="279" r:id="rId29"/>
    <p:sldId id="280" r:id="rId30"/>
    <p:sldId id="281" r:id="rId31"/>
    <p:sldId id="282" r:id="rId32"/>
    <p:sldId id="296" r:id="rId33"/>
    <p:sldId id="292" r:id="rId34"/>
    <p:sldId id="283" r:id="rId35"/>
    <p:sldId id="288" r:id="rId36"/>
    <p:sldId id="284" r:id="rId37"/>
    <p:sldId id="285" r:id="rId38"/>
    <p:sldId id="290" r:id="rId39"/>
    <p:sldId id="286" r:id="rId40"/>
    <p:sldId id="287" r:id="rId41"/>
    <p:sldId id="289" r:id="rId42"/>
    <p:sldId id="291" r:id="rId43"/>
    <p:sldId id="293" r:id="rId44"/>
    <p:sldId id="294" r:id="rId45"/>
    <p:sldId id="297" r:id="rId46"/>
    <p:sldId id="299" r:id="rId47"/>
    <p:sldId id="298" r:id="rId48"/>
    <p:sldId id="300" r:id="rId49"/>
    <p:sldId id="301" r:id="rId50"/>
    <p:sldId id="302" r:id="rId51"/>
    <p:sldId id="303" r:id="rId52"/>
    <p:sldId id="304" r:id="rId53"/>
    <p:sldId id="305" r:id="rId54"/>
    <p:sldId id="306" r:id="rId55"/>
    <p:sldId id="307" r:id="rId56"/>
    <p:sldId id="309" r:id="rId57"/>
    <p:sldId id="310" r:id="rId58"/>
    <p:sldId id="311" r:id="rId59"/>
    <p:sldId id="312" r:id="rId60"/>
    <p:sldId id="314"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7" r:id="rId82"/>
    <p:sldId id="338" r:id="rId83"/>
    <p:sldId id="339" r:id="rId84"/>
    <p:sldId id="340" r:id="rId85"/>
    <p:sldId id="341" r:id="rId86"/>
    <p:sldId id="342" r:id="rId87"/>
    <p:sldId id="343" r:id="rId88"/>
    <p:sldId id="344" r:id="rId89"/>
    <p:sldId id="345" r:id="rId90"/>
    <p:sldId id="36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20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64F5F8-F65E-4472-AF06-EB6F07828EBC}"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6B0BF9-0727-47F6-B07C-98106D35FD48}" type="slidenum">
              <a:rPr lang="es-ES" smtClean="0"/>
              <a:t>‹Nº›</a:t>
            </a:fld>
            <a:endParaRPr lang="es-ES" dirty="0"/>
          </a:p>
        </p:txBody>
      </p:sp>
    </p:spTree>
    <p:extLst>
      <p:ext uri="{BB962C8B-B14F-4D97-AF65-F5344CB8AC3E}">
        <p14:creationId xmlns:p14="http://schemas.microsoft.com/office/powerpoint/2010/main" val="1511599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618DA9-8090-4763-A225-F9D063C8FF9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Aires.-Jardin Botánico</a:t>
            </a:r>
          </a:p>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603602-2579-46DF-AF9C-042CAE2A16A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Parterre del Jardin Frances</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5C5AC6-8DFB-4A1E-92BD-361FA84890B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Invernadero</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8A50EA-19E9-4795-B3DB-73A33BE9BF3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Mercurio</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1D2918-D959-4C45-9BB9-BBDBD56FF5B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Despertar de la naturaleza. Mármol</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9FC3FE-860D-493D-BAB5-0A7E386DF65D}"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Busto_Francisco_Moreno</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954047-E070-4F3C-8E8A-BCDB62B4B7F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Entrada_al_Jardin_Botánico_Carlos_Thays</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9C9F43-7C87-4223-8438-1FBAB3937BD3}"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 Carlos Thays.-Indicador Meteorológico. Mármol y bronce</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7F0BF9-EA23-4370-9CC8-9B92978734F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Escultura_Saturnalia_de_Ernesto_Biondi</a:t>
            </a:r>
          </a:p>
        </p:txBody>
      </p:sp>
      <p:sp>
        <p:nvSpPr>
          <p:cNvPr id="103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790487-4793-48C3-89F0-0543C5B1E32A}"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La Primavera.-Mármol</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042AFF-C07E-4D1D-A45D-D4659761D45B}"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Flora Argentina Mármol y </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27EA7E-54C7-4790-BE55-FE67134B888B}"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-IV Tiempo de la VI Sinfonía Pastoral de Beethoven.- Mármol</a:t>
            </a:r>
          </a:p>
        </p:txBody>
      </p:sp>
      <p:sp>
        <p:nvSpPr>
          <p:cNvPr id="105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1B061C-6361-4BB4-A2EC-F76885B05FA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Loba romana. Bronce</a:t>
            </a:r>
          </a:p>
        </p:txBody>
      </p:sp>
      <p:sp>
        <p:nvSpPr>
          <p:cNvPr id="106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AA287A-3868-48BC-B818-2CF9600627F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 Tiempo de la VI Sinfonía Pastoral de Beethoven. Mármol</a:t>
            </a:r>
          </a:p>
        </p:txBody>
      </p:sp>
      <p:sp>
        <p:nvSpPr>
          <p:cNvPr id="107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095061-BF20-4B8D-8833-CA6E60BED8C6}"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Sagunto. Mármol.</a:t>
            </a:r>
          </a:p>
        </p:txBody>
      </p:sp>
      <p:sp>
        <p:nvSpPr>
          <p:cNvPr id="108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8F8B5A-9BEC-4F89-B118-B7CEC83C8A8B}"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Venus y</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050C44-C8EC-4A6F-A913-BE4589B0E715}"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Escultura en bronce y La Primavera</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31C77A-E661-42E1-B1BA-A82B20BD65C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.-Jardín Botánico</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924FE6-6294-48ED-B973-83758445C099}"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Jardín Botánico</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0D0C84-C4C7-4265-A566-A13AA40FDE56}"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 Jardín Botánico</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615FD9-F33B-40DB-B949-EF9EEBFA349B}"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06783F-A952-44C2-87CC-A5FA9A7DBFD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Buenos Aires</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FAB2E1-9341-47E6-8DD1-F6A0FEDCB34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Jardin Botánico de Buenos Aires</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16801E-B108-424E-BBEF-CBAAD6968DF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4D792-8386-4E4E-93DD-E069386B020B}" type="slidenum">
              <a:rPr lang="es-ES_tradnl">
                <a:solidFill>
                  <a:prstClr val="black"/>
                </a:solidFill>
              </a:rPr>
              <a:pPr>
                <a:defRPr/>
              </a:pPr>
              <a:t>61</a:t>
            </a:fld>
            <a:endParaRPr lang="es-ES_tradnl" dirty="0">
              <a:solidFill>
                <a:prstClr val="black"/>
              </a:solidFill>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 Japanese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E4B0CE-FE0F-45E0-BA7E-AAC13D00CA9A}" type="slidenum">
              <a:rPr lang="es-ES_tradnl">
                <a:solidFill>
                  <a:prstClr val="black"/>
                </a:solidFill>
              </a:rPr>
              <a:pPr>
                <a:defRPr/>
              </a:pPr>
              <a:t>62</a:t>
            </a:fld>
            <a:endParaRPr lang="es-ES_tradnl" dirty="0">
              <a:solidFill>
                <a:prstClr val="black"/>
              </a:solidFill>
            </a:endParaRPr>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998BE6-6E06-4F0A-8349-2C27EAF5663C}" type="slidenum">
              <a:rPr lang="es-ES_tradnl">
                <a:solidFill>
                  <a:prstClr val="black"/>
                </a:solidFill>
              </a:rPr>
              <a:pPr>
                <a:defRPr/>
              </a:pPr>
              <a:t>63</a:t>
            </a:fld>
            <a:endParaRPr lang="es-ES_tradnl" dirty="0">
              <a:solidFill>
                <a:prstClr val="black"/>
              </a:solidFill>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C181B1-8C79-4F6E-9695-381C8820D3EE}" type="slidenum">
              <a:rPr lang="es-ES_tradnl">
                <a:solidFill>
                  <a:prstClr val="black"/>
                </a:solidFill>
              </a:rPr>
              <a:pPr>
                <a:defRPr/>
              </a:pPr>
              <a:t>64</a:t>
            </a:fld>
            <a:endParaRPr lang="es-ES_tradnl" dirty="0">
              <a:solidFill>
                <a:prstClr val="black"/>
              </a:solidFill>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9954CE-E22E-4564-8AC8-801EBB083FA1}" type="slidenum">
              <a:rPr lang="es-ES_tradnl">
                <a:solidFill>
                  <a:prstClr val="black"/>
                </a:solidFill>
              </a:rPr>
              <a:pPr>
                <a:defRPr/>
              </a:pPr>
              <a:t>65</a:t>
            </a:fld>
            <a:endParaRPr lang="es-ES_tradnl" dirty="0">
              <a:solidFill>
                <a:prstClr val="black"/>
              </a:solidFill>
            </a:endParaRPr>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638833-5DC4-44B5-8A7F-9FCAC5D25A58}" type="slidenum">
              <a:rPr lang="es-ES_tradnl">
                <a:solidFill>
                  <a:prstClr val="black"/>
                </a:solidFill>
              </a:rPr>
              <a:pPr>
                <a:defRPr/>
              </a:pPr>
              <a:t>66</a:t>
            </a:fld>
            <a:endParaRPr lang="es-ES_tradnl" dirty="0">
              <a:solidFill>
                <a:prstClr val="black"/>
              </a:solidFill>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4CFDB6-3A65-457E-82C8-344672D42D8C}" type="slidenum">
              <a:rPr lang="es-ES_tradnl">
                <a:solidFill>
                  <a:prstClr val="black"/>
                </a:solidFill>
              </a:rPr>
              <a:pPr>
                <a:defRPr/>
              </a:pPr>
              <a:t>67</a:t>
            </a:fld>
            <a:endParaRPr lang="es-ES_tradnl" dirty="0">
              <a:solidFill>
                <a:prstClr val="black"/>
              </a:solidFill>
            </a:endParaRPr>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76A25B-C926-4E54-8823-9F0843083A72}" type="slidenum">
              <a:rPr lang="es-ES_tradnl">
                <a:solidFill>
                  <a:prstClr val="black"/>
                </a:solidFill>
              </a:rPr>
              <a:pPr>
                <a:defRPr/>
              </a:pPr>
              <a:t>68</a:t>
            </a:fld>
            <a:endParaRPr lang="es-ES_tradnl" dirty="0">
              <a:solidFill>
                <a:prstClr val="black"/>
              </a:solidFill>
            </a:endParaRPr>
          </a:p>
        </p:txBody>
      </p:sp>
      <p:sp>
        <p:nvSpPr>
          <p:cNvPr id="148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5706AF-3DF5-4DC5-A43B-807D84D4DF85}" type="slidenum">
              <a:rPr lang="es-ES_tradnl">
                <a:solidFill>
                  <a:prstClr val="black"/>
                </a:solidFill>
              </a:rPr>
              <a:pPr>
                <a:defRPr/>
              </a:pPr>
              <a:t>69</a:t>
            </a:fld>
            <a:endParaRPr lang="es-ES_tradnl" dirty="0">
              <a:solidFill>
                <a:prstClr val="black"/>
              </a:solidFill>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F4F488-6CE2-496F-A5B9-42EDE0703AB2}" type="slidenum">
              <a:rPr lang="es-ES_tradnl">
                <a:solidFill>
                  <a:prstClr val="black"/>
                </a:solidFill>
              </a:rPr>
              <a:pPr>
                <a:defRPr/>
              </a:pPr>
              <a:t>70</a:t>
            </a:fld>
            <a:endParaRPr lang="es-ES_tradnl" dirty="0">
              <a:solidFill>
                <a:prstClr val="black"/>
              </a:solidFill>
            </a:endParaRPr>
          </a:p>
        </p:txBody>
      </p:sp>
      <p:sp>
        <p:nvSpPr>
          <p:cNvPr id="150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FC16E-7CC5-4485-9EA5-9B4051D42906}" type="slidenum">
              <a:rPr lang="es-ES_tradnl">
                <a:solidFill>
                  <a:prstClr val="black"/>
                </a:solidFill>
              </a:rPr>
              <a:pPr>
                <a:defRPr/>
              </a:pPr>
              <a:t>71</a:t>
            </a:fld>
            <a:endParaRPr lang="es-ES_tradnl" dirty="0">
              <a:solidFill>
                <a:prstClr val="black"/>
              </a:solidFill>
            </a:endParaRPr>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6CCFB9-B460-4260-BC49-78C8A39C9ADC}" type="slidenum">
              <a:rPr lang="es-ES_tradnl">
                <a:solidFill>
                  <a:prstClr val="black"/>
                </a:solidFill>
              </a:rPr>
              <a:pPr>
                <a:defRPr/>
              </a:pPr>
              <a:t>72</a:t>
            </a:fld>
            <a:endParaRPr lang="es-ES_tradnl" dirty="0">
              <a:solidFill>
                <a:prstClr val="black"/>
              </a:solidFill>
            </a:endParaRPr>
          </a:p>
        </p:txBody>
      </p:sp>
      <p:sp>
        <p:nvSpPr>
          <p:cNvPr id="152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3F52E8-96D3-454A-81D9-260F4E796F28}" type="slidenum">
              <a:rPr lang="es-ES_tradnl">
                <a:solidFill>
                  <a:prstClr val="black"/>
                </a:solidFill>
              </a:rPr>
              <a:pPr>
                <a:defRPr/>
              </a:pPr>
              <a:t>73</a:t>
            </a:fld>
            <a:endParaRPr lang="es-ES_tradnl" dirty="0">
              <a:solidFill>
                <a:prstClr val="black"/>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DB7A12-1329-4765-BDF7-BFB89D341730}" type="slidenum">
              <a:rPr lang="es-ES_tradnl">
                <a:solidFill>
                  <a:prstClr val="black"/>
                </a:solidFill>
              </a:rPr>
              <a:pPr>
                <a:defRPr/>
              </a:pPr>
              <a:t>74</a:t>
            </a:fld>
            <a:endParaRPr lang="es-ES_tradnl" dirty="0">
              <a:solidFill>
                <a:prstClr val="black"/>
              </a:solidFill>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35C282-D710-4884-A108-704E5F6CFAC6}" type="slidenum">
              <a:rPr lang="es-ES_tradnl">
                <a:solidFill>
                  <a:prstClr val="black"/>
                </a:solidFill>
              </a:rPr>
              <a:pPr>
                <a:defRPr/>
              </a:pPr>
              <a:t>75</a:t>
            </a:fld>
            <a:endParaRPr lang="es-ES_tradnl" dirty="0">
              <a:solidFill>
                <a:prstClr val="black"/>
              </a:solidFill>
            </a:endParaRPr>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1F8BEC-7A50-404C-9598-8ABD4310F44B}" type="slidenum">
              <a:rPr lang="es-ES_tradnl">
                <a:solidFill>
                  <a:prstClr val="black"/>
                </a:solidFill>
              </a:rPr>
              <a:pPr>
                <a:defRPr/>
              </a:pPr>
              <a:t>76</a:t>
            </a:fld>
            <a:endParaRPr lang="es-ES_tradnl" dirty="0">
              <a:solidFill>
                <a:prstClr val="black"/>
              </a:solidFill>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2D9FAF-FC84-48A7-9262-C9211D2D2D5D}" type="slidenum">
              <a:rPr lang="es-ES_tradnl">
                <a:solidFill>
                  <a:prstClr val="black"/>
                </a:solidFill>
              </a:rPr>
              <a:pPr>
                <a:defRPr/>
              </a:pPr>
              <a:t>77</a:t>
            </a:fld>
            <a:endParaRPr lang="es-ES_tradnl" dirty="0">
              <a:solidFill>
                <a:prstClr val="black"/>
              </a:solidFill>
            </a:endParaRPr>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Buenos Aires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Aires.-Jardin Botánico</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22666A-5F54-49E6-AD55-85069B5D2790}"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Aires.-Jardin Botánico</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428C8F-E6D8-4D88-B055-57D586AA87C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Aires.-Jardin Botánico</a:t>
            </a:r>
          </a:p>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AD19A4-23C3-43CE-A1F4-73FCDE14D7B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Buenos Aires.-Jardin Botánico</a:t>
            </a:r>
          </a:p>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2ED68-0736-4ECD-9F98-66C332257B0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p:txBody>
      </p:sp>
      <p:sp>
        <p:nvSpPr>
          <p:cNvPr id="4" name="3 Marcador de número de diapositiva"/>
          <p:cNvSpPr>
            <a:spLocks noGrp="1"/>
          </p:cNvSpPr>
          <p:nvPr>
            <p:ph type="sldNum" sz="quarter" idx="5"/>
          </p:nvPr>
        </p:nvSpPr>
        <p:spPr/>
        <p:txBody>
          <a:bodyPr/>
          <a:lstStyle/>
          <a:p>
            <a:pPr>
              <a:defRPr/>
            </a:pPr>
            <a:fld id="{86EDF6F7-DE52-4D1C-A901-6E735B71CDA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p:txBody>
      </p:sp>
      <p:sp>
        <p:nvSpPr>
          <p:cNvPr id="4" name="3 Marcador de número de diapositiva"/>
          <p:cNvSpPr>
            <a:spLocks noGrp="1"/>
          </p:cNvSpPr>
          <p:nvPr>
            <p:ph type="sldNum" sz="quarter" idx="5"/>
          </p:nvPr>
        </p:nvSpPr>
        <p:spPr/>
        <p:txBody>
          <a:bodyPr/>
          <a:lstStyle/>
          <a:p>
            <a:pPr>
              <a:defRPr/>
            </a:pPr>
            <a:fld id="{B4E12EAF-F79D-4429-883D-20DF3274AE7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12D5555-C9F5-49C5-8F7B-535E76592BC9}"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p:txBody>
      </p:sp>
      <p:sp>
        <p:nvSpPr>
          <p:cNvPr id="4" name="3 Marcador de número de diapositiva"/>
          <p:cNvSpPr>
            <a:spLocks noGrp="1"/>
          </p:cNvSpPr>
          <p:nvPr>
            <p:ph type="sldNum" sz="quarter" idx="5"/>
          </p:nvPr>
        </p:nvSpPr>
        <p:spPr/>
        <p:txBody>
          <a:bodyPr/>
          <a:lstStyle/>
          <a:p>
            <a:pPr>
              <a:defRPr/>
            </a:pPr>
            <a:fld id="{C975E307-8213-48CF-881E-FB660E1A65B0}"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p:txBody>
      </p:sp>
      <p:sp>
        <p:nvSpPr>
          <p:cNvPr id="4" name="3 Marcador de número de diapositiva"/>
          <p:cNvSpPr>
            <a:spLocks noGrp="1"/>
          </p:cNvSpPr>
          <p:nvPr>
            <p:ph type="sldNum" sz="quarter" idx="5"/>
          </p:nvPr>
        </p:nvSpPr>
        <p:spPr/>
        <p:txBody>
          <a:bodyPr/>
          <a:lstStyle/>
          <a:p>
            <a:pPr>
              <a:defRPr/>
            </a:pPr>
            <a:fld id="{D09EAE67-FF51-4DCB-9A8B-04EA1E8670C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Botánico Carlos Thays en Buenos Aires</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0B6924F-B8E6-45D8-AA12-4B3D85CE29A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p:txBody>
      </p:sp>
      <p:sp>
        <p:nvSpPr>
          <p:cNvPr id="4" name="3 Marcador de número de diapositiva"/>
          <p:cNvSpPr>
            <a:spLocks noGrp="1"/>
          </p:cNvSpPr>
          <p:nvPr>
            <p:ph type="sldNum" sz="quarter" idx="5"/>
          </p:nvPr>
        </p:nvSpPr>
        <p:spPr/>
        <p:txBody>
          <a:bodyPr/>
          <a:lstStyle/>
          <a:p>
            <a:pPr>
              <a:defRPr/>
            </a:pPr>
            <a:fld id="{9918C683-E0C8-4339-B3BB-A8E584EE009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9EEAD0B-C893-4707-84C3-B3D17519F21B}"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6B9612D-50B3-4C7D-AD1C-0096558ABD5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728E7E7-FA54-4DD8-BA51-DCEE87F5A58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F6FBF9E-3166-4E7D-A144-B9D57728A043}"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6D1E58D-17EA-4EDF-84E0-37193F0789C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6381CEE-48F9-461D-949F-7E1EC6EA926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3 de febrero</a:t>
            </a:r>
          </a:p>
        </p:txBody>
      </p:sp>
      <p:sp>
        <p:nvSpPr>
          <p:cNvPr id="4" name="3 Marcador de número de diapositiva"/>
          <p:cNvSpPr>
            <a:spLocks noGrp="1"/>
          </p:cNvSpPr>
          <p:nvPr>
            <p:ph type="sldNum" sz="quarter" idx="5"/>
          </p:nvPr>
        </p:nvSpPr>
        <p:spPr/>
        <p:txBody>
          <a:bodyPr/>
          <a:lstStyle/>
          <a:p>
            <a:pPr>
              <a:defRPr/>
            </a:pPr>
            <a:fld id="{B991A60A-DE9A-4491-B5F7-76CBC694CFAA}"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Parque Tres de Febrero</a:t>
            </a:r>
          </a:p>
        </p:txBody>
      </p:sp>
      <p:sp>
        <p:nvSpPr>
          <p:cNvPr id="4" name="3 Marcador de número de diapositiva"/>
          <p:cNvSpPr>
            <a:spLocks noGrp="1"/>
          </p:cNvSpPr>
          <p:nvPr>
            <p:ph type="sldNum" sz="quarter" idx="5"/>
          </p:nvPr>
        </p:nvSpPr>
        <p:spPr/>
        <p:txBody>
          <a:bodyPr/>
          <a:lstStyle/>
          <a:p>
            <a:pPr>
              <a:defRPr/>
            </a:pPr>
            <a:fld id="{35A8638A-E02D-47C5-A54E-8D98212BCAF7}"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EBFC4DA-05AE-4733-8F6D-0F769D92E643}"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Floración de Jacaranda en noviembre y diciembre</a:t>
            </a:r>
          </a:p>
        </p:txBody>
      </p:sp>
      <p:sp>
        <p:nvSpPr>
          <p:cNvPr id="4" name="3 Marcador de número de diapositiva"/>
          <p:cNvSpPr>
            <a:spLocks noGrp="1"/>
          </p:cNvSpPr>
          <p:nvPr>
            <p:ph type="sldNum" sz="quarter" idx="5"/>
          </p:nvPr>
        </p:nvSpPr>
        <p:spPr/>
        <p:txBody>
          <a:bodyPr/>
          <a:lstStyle/>
          <a:p>
            <a:pPr>
              <a:defRPr/>
            </a:pPr>
            <a:fld id="{9897FDCC-171E-445A-BFE1-53B23007D4F2}"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Floración de Jacaranda en noviembre y diciembre</a:t>
            </a:r>
          </a:p>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29252B4-3254-4DC8-BBA2-9F9F8EE8A184}"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Floración de Jacaranda en noviembre y diciembre</a:t>
            </a:r>
          </a:p>
          <a:p>
            <a:endParaRPr lang="es-ES" dirty="0"/>
          </a:p>
        </p:txBody>
      </p:sp>
      <p:sp>
        <p:nvSpPr>
          <p:cNvPr id="4" name="Marcador de número de diapositiva 3"/>
          <p:cNvSpPr>
            <a:spLocks noGrp="1"/>
          </p:cNvSpPr>
          <p:nvPr>
            <p:ph type="sldNum" sz="quarter" idx="10"/>
          </p:nvPr>
        </p:nvSpPr>
        <p:spPr/>
        <p:txBody>
          <a:bodyPr/>
          <a:lstStyle/>
          <a:p>
            <a:fld id="{376B0BF9-0727-47F6-B07C-98106D35FD48}" type="slidenum">
              <a:rPr lang="es-ES" smtClean="0"/>
              <a:t>103</a:t>
            </a:fld>
            <a:endParaRPr lang="es-ES" dirty="0"/>
          </a:p>
        </p:txBody>
      </p:sp>
    </p:spTree>
    <p:extLst>
      <p:ext uri="{BB962C8B-B14F-4D97-AF65-F5344CB8AC3E}">
        <p14:creationId xmlns:p14="http://schemas.microsoft.com/office/powerpoint/2010/main" val="1096197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Floración de Jacaranda en noviembre y diciembre</a:t>
            </a:r>
          </a:p>
          <a:p>
            <a:endParaRPr lang="es-ES" dirty="0"/>
          </a:p>
        </p:txBody>
      </p:sp>
      <p:sp>
        <p:nvSpPr>
          <p:cNvPr id="4" name="Marcador de número de diapositiva 3"/>
          <p:cNvSpPr>
            <a:spLocks noGrp="1"/>
          </p:cNvSpPr>
          <p:nvPr>
            <p:ph type="sldNum" sz="quarter" idx="10"/>
          </p:nvPr>
        </p:nvSpPr>
        <p:spPr/>
        <p:txBody>
          <a:bodyPr/>
          <a:lstStyle/>
          <a:p>
            <a:fld id="{376B0BF9-0727-47F6-B07C-98106D35FD48}" type="slidenum">
              <a:rPr lang="es-ES" smtClean="0"/>
              <a:t>104</a:t>
            </a:fld>
            <a:endParaRPr lang="es-ES" dirty="0"/>
          </a:p>
        </p:txBody>
      </p:sp>
    </p:spTree>
    <p:extLst>
      <p:ext uri="{BB962C8B-B14F-4D97-AF65-F5344CB8AC3E}">
        <p14:creationId xmlns:p14="http://schemas.microsoft.com/office/powerpoint/2010/main" val="16484111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Floración de Jacaranda en noviembre y diciembre</a:t>
            </a:r>
          </a:p>
          <a:p>
            <a:endParaRPr lang="es-ES" dirty="0"/>
          </a:p>
        </p:txBody>
      </p:sp>
      <p:sp>
        <p:nvSpPr>
          <p:cNvPr id="4" name="Marcador de número de diapositiva 3"/>
          <p:cNvSpPr>
            <a:spLocks noGrp="1"/>
          </p:cNvSpPr>
          <p:nvPr>
            <p:ph type="sldNum" sz="quarter" idx="10"/>
          </p:nvPr>
        </p:nvSpPr>
        <p:spPr/>
        <p:txBody>
          <a:bodyPr/>
          <a:lstStyle/>
          <a:p>
            <a:fld id="{376B0BF9-0727-47F6-B07C-98106D35FD48}" type="slidenum">
              <a:rPr lang="es-ES" smtClean="0"/>
              <a:t>105</a:t>
            </a:fld>
            <a:endParaRPr lang="es-ES" dirty="0"/>
          </a:p>
        </p:txBody>
      </p:sp>
    </p:spTree>
    <p:extLst>
      <p:ext uri="{BB962C8B-B14F-4D97-AF65-F5344CB8AC3E}">
        <p14:creationId xmlns:p14="http://schemas.microsoft.com/office/powerpoint/2010/main" val="324571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upload.wikimedia.org/wikipedia/commons/4/46/Buenos_Aires_Entrada_al_Jardin_Botanico_Carlos_Thays.jpg"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upload.wikimedia.org/wikipedia/commons/d/d6/Jacaranda_Trees.jpg"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2880320"/>
          </a:xfrm>
        </p:spPr>
        <p:txBody>
          <a:bodyPr>
            <a:normAutofit fontScale="90000"/>
          </a:bodyPr>
          <a:lstStyle/>
          <a:p>
            <a:r>
              <a:rPr lang="es-ES" sz="3600" dirty="0"/>
              <a:t>AMERICA.-LA VUELTA AL MUNDO EN 385JARDINES.-ARGENTINA.-</a:t>
            </a:r>
            <a:r>
              <a:rPr lang="es-ES" sz="3100" dirty="0"/>
              <a:t>JARDIN BOTANICO DE BUENOS AIRES.- PARQUE 3 DE</a:t>
            </a:r>
            <a:br>
              <a:rPr lang="es-ES" sz="3100" dirty="0"/>
            </a:br>
            <a:r>
              <a:rPr lang="es-ES" sz="3100" dirty="0"/>
              <a:t>FEBRERO </a:t>
            </a:r>
          </a:p>
        </p:txBody>
      </p:sp>
      <p:sp>
        <p:nvSpPr>
          <p:cNvPr id="3" name="2 Subtítulo"/>
          <p:cNvSpPr>
            <a:spLocks noGrp="1"/>
          </p:cNvSpPr>
          <p:nvPr>
            <p:ph type="subTitle" idx="1"/>
          </p:nvPr>
        </p:nvSpPr>
        <p:spPr>
          <a:xfrm>
            <a:off x="2627784" y="5229200"/>
            <a:ext cx="4320480"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boleros y tangos del recuerdo</a:t>
            </a:r>
          </a:p>
          <a:p>
            <a:endParaRPr lang="es-ES" dirty="0"/>
          </a:p>
        </p:txBody>
      </p:sp>
      <p:pic>
        <p:nvPicPr>
          <p:cNvPr id="4" name="boleros y tangos del recuerdo18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4368" y="6093296"/>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8"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914400" y="274638"/>
            <a:ext cx="7772400" cy="850900"/>
          </a:xfrm>
        </p:spPr>
        <p:txBody>
          <a:bodyPr/>
          <a:lstStyle/>
          <a:p>
            <a:pPr eaLnBrk="1" hangingPunct="1"/>
            <a:r>
              <a:rPr lang="es-ES" altLang="es-ES" dirty="0"/>
              <a:t>Jardin Botánico de Buenos Aires</a:t>
            </a:r>
          </a:p>
        </p:txBody>
      </p:sp>
      <p:sp>
        <p:nvSpPr>
          <p:cNvPr id="5" name="4 Marcador de contenido"/>
          <p:cNvSpPr>
            <a:spLocks noGrp="1"/>
          </p:cNvSpPr>
          <p:nvPr>
            <p:ph sz="quarter" idx="1"/>
          </p:nvPr>
        </p:nvSpPr>
        <p:spPr>
          <a:xfrm>
            <a:off x="914400" y="1772816"/>
            <a:ext cx="7185992" cy="4896272"/>
          </a:xfrm>
        </p:spPr>
        <p:txBody>
          <a:bodyPr>
            <a:normAutofit/>
          </a:bodyPr>
          <a:lstStyle/>
          <a:p>
            <a:pPr marL="274320" indent="-274320" eaLnBrk="1" fontAlgn="auto" hangingPunct="1">
              <a:spcBef>
                <a:spcPts val="580"/>
              </a:spcBef>
              <a:spcAft>
                <a:spcPts val="0"/>
              </a:spcAft>
              <a:buFont typeface="Wingdings 2"/>
              <a:buChar char=""/>
              <a:defRPr/>
            </a:pPr>
            <a:r>
              <a:rPr lang="es-ES" dirty="0"/>
              <a:t>El </a:t>
            </a:r>
            <a:r>
              <a:rPr lang="es-ES" b="1" dirty="0"/>
              <a:t>Jardín Botánico de Buenos Aires</a:t>
            </a:r>
            <a:r>
              <a:rPr lang="es-ES" dirty="0"/>
              <a:t>, cuyo nombre oficial desde 2009 es "</a:t>
            </a:r>
            <a:r>
              <a:rPr lang="es-ES" b="1" dirty="0"/>
              <a:t>Dirección Operativa Jardín Botánico Carlos Thays</a:t>
            </a:r>
            <a:r>
              <a:rPr lang="es-ES" dirty="0"/>
              <a:t>", es un jardín botánico que se encuentra próximo a los bosques del barrio de Palermo de la mencionada ciudad. </a:t>
            </a:r>
          </a:p>
          <a:p>
            <a:pPr marL="274320" indent="-274320" eaLnBrk="1" fontAlgn="auto" hangingPunct="1">
              <a:spcBef>
                <a:spcPts val="580"/>
              </a:spcBef>
              <a:spcAft>
                <a:spcPts val="0"/>
              </a:spcAft>
              <a:buFont typeface="Wingdings 2"/>
              <a:buChar char=""/>
              <a:defRPr/>
            </a:pPr>
            <a:r>
              <a:rPr lang="es-ES" dirty="0"/>
              <a:t>Desde 1996 es Monumento Histórico Nacional.</a:t>
            </a:r>
          </a:p>
          <a:p>
            <a:pPr marL="274320" indent="-274320" eaLnBrk="1" fontAlgn="auto" hangingPunct="1">
              <a:spcBef>
                <a:spcPts val="580"/>
              </a:spcBef>
              <a:spcAft>
                <a:spcPts val="0"/>
              </a:spcAft>
              <a:buFont typeface="Wingdings 2"/>
              <a:buChar char=""/>
              <a:defRPr/>
            </a:pPr>
            <a:r>
              <a:rPr lang="es-ES" dirty="0"/>
              <a:t>Su extensión es de 69.772 m², en los que se encuentran más de 5.500 especies vegetales.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77199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Cuenta además con numerosas esculturas como "La Primavera" u "Ondina de Plata", "Loba Romana", "Mercurio", "Venus"; y grupos magníficos como "Saturnalia", estatuas de mármol que simbolizan los movimientos de la VI sinfonía de Beethoven ("La Pastoral"), y el grupo escultórico "El Despertar de la Naturaleza".</a:t>
            </a:r>
          </a:p>
          <a:p>
            <a:r>
              <a:rPr lang="es-ES" dirty="0"/>
              <a:t>Posee además un invernáculo, una biblioteca, el museo Botánico, y la Escuela Municipal de Jardinería, todo rodeado de serenos senderos para caminar y contemplar la variada vegetación.</a:t>
            </a:r>
          </a:p>
          <a:p>
            <a:endParaRPr lang="es-ES" dirty="0"/>
          </a:p>
          <a:p>
            <a:endParaRPr lang="es-ES" dirty="0"/>
          </a:p>
        </p:txBody>
      </p:sp>
    </p:spTree>
    <p:extLst>
      <p:ext uri="{BB962C8B-B14F-4D97-AF65-F5344CB8AC3E}">
        <p14:creationId xmlns:p14="http://schemas.microsoft.com/office/powerpoint/2010/main" val="2022940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113984" cy="5543550"/>
          </a:xfrm>
        </p:spPr>
        <p:txBody>
          <a:bodyPr/>
          <a:lstStyle/>
          <a:p>
            <a:pPr eaLnBrk="1" hangingPunct="1"/>
            <a:r>
              <a:rPr lang="es-ES" altLang="es-ES" dirty="0"/>
              <a:t>Fue inaugurado el 7 de septiembre de 1898 y su mantenimiento depende del Gobierno de la Ciudad de Buenos Aires.</a:t>
            </a:r>
          </a:p>
          <a:p>
            <a:pPr eaLnBrk="1" hangingPunct="1"/>
            <a:r>
              <a:rPr lang="es-ES" altLang="es-ES" dirty="0"/>
              <a:t>El Jardín Botánico Carlos Thays de la Ciudad Autónoma de Buenos Aires se encuentra en el barrio porteño de Palermo, junto al Jardín Zoológico, en el perímetro de ocho manzanas delimitado por Avenida Santa Fe, República Árabe Siria, Avenida Las Heras y la Plaza Italia.</a:t>
            </a:r>
          </a:p>
          <a:p>
            <a:pPr eaLnBrk="1" hangingPunct="1"/>
            <a:endParaRPr lang="es-ES" altLang="es-ES" dirty="0"/>
          </a:p>
        </p:txBody>
      </p:sp>
    </p:spTree>
    <p:extLst>
      <p:ext uri="{BB962C8B-B14F-4D97-AF65-F5344CB8AC3E}">
        <p14:creationId xmlns:p14="http://schemas.microsoft.com/office/powerpoint/2010/main" val="122251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9275"/>
            <a:ext cx="7113984" cy="5976069"/>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El 22 de febrero de 1892 el paisajista Carlos Thays elevó a la Intendencia Municipal, a cargo de Francisco Bollini  un proyecto exponiendo la necesidad de crear un jardín botánico de aclimatación para objetivos científicos, recreativos y paisajísticos, aconsejando hacerlo en el lugar que ocupa actualmente y en el que funcionaba en ese entonces el Departamento Nacional de Agricultura. </a:t>
            </a:r>
          </a:p>
          <a:p>
            <a:pPr marL="274320" indent="-274320" eaLnBrk="1" fontAlgn="auto" hangingPunct="1">
              <a:spcBef>
                <a:spcPts val="580"/>
              </a:spcBef>
              <a:spcAft>
                <a:spcPts val="0"/>
              </a:spcAft>
              <a:buFont typeface="Wingdings 2"/>
              <a:buChar char=""/>
              <a:defRPr/>
            </a:pPr>
            <a:r>
              <a:rPr lang="es-ES" dirty="0"/>
              <a:t>Se le dio visto bueno al proyecto y se entregaron dichos terrenos el 2 de septiembre de 1892 y se lo inauguró el 7 de septiembre de 1898.</a:t>
            </a:r>
          </a:p>
          <a:p>
            <a:pPr marL="274320" indent="-274320" eaLnBrk="1" fontAlgn="auto" hangingPunct="1">
              <a:spcBef>
                <a:spcPts val="580"/>
              </a:spcBef>
              <a:spcAft>
                <a:spcPts val="0"/>
              </a:spcAft>
              <a:buFont typeface="Wingdings 2"/>
              <a:buChar char=""/>
              <a:defRPr/>
            </a:pPr>
            <a:r>
              <a:rPr lang="es-ES" dirty="0"/>
              <a:t>En la gestión siguiente a la de Thays, la de Benito Carrasco (entre 1914 y 1916) se incorporó la Escuela de Jardineros, la Bibliotecas especializada en temas botánicos y el gabinete de Fotografía.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017518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113984" cy="5614987"/>
          </a:xfrm>
        </p:spPr>
        <p:txBody>
          <a:bodyPr>
            <a:normAutofit/>
          </a:bodyPr>
          <a:lstStyle/>
          <a:p>
            <a:pPr marL="274320" indent="-274320" eaLnBrk="1" fontAlgn="auto" hangingPunct="1">
              <a:spcBef>
                <a:spcPts val="580"/>
              </a:spcBef>
              <a:spcAft>
                <a:spcPts val="0"/>
              </a:spcAft>
              <a:buFont typeface="Wingdings 2"/>
              <a:buChar char=""/>
              <a:defRPr/>
            </a:pPr>
            <a:r>
              <a:rPr lang="es-ES" dirty="0"/>
              <a:t>En 1937 se le dio el nombre de su fundador, "Carlos Thays".</a:t>
            </a:r>
          </a:p>
          <a:p>
            <a:pPr marL="274320" indent="-274320" eaLnBrk="1" fontAlgn="auto" hangingPunct="1">
              <a:spcBef>
                <a:spcPts val="580"/>
              </a:spcBef>
              <a:spcAft>
                <a:spcPts val="0"/>
              </a:spcAft>
              <a:buFont typeface="Wingdings 2"/>
              <a:buChar char=""/>
              <a:defRPr/>
            </a:pPr>
            <a:r>
              <a:rPr lang="es-ES" dirty="0"/>
              <a:t>En abril de 1996 se lo declaró Monumento Histórico Nacional (Decreto n° 366).</a:t>
            </a:r>
          </a:p>
          <a:p>
            <a:pPr marL="274320" indent="-274320" eaLnBrk="1" fontAlgn="auto" hangingPunct="1">
              <a:spcBef>
                <a:spcPts val="580"/>
              </a:spcBef>
              <a:spcAft>
                <a:spcPts val="0"/>
              </a:spcAft>
              <a:buFont typeface="Wingdings 2"/>
              <a:buChar char=""/>
              <a:defRPr/>
            </a:pPr>
            <a:r>
              <a:rPr lang="es-ES" dirty="0"/>
              <a:t>El 30 de noviembre de 2009 pasó a ser "Dirección Operativa Jardín Botánico Carlos Thays" (Decreto 1079/09 del B.O. 3303).</a:t>
            </a:r>
          </a:p>
          <a:p>
            <a:pPr marL="274320" indent="-274320" eaLnBrk="1" fontAlgn="auto" hangingPunct="1">
              <a:spcBef>
                <a:spcPts val="580"/>
              </a:spcBef>
              <a:spcAft>
                <a:spcPts val="0"/>
              </a:spcAft>
              <a:buFont typeface="Wingdings 2"/>
              <a:buChar char=""/>
              <a:defRPr/>
            </a:pPr>
            <a:r>
              <a:rPr lang="es-ES" b="1" dirty="0"/>
              <a:t>Jardines</a:t>
            </a:r>
          </a:p>
          <a:p>
            <a:pPr marL="274320" indent="-274320" eaLnBrk="1" fontAlgn="auto" hangingPunct="1">
              <a:spcBef>
                <a:spcPts val="580"/>
              </a:spcBef>
              <a:spcAft>
                <a:spcPts val="0"/>
              </a:spcAft>
              <a:buFont typeface="Wingdings 2"/>
              <a:buChar char=""/>
              <a:defRPr/>
            </a:pPr>
            <a:r>
              <a:rPr lang="es-ES" dirty="0"/>
              <a:t>Jardín Romano, con la escultura llamada </a:t>
            </a:r>
            <a:r>
              <a:rPr lang="es-ES" i="1" dirty="0"/>
              <a:t>El mensaje de Mercurio</a:t>
            </a:r>
            <a:r>
              <a:rPr lang="es-ES" dirty="0"/>
              <a:t>.</a:t>
            </a:r>
          </a:p>
          <a:p>
            <a:pPr marL="274320" indent="-274320" eaLnBrk="1" fontAlgn="auto" hangingPunct="1">
              <a:spcBef>
                <a:spcPts val="580"/>
              </a:spcBef>
              <a:spcAft>
                <a:spcPts val="0"/>
              </a:spcAft>
              <a:buFont typeface="Wingdings 2"/>
              <a:buChar char=""/>
              <a:defRPr/>
            </a:pPr>
            <a:r>
              <a:rPr lang="es-ES" dirty="0"/>
              <a:t>Aquí se encuentran los tres estilos principales de la jardinería paisajista: el simétrico, el mixto y el pintoresco, recreados en los jardines romano, el francés y el oriental.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3417077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romano.</a:t>
            </a:r>
            <a:br>
              <a:rPr lang="es-ES" dirty="0"/>
            </a:br>
            <a:r>
              <a:rPr lang="es-ES" dirty="0"/>
              <a:t>Como su nombre lo indica, en este sector del Jardín Botánico se recrea el aspecto de un jardín de tiempos del Imperio Romano.</a:t>
            </a:r>
          </a:p>
          <a:p>
            <a:r>
              <a:rPr lang="es-ES" dirty="0"/>
              <a:t>Aquí se han reunido las especies vegetales que el botánico romano del siglo I de nuestra era Plinio el Joven tenía en su villa de los Apeninos, tales como cipreses, álamos, y laureles.</a:t>
            </a:r>
          </a:p>
          <a:p>
            <a:r>
              <a:rPr lang="es-ES" dirty="0"/>
              <a:t>El jardín francés con diseño simétrico de estilo francés del siglo XVII al siglo XVIII.</a:t>
            </a:r>
          </a:p>
          <a:p>
            <a:r>
              <a:rPr lang="es-ES" dirty="0"/>
              <a:t>El jardín oriental.</a:t>
            </a:r>
          </a:p>
          <a:p>
            <a:r>
              <a:rPr lang="es-ES" dirty="0"/>
              <a:t>También cuenta con zonas donde las plantas se ordenan de acuerdo a su origen; de Asia se aprecian ejemplares ginkgo biloba de hojas amarillas en otoño y bellas japónicas (Eriobotrya japonica, Cryptomeria japonica, Sophora japonica etc.) de hojas coloradas; </a:t>
            </a:r>
          </a:p>
          <a:p>
            <a:endParaRPr lang="es-ES" dirty="0"/>
          </a:p>
          <a:p>
            <a:endParaRPr lang="es-ES" dirty="0"/>
          </a:p>
        </p:txBody>
      </p:sp>
    </p:spTree>
    <p:extLst>
      <p:ext uri="{BB962C8B-B14F-4D97-AF65-F5344CB8AC3E}">
        <p14:creationId xmlns:p14="http://schemas.microsoft.com/office/powerpoint/2010/main" val="511797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7113984" cy="5976515"/>
          </a:xfrm>
        </p:spPr>
        <p:txBody>
          <a:bodyPr>
            <a:normAutofit lnSpcReduction="10000"/>
          </a:bodyPr>
          <a:lstStyle/>
          <a:p>
            <a:pPr eaLnBrk="1" hangingPunct="1"/>
            <a:r>
              <a:rPr lang="es-ES" altLang="es-ES" dirty="0"/>
              <a:t>de Oceanía, con acacias, eucaliptus y casuarinas; de Europa, con robles, avellanas y olmos; y del África, con helechos, palmeras, y gomeros.</a:t>
            </a:r>
          </a:p>
          <a:p>
            <a:pPr eaLnBrk="1" hangingPunct="1"/>
            <a:r>
              <a:rPr lang="es-ES" altLang="es-ES" dirty="0"/>
              <a:t> Además, de Estados Unidos provienen las sequoias, pero sobre todo, haciendo especial hincapié en la flora argentina.</a:t>
            </a:r>
          </a:p>
          <a:p>
            <a:pPr eaLnBrk="1" hangingPunct="1"/>
            <a:r>
              <a:rPr lang="es-ES" altLang="es-ES" dirty="0"/>
              <a:t>En cada sector los especímenes vegetales se ordenan sistemáticamente, según la clasificación taxonómica.</a:t>
            </a:r>
          </a:p>
          <a:p>
            <a:pPr eaLnBrk="1" hangingPunct="1"/>
            <a:r>
              <a:rPr lang="es-ES" altLang="es-ES" dirty="0"/>
              <a:t>Uno de los atractivos del Jardín Botánico son sus cinco invernaderos.</a:t>
            </a:r>
          </a:p>
          <a:p>
            <a:pPr eaLnBrk="1" hangingPunct="1"/>
            <a:r>
              <a:rPr lang="es-ES" altLang="es-ES" dirty="0"/>
              <a:t> El mayor de ellos, de estilo art Nouveau, fue premiado en la Exposición de París de 1900, tiene 35 m de largo y 8 de ancho y por su diseño.</a:t>
            </a:r>
          </a:p>
          <a:p>
            <a:pPr eaLnBrk="1" hangingPunct="1"/>
            <a:endParaRPr lang="es-ES" altLang="es-ES" dirty="0"/>
          </a:p>
        </p:txBody>
      </p:sp>
    </p:spTree>
    <p:extLst>
      <p:ext uri="{BB962C8B-B14F-4D97-AF65-F5344CB8AC3E}">
        <p14:creationId xmlns:p14="http://schemas.microsoft.com/office/powerpoint/2010/main" val="337165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684213" y="404813"/>
            <a:ext cx="7128147" cy="5616575"/>
          </a:xfrm>
        </p:spPr>
        <p:txBody>
          <a:bodyPr/>
          <a:lstStyle/>
          <a:p>
            <a:pPr eaLnBrk="1" hangingPunct="1"/>
            <a:r>
              <a:rPr lang="es-ES" altLang="es-ES" dirty="0"/>
              <a:t> En él se resguardan especies diversas regiones cálidas, como los helechos (cerca de mil ejemplares), orquídeas o palmeras, como la </a:t>
            </a:r>
            <a:r>
              <a:rPr lang="es-ES" altLang="es-ES" i="1" dirty="0"/>
              <a:t>areca vestiaria</a:t>
            </a:r>
            <a:r>
              <a:rPr lang="es-ES" altLang="es-ES" dirty="0"/>
              <a:t> llegada desde Nueva Guinea.</a:t>
            </a:r>
          </a:p>
          <a:p>
            <a:pPr eaLnBrk="1" hangingPunct="1"/>
            <a:r>
              <a:rPr lang="es-ES" altLang="es-ES" dirty="0"/>
              <a:t> En abril de 1996 fue declarado Monumento Histórico Nacional</a:t>
            </a:r>
          </a:p>
          <a:p>
            <a:pPr eaLnBrk="1" hangingPunct="1"/>
            <a:endParaRPr lang="es-ES" altLang="es-ES" dirty="0"/>
          </a:p>
        </p:txBody>
      </p:sp>
    </p:spTree>
    <p:extLst>
      <p:ext uri="{BB962C8B-B14F-4D97-AF65-F5344CB8AC3E}">
        <p14:creationId xmlns:p14="http://schemas.microsoft.com/office/powerpoint/2010/main" val="257639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6969968" cy="5686425"/>
          </a:xfrm>
        </p:spPr>
        <p:txBody>
          <a:bodyPr>
            <a:normAutofit/>
          </a:bodyPr>
          <a:lstStyle/>
          <a:p>
            <a:pPr marL="274320" indent="-274320" eaLnBrk="1" fontAlgn="auto" hangingPunct="1">
              <a:spcBef>
                <a:spcPts val="580"/>
              </a:spcBef>
              <a:spcAft>
                <a:spcPts val="0"/>
              </a:spcAft>
              <a:buFont typeface="Wingdings 2"/>
              <a:buChar char=""/>
              <a:defRPr/>
            </a:pPr>
            <a:r>
              <a:rPr lang="es-ES" b="1" dirty="0"/>
              <a:t>Edificio central</a:t>
            </a:r>
          </a:p>
          <a:p>
            <a:pPr marL="274320" indent="-274320" eaLnBrk="1" fontAlgn="auto" hangingPunct="1">
              <a:spcBef>
                <a:spcPts val="580"/>
              </a:spcBef>
              <a:spcAft>
                <a:spcPts val="0"/>
              </a:spcAft>
              <a:buFont typeface="Wingdings 2"/>
              <a:buChar char=""/>
              <a:defRPr/>
            </a:pPr>
            <a:r>
              <a:rPr lang="es-ES" dirty="0"/>
              <a:t>Fue proyectado por el Ingeniero Militar de origen polaco, Jordán Wysocki y construido por Pedro Serechetti.</a:t>
            </a:r>
          </a:p>
          <a:p>
            <a:pPr marL="274320" indent="-274320" eaLnBrk="1" fontAlgn="auto" hangingPunct="1">
              <a:spcBef>
                <a:spcPts val="580"/>
              </a:spcBef>
              <a:spcAft>
                <a:spcPts val="0"/>
              </a:spcAft>
              <a:buFont typeface="Wingdings 2"/>
              <a:buChar char=""/>
              <a:defRPr/>
            </a:pPr>
            <a:r>
              <a:rPr lang="es-ES" dirty="0"/>
              <a:t> El proyecto de presentó en enero de 1881 y se construyó entre abril y diciembre de ese año. Carlos Thays lo habitó mientras fue el director de Parques y Paseos (1892-1898).</a:t>
            </a:r>
          </a:p>
          <a:p>
            <a:pPr marL="274320" indent="-274320" eaLnBrk="1" fontAlgn="auto" hangingPunct="1">
              <a:spcBef>
                <a:spcPts val="580"/>
              </a:spcBef>
              <a:spcAft>
                <a:spcPts val="0"/>
              </a:spcAft>
              <a:buFont typeface="Wingdings 2"/>
              <a:buChar char=""/>
              <a:defRPr/>
            </a:pPr>
            <a:r>
              <a:rPr lang="es-ES" dirty="0"/>
              <a:t> *Desde 1882 a 1894 fue sede del Departamento Nacional de Agricultura y actualmente es el edificio central del parque.</a:t>
            </a:r>
          </a:p>
          <a:p>
            <a:pPr marL="274320" indent="-274320" eaLnBrk="1" fontAlgn="auto" hangingPunct="1">
              <a:spcBef>
                <a:spcPts val="580"/>
              </a:spcBef>
              <a:spcAft>
                <a:spcPts val="0"/>
              </a:spcAft>
              <a:buFont typeface="Wingdings 2"/>
              <a:buChar char=""/>
              <a:defRPr/>
            </a:pPr>
            <a:r>
              <a:rPr lang="es-ES" dirty="0"/>
              <a:t>1894 a 1896, sede del Museo Histórico Nacional.</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277751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765175"/>
            <a:ext cx="7113984" cy="5254625"/>
          </a:xfrm>
        </p:spPr>
        <p:txBody>
          <a:bodyPr>
            <a:normAutofit/>
          </a:bodyPr>
          <a:lstStyle/>
          <a:p>
            <a:r>
              <a:rPr lang="es-ES" altLang="es-ES" dirty="0"/>
              <a:t>11 de agosto: la Dirección de Paseos toma posesión del edificio, el Museo Histórico se traslada a Parque Lezama.</a:t>
            </a:r>
          </a:p>
          <a:p>
            <a:r>
              <a:rPr lang="es-ES" altLang="es-ES" dirty="0"/>
              <a:t>Actualmente es sede de la Administración del Jardín Botánico.</a:t>
            </a:r>
          </a:p>
          <a:p>
            <a:pPr eaLnBrk="1" hangingPunct="1"/>
            <a:r>
              <a:rPr lang="es-ES" altLang="es-ES" dirty="0"/>
              <a:t>Su Biblioteca Botánica cuenta con 1.000 libros y 10.000 publicaciones de todo el mundo, libremente disponibles por los visitantes, y el Museo Botánico.</a:t>
            </a:r>
            <a:br>
              <a:rPr lang="es-ES" altLang="es-ES" dirty="0"/>
            </a:br>
            <a:r>
              <a:rPr lang="es-ES" altLang="es-ES" dirty="0"/>
              <a:t>Cabe destacar la gran ayuda que brindó el Ingeniero Agrónomo Benito Carrasco en la concreción de varias de éstas obras; y que hoy pueden disfrutarse en el Jardín.</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2689025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Dentro del perímetro del Jardín se encuentra la Escuela Municipal de Jardinería Cristóbal María Hicken dependiente del Ministerio de Educación de la Ciudad Autónoma de Buenos Aires.</a:t>
            </a:r>
          </a:p>
          <a:p>
            <a:r>
              <a:rPr lang="es-ES" dirty="0"/>
              <a:t>El lugar cuenta con 33 obras de arte entre esculturas, bustos y monumentos.</a:t>
            </a:r>
          </a:p>
          <a:p>
            <a:r>
              <a:rPr lang="es-ES" dirty="0"/>
              <a:t>Son de destacar: Los primeros Fríos , del catalán Miguel Blay y Fábregas; Sagunto, de Querol y Subirats; Figura de mujer, Saturnalia, en bronce patinado, por Ernesto Biondi, una réplica de la célebre Luperca (o Loba Capitolina), una réplica de la Diana de Versalles -el original corresponde al artista griego antiguo Leocares-, …</a:t>
            </a:r>
          </a:p>
          <a:p>
            <a:endParaRPr lang="es-ES" dirty="0"/>
          </a:p>
        </p:txBody>
      </p:sp>
    </p:spTree>
    <p:extLst>
      <p:ext uri="{BB962C8B-B14F-4D97-AF65-F5344CB8AC3E}">
        <p14:creationId xmlns:p14="http://schemas.microsoft.com/office/powerpoint/2010/main" val="3074681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260648"/>
            <a:ext cx="6825952" cy="6120680"/>
          </a:xfrm>
        </p:spPr>
        <p:txBody>
          <a:bodyPr>
            <a:normAutofit lnSpcReduction="10000"/>
          </a:bodyPr>
          <a:lstStyle/>
          <a:p>
            <a:pPr eaLnBrk="1" hangingPunct="1"/>
            <a:r>
              <a:rPr lang="es-ES" altLang="es-ES" dirty="0"/>
              <a:t>…una bella escultura en mármol de una muchacha desnuda llamada </a:t>
            </a:r>
            <a:r>
              <a:rPr lang="es-ES" altLang="es-ES" i="1" dirty="0"/>
              <a:t>Ondina del Plata</a:t>
            </a:r>
            <a:r>
              <a:rPr lang="es-ES" altLang="es-ES" dirty="0"/>
              <a:t> obra de Lucio Correa Morales que se encuentra en medio de un estanque; </a:t>
            </a:r>
            <a:r>
              <a:rPr lang="es-ES" altLang="es-ES" i="1" dirty="0"/>
              <a:t>El mensaje de Mercurio</a:t>
            </a:r>
            <a:r>
              <a:rPr lang="es-ES" altLang="es-ES" dirty="0"/>
              <a:t> obra neoclásica debida a Ricardo Celma y Eduardo Lloreda que substituye a una destruida representación escultórica de tal deidad.</a:t>
            </a:r>
          </a:p>
          <a:p>
            <a:r>
              <a:rPr lang="es-ES" altLang="es-ES" dirty="0"/>
              <a:t>Un conjunto haciendo un círculo de esculturas en mármol blanco representa a los movimientos 2°, 4° y 5° de la célebre sinfonía Pastoral de Ludwig van Beethoven, estas esculturas debidas a Leonor Tomassi se llaman respectivamente como los nombres de los citados movimientos de la ya dicha sinfonía: Escena por la orilla del río, La tempestad….</a:t>
            </a:r>
          </a:p>
          <a:p>
            <a:pPr eaLnBrk="1" hangingPunct="1"/>
            <a:endParaRPr lang="es-ES" altLang="es-ES" dirty="0"/>
          </a:p>
        </p:txBody>
      </p:sp>
    </p:spTree>
    <p:extLst>
      <p:ext uri="{BB962C8B-B14F-4D97-AF65-F5344CB8AC3E}">
        <p14:creationId xmlns:p14="http://schemas.microsoft.com/office/powerpoint/2010/main" val="184027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713"/>
            <a:ext cx="6825952" cy="5399087"/>
          </a:xfrm>
        </p:spPr>
        <p:txBody>
          <a:bodyPr>
            <a:normAutofit/>
          </a:bodyPr>
          <a:lstStyle/>
          <a:p>
            <a:pPr marL="274320" indent="-274320" eaLnBrk="1" fontAlgn="auto" hangingPunct="1">
              <a:spcBef>
                <a:spcPts val="580"/>
              </a:spcBef>
              <a:spcAft>
                <a:spcPts val="0"/>
              </a:spcAft>
              <a:buFont typeface="Wingdings 2"/>
              <a:buChar char=""/>
              <a:defRPr/>
            </a:pPr>
            <a:r>
              <a:rPr lang="es-ES" i="1" dirty="0"/>
              <a:t>…La tempestad</a:t>
            </a:r>
            <a:r>
              <a:rPr lang="es-ES" dirty="0"/>
              <a:t> y </a:t>
            </a:r>
            <a:r>
              <a:rPr lang="es-ES" i="1" dirty="0"/>
              <a:t>Canción de los pastores</a:t>
            </a:r>
            <a:r>
              <a:rPr lang="es-ES" dirty="0"/>
              <a:t> , tal conjunto se completa con una escultura llamada </a:t>
            </a:r>
            <a:r>
              <a:rPr lang="es-ES" i="1" dirty="0"/>
              <a:t>El despertar de la naturaleza</a:t>
            </a:r>
            <a:r>
              <a:rPr lang="es-ES" dirty="0"/>
              <a:t> obra de Juan de Pari. </a:t>
            </a:r>
          </a:p>
          <a:p>
            <a:pPr marL="274320" indent="-274320" eaLnBrk="1" fontAlgn="auto" hangingPunct="1">
              <a:spcBef>
                <a:spcPts val="580"/>
              </a:spcBef>
              <a:spcAft>
                <a:spcPts val="0"/>
              </a:spcAft>
              <a:buFont typeface="Wingdings 2"/>
              <a:buChar char=""/>
              <a:defRPr/>
            </a:pPr>
            <a:r>
              <a:rPr lang="es-ES" dirty="0"/>
              <a:t>Otra escultura que representa a la diosa Venus -réplica de la Afrodita de Cnido- ; así como también una pequeña escultura en bronce patinado que representa a Flora, el monumento donado para el Centenario de Argentina (1910) por el Imperio Austrohúngaro consistente en una especie de obelisco rematado por una esfera armilar etc.</a:t>
            </a:r>
          </a:p>
        </p:txBody>
      </p:sp>
    </p:spTree>
    <p:extLst>
      <p:ext uri="{BB962C8B-B14F-4D97-AF65-F5344CB8AC3E}">
        <p14:creationId xmlns:p14="http://schemas.microsoft.com/office/powerpoint/2010/main" val="2606566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Buenos_Aires_Jardin_Botanico_Carlos_Thays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412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Buenos_Aires_Entrada_al_Jardin_Botanico_Carlos_Thays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127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uenos Aires.-Jardin Botanico.-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772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 Imagen" descr="Buenos Aires.-Jardin Botanico.-1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86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uenos Aires.-Jardin Botanico.-3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473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uenos Aires.-Jardin Botanico.-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94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uenos Aires.-Jardin Botanico.-5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776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Buenos Aires.-Jardin Botanico.-6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824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Buenos Aires.-Jardin Botanico.-7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11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Buenos Aires.-Jardin Botanico.-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256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Buenos Aires.-Jardin Botanico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01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Buenos Aires.-Botanico.-Lucas-en-parter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014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Buenos Aires.-Botanico-ñ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747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Buenos Aires.-Botanico.-ñ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627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uenos Aires.-Jardin Botanico.-Jardin Franc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378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Buenos Aires.-Botanico.-ñ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374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Buenos Aires.-Botanico.-ñ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925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uenos-aires-jardin-botanico-estufa-con-ga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979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Buenos Aores.-Botanico.-ñ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132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Buenos Aires.-Jardin Botanico.-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88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Buenos Aires Botanico.-ñ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250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Buenos Aires.-Jardin Botanico.-ñ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37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Buenos Aires.-Botanico.-lospasospolacos_plenerown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709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Buenos Aires Jardin Botanico.-Edificio Centr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122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Buenos Aires.-Jardin Botanico Carlos Thay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539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Buenos aIRES .-bOTANICO.Ñ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374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uenos Aires Botanoco.-Invernaderos meno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711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Buenos Aires Jardin Botanico.-El Despertar de la naturaleza. Márm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9110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Buenos_Aires_Busto_Francisco_Moreno_Jardin_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6038"/>
            <a:ext cx="9144000"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8613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Buenos_Aires_Entrada_al_Jardin_Botanico_Carlos_Thay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860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arlos Thay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2 Imagen" descr="Buenos Aires.-Botanico.-Indicador Meteorológico. Mármol y bronc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374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Buenos Aires.-Botanico.-Escultura_Saturnalia_de_Ernesto_Bion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361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Buenos A ires.-Botanico.-La Primavera.-Marmol.-ñ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2 Imagen" descr="Buenos Aires.-Botanico.-La Primavera.-Marmol.-ñ.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115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uenos Aires.-Botanico.-Flora Argentina Márm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2 Imagen" descr="Buenos Aires.-Jardin Botanico.-ñ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736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uenos Aires.-Botanico.-IV Tiempo de la VI Sinfonía Pastoral de Beethove Márm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164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2 Imagen" descr="Buenos Aires.-Botanico.-IV Tiempo de la VI Sinfonía Pastoral de BeethovenMármol.-ñ.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784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Buenos Aires.-Botanico.-Loba romana. Bron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773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uenos Aires.-BotanicoV Tiempo de la VI Sinfonía Pastoral de Beethoven  Márm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2 Imagen" descr="Buenos Aires.-Botanico.-V Tiempo de la VI Sinfonía Pastoral de Beethoven. Mármol.-ñ.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5715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uenos Aires.-Botanico.-Sagunto. Marm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4526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uenos Aires.-Botanico.-Venus de pied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2 Imagen" descr="Buenos Aires.-Jardin Botanico.-ñ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3003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uenos Aires.-Jardin Botanico.-ñ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2 Imagen" descr="Buenos Aires .-Botanico.-La Primavera.-Marmo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674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uenos Aires.-Jardin Botani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142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uenos Aires.-Jardin Botanic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19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uenos Aires.-Jardin Botanic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336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uenos Aires.-Jardin Botanic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2007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800px-Buenos_Aires_Entrada_al_Jardin_Botanico_Carlos_Thay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932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uenos_Aires_Jardin_Botanico_Carlos_Thays_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431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Japane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2622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Buenos A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5792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Buenos Aio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655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9646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4426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9771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2812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9254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027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374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037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890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3180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Buenos Aires Japanese"/>
          <p:cNvPicPr>
            <a:picLocks noChangeAspect="1" noChangeArrowheads="1"/>
          </p:cNvPicPr>
          <p:nvPr/>
        </p:nvPicPr>
        <p:blipFill rotWithShape="1">
          <a:blip r:embed="rId3">
            <a:extLst>
              <a:ext uri="{28A0092B-C50C-407E-A947-70E740481C1C}">
                <a14:useLocalDpi xmlns:a14="http://schemas.microsoft.com/office/drawing/2010/main" val="0"/>
              </a:ext>
            </a:extLst>
          </a:blip>
          <a:srcRect r="-1286" b="15441"/>
          <a:stretch/>
        </p:blipFill>
        <p:spPr bwMode="auto">
          <a:xfrm>
            <a:off x="-304800" y="-228600"/>
            <a:ext cx="9879106" cy="718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47216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228600"/>
            <a:ext cx="96869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353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175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Buenos Aires Japane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8877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uenos Aires.-Botanic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0639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uenos Aires.-Botanic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2725"/>
            <a:ext cx="9144000"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9426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uenos_Aires_Botanic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5006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uenos_Aires_Jardin_Botanico_Carlos_Thays_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9961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File:Buenos Aires Entrada al Jardin Botanico Carlos Thay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0666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3.bp.blogspot.com/-JFpkn_59NWA/TgUOrvMmiVI/AAAAAAAAFoI/1_ajMveTaTg/s1600/IMG_63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937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pointatopointbtransitions.com/wp-content/uploads/2012/04/botanic-gard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651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3.bp.blogspot.com/_NFBiG5tpOTQ/TRK9Rj67l0I/AAAAAAAAAb8/MQgHfA6IaXw/s1600/PC2100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2596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2 Imagen" descr="Jardin Botanico Carlos Thays.-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0477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3 Imagen" descr="Buenos Aires.-Botanic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5635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Jardines en Iberoamerica.-A\Argentina\Jardin Botanico Carlos Thays.-x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514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p:txBody>
          <a:bodyPr/>
          <a:lstStyle/>
          <a:p>
            <a:pPr eaLnBrk="1" hangingPunct="1"/>
            <a:r>
              <a:rPr lang="es-ES" altLang="es-ES" dirty="0"/>
              <a:t>Parque Tres de Febrero</a:t>
            </a:r>
          </a:p>
        </p:txBody>
      </p:sp>
      <p:sp>
        <p:nvSpPr>
          <p:cNvPr id="97283" name="2 Marcador de contenido"/>
          <p:cNvSpPr>
            <a:spLocks noGrp="1"/>
          </p:cNvSpPr>
          <p:nvPr>
            <p:ph sz="quarter" idx="1"/>
          </p:nvPr>
        </p:nvSpPr>
        <p:spPr>
          <a:xfrm>
            <a:off x="914400" y="2204864"/>
            <a:ext cx="7041976" cy="4319761"/>
          </a:xfrm>
        </p:spPr>
        <p:txBody>
          <a:bodyPr>
            <a:normAutofit/>
          </a:bodyPr>
          <a:lstStyle/>
          <a:p>
            <a:pPr eaLnBrk="1" hangingPunct="1"/>
            <a:r>
              <a:rPr lang="es-ES" altLang="es-ES" dirty="0"/>
              <a:t>El </a:t>
            </a:r>
            <a:r>
              <a:rPr lang="es-ES" altLang="es-ES" b="1" dirty="0"/>
              <a:t>Parque Tres de Febrero</a:t>
            </a:r>
            <a:r>
              <a:rPr lang="es-ES" altLang="es-ES" dirty="0"/>
              <a:t> (también conocidos como </a:t>
            </a:r>
            <a:r>
              <a:rPr lang="es-ES" altLang="es-ES" i="1" dirty="0"/>
              <a:t>"Bosques de Palermo"</a:t>
            </a:r>
            <a:r>
              <a:rPr lang="es-ES" altLang="es-ES" dirty="0"/>
              <a:t>) conforman una zona verde de 25 ha en el barrio de Palermo, en Buenos Aires, Argentina.</a:t>
            </a:r>
          </a:p>
          <a:p>
            <a:pPr eaLnBrk="1" hangingPunct="1"/>
            <a:r>
              <a:rPr lang="es-ES" altLang="es-ES" dirty="0"/>
              <a:t>En realidad se trata de un conjunto de parques localizados entre las avenidas Casares y Avenida del Libertador, se destacan por sus arboledas, lagos y rosedales, en cuyo diseño participó el paisajista Charles Thays.</a:t>
            </a:r>
          </a:p>
          <a:p>
            <a:pPr eaLnBrk="1" hangingPunct="1"/>
            <a:endParaRPr lang="es-ES" altLang="es-ES" dirty="0"/>
          </a:p>
        </p:txBody>
      </p:sp>
    </p:spTree>
    <p:extLst>
      <p:ext uri="{BB962C8B-B14F-4D97-AF65-F5344CB8AC3E}">
        <p14:creationId xmlns:p14="http://schemas.microsoft.com/office/powerpoint/2010/main" val="39324513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Una importante cantidad de gente recorre los bosques día a día, ya sea a pie o en bicicleta, y la afluencia se incrementa notablemente en los fines de semana. También se pueden realizar paseos en bote por los tres lagos artificiales que existen en la zona.</a:t>
            </a:r>
          </a:p>
        </p:txBody>
      </p:sp>
    </p:spTree>
    <p:extLst>
      <p:ext uri="{BB962C8B-B14F-4D97-AF65-F5344CB8AC3E}">
        <p14:creationId xmlns:p14="http://schemas.microsoft.com/office/powerpoint/2010/main" val="22299826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_Tres_de_Febrero_Palermo_Buenos_Aires_Argent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94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3-de-Febrero-Buenos-Aires-Ar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137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 3 de Febrero.-El_Rosedal.-Jardin jap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7055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 3 de Febrero.-El_Rosedal.-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7984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que 3 de Febrero.-El_Rosedal.-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4498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rque 3 de Febrero.-El_Rosedal.-x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48053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rque-tres-de-febrero-buenos-air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452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2.bp.blogspot.com/-iK1iv5RGiEY/TcCvGN__bRI/AAAAAAAABCo/HQL8kSiybuc/s1600/fotos%2Bdel%2Bparque%2Btres%2Bde%2Bfebrero%2B029-7672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7838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www.taraandkarinagoout.com/wp-content/uploads/2011/04/img_07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0114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imagenes.viajeros.com/fotos/j/jx/jxaem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4029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ttp://2.fimagenes.com/i/1/9/79/am_577760_5267106_43437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9628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4.bp.blogspot.com/_ifO0Gd6jjKw/TQ4GddAZwpI/AAAAAAAAEvA/6XE2K_rdFbM/s1600/DSC056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1239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Archivo:Jacaranda Tre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2739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anguear.it/wp-content/uploads/2008/03/jacaran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0305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static.tripin.travel/img/buenos_aires/La-Plata/Jacaranda-Patricio.lore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928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1604</Words>
  <Application>Microsoft Office PowerPoint</Application>
  <PresentationFormat>Presentación en pantalla (4:3)</PresentationFormat>
  <Paragraphs>182</Paragraphs>
  <Slides>105</Slides>
  <Notes>66</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105</vt:i4>
      </vt:variant>
    </vt:vector>
  </HeadingPairs>
  <TitlesOfParts>
    <vt:vector size="110" baseType="lpstr">
      <vt:lpstr>Calibri</vt:lpstr>
      <vt:lpstr>Century Schoolbook</vt:lpstr>
      <vt:lpstr>Wingdings</vt:lpstr>
      <vt:lpstr>Wingdings 2</vt:lpstr>
      <vt:lpstr>Default Theme</vt:lpstr>
      <vt:lpstr>AMERICA.-LA VUELTA AL MUNDO EN 385JARDINES.-ARGENTINA.-JARDIN BOTANICO DE BUENOS AIRES.- PARQUE 3 DE FEBRERO </vt:lpstr>
      <vt:lpstr>Jardin Botánico de Buenos Aires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Tres de Febrero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2018-02-25T16:32:28Z</dcterms:modified>
</cp:coreProperties>
</file>