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9"/>
  </p:notesMasterIdLst>
  <p:sldIdLst>
    <p:sldId id="256" r:id="rId2"/>
    <p:sldId id="257" r:id="rId3"/>
    <p:sldId id="258" r:id="rId4"/>
    <p:sldId id="259" r:id="rId5"/>
    <p:sldId id="260" r:id="rId6"/>
    <p:sldId id="373"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93" r:id="rId36"/>
    <p:sldId id="289" r:id="rId37"/>
    <p:sldId id="290" r:id="rId38"/>
    <p:sldId id="291" r:id="rId39"/>
    <p:sldId id="292"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71"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72"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 id="369" r:id="rId117"/>
    <p:sldId id="370" r:id="rId1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notesMaster" Target="notesMasters/notesMaster1.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A5586C-03CD-473B-A525-B98375BF7D99}" type="datetimeFigureOut">
              <a:rPr lang="es-ES" smtClean="0"/>
              <a:t>25/02/2018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1C8883-40C2-4941-A79F-616BFE738700}" type="slidenum">
              <a:rPr lang="es-ES" smtClean="0"/>
              <a:t>‹Nº›</a:t>
            </a:fld>
            <a:endParaRPr lang="es-ES" dirty="0"/>
          </a:p>
        </p:txBody>
      </p:sp>
    </p:spTree>
    <p:extLst>
      <p:ext uri="{BB962C8B-B14F-4D97-AF65-F5344CB8AC3E}">
        <p14:creationId xmlns:p14="http://schemas.microsoft.com/office/powerpoint/2010/main" val="856261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Central de Mendoza</a:t>
            </a:r>
          </a:p>
        </p:txBody>
      </p:sp>
      <p:sp>
        <p:nvSpPr>
          <p:cNvPr id="4" name="3 Marcador de número de diapositiva"/>
          <p:cNvSpPr>
            <a:spLocks noGrp="1"/>
          </p:cNvSpPr>
          <p:nvPr>
            <p:ph type="sldNum" sz="quarter" idx="5"/>
          </p:nvPr>
        </p:nvSpPr>
        <p:spPr/>
        <p:txBody>
          <a:bodyPr/>
          <a:lstStyle/>
          <a:p>
            <a:pPr>
              <a:defRPr/>
            </a:pPr>
            <a:fld id="{6406D469-6600-42FD-BC7A-9BFBBE2E3869}"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Central de Mendoza</a:t>
            </a:r>
          </a:p>
          <a:p>
            <a:endParaRPr lang="es-ES" altLang="es-ES" dirty="0"/>
          </a:p>
        </p:txBody>
      </p:sp>
      <p:sp>
        <p:nvSpPr>
          <p:cNvPr id="4" name="3 Marcador de número de diapositiva"/>
          <p:cNvSpPr>
            <a:spLocks noGrp="1"/>
          </p:cNvSpPr>
          <p:nvPr>
            <p:ph type="sldNum" sz="quarter" idx="5"/>
          </p:nvPr>
        </p:nvSpPr>
        <p:spPr/>
        <p:txBody>
          <a:bodyPr/>
          <a:lstStyle/>
          <a:p>
            <a:pPr>
              <a:defRPr/>
            </a:pPr>
            <a:fld id="{7AA05CA4-6D25-483B-8A25-6C8B8BD09B63}"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Central de Mendoza</a:t>
            </a:r>
          </a:p>
          <a:p>
            <a:endParaRPr lang="es-ES" altLang="es-ES" dirty="0"/>
          </a:p>
        </p:txBody>
      </p:sp>
      <p:sp>
        <p:nvSpPr>
          <p:cNvPr id="4" name="3 Marcador de número de diapositiva"/>
          <p:cNvSpPr>
            <a:spLocks noGrp="1"/>
          </p:cNvSpPr>
          <p:nvPr>
            <p:ph type="sldNum" sz="quarter" idx="5"/>
          </p:nvPr>
        </p:nvSpPr>
        <p:spPr/>
        <p:txBody>
          <a:bodyPr/>
          <a:lstStyle/>
          <a:p>
            <a:pPr>
              <a:defRPr/>
            </a:pPr>
            <a:fld id="{8D651B16-B3B6-4191-89F0-B2F7962151DF}"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Central de Mendoza</a:t>
            </a:r>
          </a:p>
          <a:p>
            <a:endParaRPr lang="es-ES" altLang="es-ES" dirty="0"/>
          </a:p>
        </p:txBody>
      </p:sp>
      <p:sp>
        <p:nvSpPr>
          <p:cNvPr id="4" name="3 Marcador de número de diapositiva"/>
          <p:cNvSpPr>
            <a:spLocks noGrp="1"/>
          </p:cNvSpPr>
          <p:nvPr>
            <p:ph type="sldNum" sz="quarter" idx="5"/>
          </p:nvPr>
        </p:nvSpPr>
        <p:spPr/>
        <p:txBody>
          <a:bodyPr/>
          <a:lstStyle/>
          <a:p>
            <a:pPr>
              <a:defRPr/>
            </a:pPr>
            <a:fld id="{19F15DB4-6813-4AFF-A83C-618104BCF5C1}"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Central de Mendoza</a:t>
            </a:r>
          </a:p>
          <a:p>
            <a:endParaRPr lang="es-ES" altLang="es-ES" dirty="0"/>
          </a:p>
        </p:txBody>
      </p:sp>
      <p:sp>
        <p:nvSpPr>
          <p:cNvPr id="4" name="3 Marcador de número de diapositiva"/>
          <p:cNvSpPr>
            <a:spLocks noGrp="1"/>
          </p:cNvSpPr>
          <p:nvPr>
            <p:ph type="sldNum" sz="quarter" idx="5"/>
          </p:nvPr>
        </p:nvSpPr>
        <p:spPr/>
        <p:txBody>
          <a:bodyPr/>
          <a:lstStyle/>
          <a:p>
            <a:pPr>
              <a:defRPr/>
            </a:pPr>
            <a:fld id="{24C1F203-2817-41BC-AC0C-74F069A8F28B}"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Central de Mendoza</a:t>
            </a:r>
          </a:p>
          <a:p>
            <a:endParaRPr lang="es-ES" altLang="es-ES" dirty="0"/>
          </a:p>
        </p:txBody>
      </p:sp>
      <p:sp>
        <p:nvSpPr>
          <p:cNvPr id="4" name="3 Marcador de número de diapositiva"/>
          <p:cNvSpPr>
            <a:spLocks noGrp="1"/>
          </p:cNvSpPr>
          <p:nvPr>
            <p:ph type="sldNum" sz="quarter" idx="5"/>
          </p:nvPr>
        </p:nvSpPr>
        <p:spPr/>
        <p:txBody>
          <a:bodyPr/>
          <a:lstStyle/>
          <a:p>
            <a:pPr>
              <a:defRPr/>
            </a:pPr>
            <a:fld id="{01978C63-13D4-4616-873E-396070674603}"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Central de Mendoza</a:t>
            </a:r>
          </a:p>
          <a:p>
            <a:endParaRPr lang="es-ES" altLang="es-ES" dirty="0"/>
          </a:p>
        </p:txBody>
      </p:sp>
      <p:sp>
        <p:nvSpPr>
          <p:cNvPr id="4" name="3 Marcador de número de diapositiva"/>
          <p:cNvSpPr>
            <a:spLocks noGrp="1"/>
          </p:cNvSpPr>
          <p:nvPr>
            <p:ph type="sldNum" sz="quarter" idx="5"/>
          </p:nvPr>
        </p:nvSpPr>
        <p:spPr/>
        <p:txBody>
          <a:bodyPr/>
          <a:lstStyle/>
          <a:p>
            <a:pPr>
              <a:defRPr/>
            </a:pPr>
            <a:fld id="{7141C5D1-ACBD-44A8-A089-123AA26AFD27}"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del Centenario</a:t>
            </a:r>
          </a:p>
        </p:txBody>
      </p:sp>
      <p:sp>
        <p:nvSpPr>
          <p:cNvPr id="4" name="3 Marcador de número de diapositiva"/>
          <p:cNvSpPr>
            <a:spLocks noGrp="1"/>
          </p:cNvSpPr>
          <p:nvPr>
            <p:ph type="sldNum" sz="quarter" idx="5"/>
          </p:nvPr>
        </p:nvSpPr>
        <p:spPr/>
        <p:txBody>
          <a:bodyPr/>
          <a:lstStyle/>
          <a:p>
            <a:pPr>
              <a:defRPr/>
            </a:pPr>
            <a:fld id="{629FFC2B-4B4F-4CEF-8743-C925DE31ECB8}"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Central Mendoza.-Argentina.</a:t>
            </a:r>
          </a:p>
        </p:txBody>
      </p:sp>
      <p:sp>
        <p:nvSpPr>
          <p:cNvPr id="37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F01122C-0D2B-436F-ABFE-6510C75D1EE3}"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Central Mendoza.-Argentina.</a:t>
            </a:r>
          </a:p>
          <a:p>
            <a:pPr eaLnBrk="1" hangingPunct="1">
              <a:spcBef>
                <a:spcPct val="0"/>
              </a:spcBef>
            </a:pPr>
            <a:endParaRPr lang="es-ES" altLang="es-ES" dirty="0"/>
          </a:p>
        </p:txBody>
      </p:sp>
      <p:sp>
        <p:nvSpPr>
          <p:cNvPr id="38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9397D4-054F-4EAD-95E5-4E15C9584181}"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Central Mendoza.-Argentina.</a:t>
            </a:r>
          </a:p>
          <a:p>
            <a:pPr eaLnBrk="1" hangingPunct="1">
              <a:spcBef>
                <a:spcPct val="0"/>
              </a:spcBef>
            </a:pPr>
            <a:endParaRPr lang="es-ES" altLang="es-ES" dirty="0"/>
          </a:p>
        </p:txBody>
      </p:sp>
      <p:sp>
        <p:nvSpPr>
          <p:cNvPr id="39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199228-851B-4A86-AEC4-498BE0C69636}"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Central Mendoza.-Argentina.</a:t>
            </a:r>
          </a:p>
          <a:p>
            <a:pPr eaLnBrk="1" hangingPunct="1">
              <a:spcBef>
                <a:spcPct val="0"/>
              </a:spcBef>
            </a:pPr>
            <a:endParaRPr lang="es-ES" altLang="es-ES" dirty="0"/>
          </a:p>
        </p:txBody>
      </p:sp>
      <p:sp>
        <p:nvSpPr>
          <p:cNvPr id="40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3E3F82-2FF5-4930-8BE1-DE7B1C9B850A}"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Central Mendoza.-Argentina.</a:t>
            </a:r>
          </a:p>
          <a:p>
            <a:pPr eaLnBrk="1" hangingPunct="1">
              <a:spcBef>
                <a:spcPct val="0"/>
              </a:spcBef>
            </a:pPr>
            <a:endParaRPr lang="es-ES" altLang="es-ES" dirty="0"/>
          </a:p>
        </p:txBody>
      </p:sp>
      <p:sp>
        <p:nvSpPr>
          <p:cNvPr id="41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0DF1E6-4A8D-4DB7-9D24-9A028C5199C8}"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Central Mendoza.-Argentina.</a:t>
            </a:r>
          </a:p>
          <a:p>
            <a:pPr eaLnBrk="1" hangingPunct="1">
              <a:spcBef>
                <a:spcPct val="0"/>
              </a:spcBef>
            </a:pPr>
            <a:endParaRPr lang="es-ES" altLang="es-ES" dirty="0"/>
          </a:p>
        </p:txBody>
      </p:sp>
      <p:sp>
        <p:nvSpPr>
          <p:cNvPr id="43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055B2C-2295-4230-84AA-8B4ED3D13D27}"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Central Mendoza.-Argentina.</a:t>
            </a:r>
          </a:p>
          <a:p>
            <a:pPr eaLnBrk="1" hangingPunct="1">
              <a:spcBef>
                <a:spcPct val="0"/>
              </a:spcBef>
            </a:pPr>
            <a:endParaRPr lang="es-ES" altLang="es-ES" dirty="0"/>
          </a:p>
        </p:txBody>
      </p:sp>
      <p:sp>
        <p:nvSpPr>
          <p:cNvPr id="44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A2CB20-0D23-4FBE-B644-C7807FDECD3F}"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Central Mendoza.-Argentina.</a:t>
            </a:r>
          </a:p>
          <a:p>
            <a:pPr eaLnBrk="1" hangingPunct="1">
              <a:spcBef>
                <a:spcPct val="0"/>
              </a:spcBef>
            </a:pPr>
            <a:endParaRPr lang="es-ES" altLang="es-ES" dirty="0"/>
          </a:p>
        </p:txBody>
      </p:sp>
      <p:sp>
        <p:nvSpPr>
          <p:cNvPr id="45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A45BB3-CEB0-44D2-A24E-6F912EC95DDF}"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46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F82D6C-BD52-4765-A532-BBE166168C1F}"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Central Mendoza.-Argentina.</a:t>
            </a:r>
          </a:p>
          <a:p>
            <a:pPr eaLnBrk="1" hangingPunct="1">
              <a:spcBef>
                <a:spcPct val="0"/>
              </a:spcBef>
            </a:pPr>
            <a:endParaRPr lang="es-ES" altLang="es-ES" dirty="0"/>
          </a:p>
        </p:txBody>
      </p:sp>
      <p:sp>
        <p:nvSpPr>
          <p:cNvPr id="47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0BD63E-21EB-4D4C-824E-FD55AC8AAE63}"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de la Independencia.-Rosario</a:t>
            </a:r>
          </a:p>
        </p:txBody>
      </p:sp>
      <p:sp>
        <p:nvSpPr>
          <p:cNvPr id="4" name="3 Marcador de número de diapositiva"/>
          <p:cNvSpPr>
            <a:spLocks noGrp="1"/>
          </p:cNvSpPr>
          <p:nvPr>
            <p:ph type="sldNum" sz="quarter" idx="5"/>
          </p:nvPr>
        </p:nvSpPr>
        <p:spPr/>
        <p:txBody>
          <a:bodyPr/>
          <a:lstStyle/>
          <a:p>
            <a:pPr>
              <a:defRPr/>
            </a:pPr>
            <a:fld id="{2404967A-881B-4B13-B3E8-AE5B26201E47}"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de la Independencia.-Rosario</a:t>
            </a:r>
          </a:p>
        </p:txBody>
      </p:sp>
      <p:sp>
        <p:nvSpPr>
          <p:cNvPr id="4" name="3 Marcador de número de diapositiva"/>
          <p:cNvSpPr>
            <a:spLocks noGrp="1"/>
          </p:cNvSpPr>
          <p:nvPr>
            <p:ph type="sldNum" sz="quarter" idx="5"/>
          </p:nvPr>
        </p:nvSpPr>
        <p:spPr/>
        <p:txBody>
          <a:bodyPr/>
          <a:lstStyle/>
          <a:p>
            <a:pPr>
              <a:defRPr/>
            </a:pPr>
            <a:fld id="{0E46FB1A-273B-4662-A843-2D01FAA1FF1C}"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la Independencia.-Rosario</a:t>
            </a:r>
          </a:p>
        </p:txBody>
      </p:sp>
      <p:sp>
        <p:nvSpPr>
          <p:cNvPr id="48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6495D1-4FEE-4AAD-B732-4A2A3BAF61F7}"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la Independencia.-Rosario</a:t>
            </a:r>
          </a:p>
        </p:txBody>
      </p:sp>
      <p:sp>
        <p:nvSpPr>
          <p:cNvPr id="49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746736-278D-4861-A952-FBADE5E1761A}"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la Independencia.-Rosario</a:t>
            </a:r>
          </a:p>
        </p:txBody>
      </p:sp>
      <p:sp>
        <p:nvSpPr>
          <p:cNvPr id="50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CF8211-EBB1-4E63-9D9C-72EB504FA27E}"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de la Independencia</a:t>
            </a:r>
          </a:p>
        </p:txBody>
      </p:sp>
      <p:sp>
        <p:nvSpPr>
          <p:cNvPr id="4" name="3 Marcador de número de diapositiva"/>
          <p:cNvSpPr>
            <a:spLocks noGrp="1"/>
          </p:cNvSpPr>
          <p:nvPr>
            <p:ph type="sldNum" sz="quarter" idx="5"/>
          </p:nvPr>
        </p:nvSpPr>
        <p:spPr/>
        <p:txBody>
          <a:bodyPr/>
          <a:lstStyle/>
          <a:p>
            <a:pPr>
              <a:defRPr/>
            </a:pPr>
            <a:fld id="{1AD71198-26E0-4107-9FC2-A587AD6DFA22}"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de la Independencia.-Rosario</a:t>
            </a:r>
          </a:p>
          <a:p>
            <a:endParaRPr lang="es-ES" altLang="es-ES" dirty="0"/>
          </a:p>
        </p:txBody>
      </p:sp>
      <p:sp>
        <p:nvSpPr>
          <p:cNvPr id="4" name="3 Marcador de número de diapositiva"/>
          <p:cNvSpPr>
            <a:spLocks noGrp="1"/>
          </p:cNvSpPr>
          <p:nvPr>
            <p:ph type="sldNum" sz="quarter" idx="5"/>
          </p:nvPr>
        </p:nvSpPr>
        <p:spPr/>
        <p:txBody>
          <a:bodyPr/>
          <a:lstStyle/>
          <a:p>
            <a:pPr>
              <a:defRPr/>
            </a:pPr>
            <a:fld id="{A1403D30-178D-45CB-83B4-4CC62DB547E5}"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de la Independencia.-Rosario</a:t>
            </a:r>
          </a:p>
        </p:txBody>
      </p:sp>
      <p:sp>
        <p:nvSpPr>
          <p:cNvPr id="4" name="3 Marcador de número de diapositiva"/>
          <p:cNvSpPr>
            <a:spLocks noGrp="1"/>
          </p:cNvSpPr>
          <p:nvPr>
            <p:ph type="sldNum" sz="quarter" idx="5"/>
          </p:nvPr>
        </p:nvSpPr>
        <p:spPr/>
        <p:txBody>
          <a:bodyPr/>
          <a:lstStyle/>
          <a:p>
            <a:pPr>
              <a:defRPr/>
            </a:pPr>
            <a:fld id="{6FF88D84-F04B-4E1E-B304-F23E9DA3D63D}"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de la Independencia.-Rosario</a:t>
            </a:r>
          </a:p>
        </p:txBody>
      </p:sp>
      <p:sp>
        <p:nvSpPr>
          <p:cNvPr id="4" name="3 Marcador de número de diapositiva"/>
          <p:cNvSpPr>
            <a:spLocks noGrp="1"/>
          </p:cNvSpPr>
          <p:nvPr>
            <p:ph type="sldNum" sz="quarter" idx="5"/>
          </p:nvPr>
        </p:nvSpPr>
        <p:spPr/>
        <p:txBody>
          <a:bodyPr/>
          <a:lstStyle/>
          <a:p>
            <a:pPr>
              <a:defRPr/>
            </a:pPr>
            <a:fld id="{C58E01E6-CC49-48B3-BA60-68AB821CB289}"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de la Independencia.-Rosario</a:t>
            </a:r>
          </a:p>
          <a:p>
            <a:endParaRPr lang="es-ES" altLang="es-ES" dirty="0"/>
          </a:p>
        </p:txBody>
      </p:sp>
      <p:sp>
        <p:nvSpPr>
          <p:cNvPr id="4" name="3 Marcador de número de diapositiva"/>
          <p:cNvSpPr>
            <a:spLocks noGrp="1"/>
          </p:cNvSpPr>
          <p:nvPr>
            <p:ph type="sldNum" sz="quarter" idx="5"/>
          </p:nvPr>
        </p:nvSpPr>
        <p:spPr/>
        <p:txBody>
          <a:bodyPr/>
          <a:lstStyle/>
          <a:p>
            <a:pPr>
              <a:defRPr/>
            </a:pPr>
            <a:fld id="{52A0866D-CCD9-496A-963F-105A7F9533ED}"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de la Independencia.-Rosario</a:t>
            </a:r>
          </a:p>
          <a:p>
            <a:endParaRPr lang="es-ES" altLang="es-ES" dirty="0"/>
          </a:p>
        </p:txBody>
      </p:sp>
      <p:sp>
        <p:nvSpPr>
          <p:cNvPr id="4" name="3 Marcador de número de diapositiva"/>
          <p:cNvSpPr>
            <a:spLocks noGrp="1"/>
          </p:cNvSpPr>
          <p:nvPr>
            <p:ph type="sldNum" sz="quarter" idx="5"/>
          </p:nvPr>
        </p:nvSpPr>
        <p:spPr/>
        <p:txBody>
          <a:bodyPr/>
          <a:lstStyle/>
          <a:p>
            <a:pPr>
              <a:defRPr/>
            </a:pPr>
            <a:fld id="{330092E6-C798-43E1-8431-98C31548F837}"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de la Independencia.-Rosario</a:t>
            </a:r>
          </a:p>
          <a:p>
            <a:endParaRPr lang="es-ES" altLang="es-ES" dirty="0"/>
          </a:p>
        </p:txBody>
      </p:sp>
      <p:sp>
        <p:nvSpPr>
          <p:cNvPr id="4" name="3 Marcador de número de diapositiva"/>
          <p:cNvSpPr>
            <a:spLocks noGrp="1"/>
          </p:cNvSpPr>
          <p:nvPr>
            <p:ph type="sldNum" sz="quarter" idx="5"/>
          </p:nvPr>
        </p:nvSpPr>
        <p:spPr/>
        <p:txBody>
          <a:bodyPr/>
          <a:lstStyle/>
          <a:p>
            <a:pPr>
              <a:defRPr/>
            </a:pPr>
            <a:fld id="{5DC32CB1-F047-46D8-879F-40151D53BCDC}"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4" name="3 Marcador de número de diapositiva"/>
          <p:cNvSpPr>
            <a:spLocks noGrp="1"/>
          </p:cNvSpPr>
          <p:nvPr>
            <p:ph type="sldNum" sz="quarter" idx="5"/>
          </p:nvPr>
        </p:nvSpPr>
        <p:spPr/>
        <p:txBody>
          <a:bodyPr/>
          <a:lstStyle/>
          <a:p>
            <a:pPr>
              <a:defRPr/>
            </a:pPr>
            <a:fld id="{4DC3444B-F978-44D4-AD04-2D5447D2F5E3}"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4" name="3 Marcador de número de diapositiva"/>
          <p:cNvSpPr>
            <a:spLocks noGrp="1"/>
          </p:cNvSpPr>
          <p:nvPr>
            <p:ph type="sldNum" sz="quarter" idx="5"/>
          </p:nvPr>
        </p:nvSpPr>
        <p:spPr/>
        <p:txBody>
          <a:bodyPr/>
          <a:lstStyle/>
          <a:p>
            <a:pPr>
              <a:defRPr/>
            </a:pPr>
            <a:fld id="{31A33F5C-8232-4FFC-BF26-790765E90C75}"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Fuente de cerámica.-Ovidio Lagos</a:t>
            </a:r>
          </a:p>
        </p:txBody>
      </p:sp>
      <p:sp>
        <p:nvSpPr>
          <p:cNvPr id="4" name="3 Marcador de número de diapositiva"/>
          <p:cNvSpPr>
            <a:spLocks noGrp="1"/>
          </p:cNvSpPr>
          <p:nvPr>
            <p:ph type="sldNum" sz="quarter" idx="5"/>
          </p:nvPr>
        </p:nvSpPr>
        <p:spPr/>
        <p:txBody>
          <a:bodyPr/>
          <a:lstStyle/>
          <a:p>
            <a:pPr>
              <a:defRPr/>
            </a:pPr>
            <a:fld id="{DB77B16A-9BEC-4B64-A279-9341818916A3}"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Bethoven</a:t>
            </a:r>
          </a:p>
        </p:txBody>
      </p:sp>
      <p:sp>
        <p:nvSpPr>
          <p:cNvPr id="4" name="3 Marcador de número de diapositiva"/>
          <p:cNvSpPr>
            <a:spLocks noGrp="1"/>
          </p:cNvSpPr>
          <p:nvPr>
            <p:ph type="sldNum" sz="quarter" idx="5"/>
          </p:nvPr>
        </p:nvSpPr>
        <p:spPr/>
        <p:txBody>
          <a:bodyPr/>
          <a:lstStyle/>
          <a:p>
            <a:pPr>
              <a:defRPr/>
            </a:pPr>
            <a:fld id="{96CCB345-9F31-4DA5-A259-3DCB89A6D4BF}"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Fuente de cerámica</a:t>
            </a:r>
          </a:p>
        </p:txBody>
      </p:sp>
      <p:sp>
        <p:nvSpPr>
          <p:cNvPr id="4" name="3 Marcador de número de diapositiva"/>
          <p:cNvSpPr>
            <a:spLocks noGrp="1"/>
          </p:cNvSpPr>
          <p:nvPr>
            <p:ph type="sldNum" sz="quarter" idx="5"/>
          </p:nvPr>
        </p:nvSpPr>
        <p:spPr/>
        <p:txBody>
          <a:bodyPr/>
          <a:lstStyle/>
          <a:p>
            <a:pPr>
              <a:defRPr/>
            </a:pPr>
            <a:fld id="{74291011-2294-455A-AD5C-3FF433F45903}"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Aguas danzantes</a:t>
            </a:r>
          </a:p>
        </p:txBody>
      </p:sp>
      <p:sp>
        <p:nvSpPr>
          <p:cNvPr id="4" name="3 Marcador de número de diapositiva"/>
          <p:cNvSpPr>
            <a:spLocks noGrp="1"/>
          </p:cNvSpPr>
          <p:nvPr>
            <p:ph type="sldNum" sz="quarter" idx="5"/>
          </p:nvPr>
        </p:nvSpPr>
        <p:spPr/>
        <p:txBody>
          <a:bodyPr/>
          <a:lstStyle/>
          <a:p>
            <a:pPr>
              <a:defRPr/>
            </a:pPr>
            <a:fld id="{38771F10-1BE7-4077-A101-BDFC1F692873}"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Los Portones.-Entrada del Parque</a:t>
            </a:r>
          </a:p>
        </p:txBody>
      </p:sp>
      <p:sp>
        <p:nvSpPr>
          <p:cNvPr id="4" name="3 Marcador de número de diapositiva"/>
          <p:cNvSpPr>
            <a:spLocks noGrp="1"/>
          </p:cNvSpPr>
          <p:nvPr>
            <p:ph type="sldNum" sz="quarter" idx="5"/>
          </p:nvPr>
        </p:nvSpPr>
        <p:spPr/>
        <p:txBody>
          <a:bodyPr/>
          <a:lstStyle/>
          <a:p>
            <a:pPr>
              <a:defRPr/>
            </a:pPr>
            <a:fld id="{46BB1BB6-C343-4E45-9643-A0E6B9916E8E}"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Fuente de los Continentes</a:t>
            </a:r>
          </a:p>
        </p:txBody>
      </p:sp>
      <p:sp>
        <p:nvSpPr>
          <p:cNvPr id="4" name="3 Marcador de número de diapositiva"/>
          <p:cNvSpPr>
            <a:spLocks noGrp="1"/>
          </p:cNvSpPr>
          <p:nvPr>
            <p:ph type="sldNum" sz="quarter" idx="5"/>
          </p:nvPr>
        </p:nvSpPr>
        <p:spPr/>
        <p:txBody>
          <a:bodyPr/>
          <a:lstStyle/>
          <a:p>
            <a:pPr>
              <a:defRPr/>
            </a:pPr>
            <a:fld id="{2C593517-0F39-444E-89E9-4F1C5F618CC3}"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Cerro de la Gloria.-Monumento al Ejercito de los Andes y General San Martin</a:t>
            </a:r>
          </a:p>
        </p:txBody>
      </p:sp>
      <p:sp>
        <p:nvSpPr>
          <p:cNvPr id="4" name="3 Marcador de número de diapositiva"/>
          <p:cNvSpPr>
            <a:spLocks noGrp="1"/>
          </p:cNvSpPr>
          <p:nvPr>
            <p:ph type="sldNum" sz="quarter" idx="5"/>
          </p:nvPr>
        </p:nvSpPr>
        <p:spPr/>
        <p:txBody>
          <a:bodyPr/>
          <a:lstStyle/>
          <a:p>
            <a:pPr>
              <a:defRPr/>
            </a:pPr>
            <a:fld id="{C08A0212-56AE-4328-9CB8-29D51AF81113}"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General San Martin.-Mendoza,-Argentina</a:t>
            </a:r>
          </a:p>
        </p:txBody>
      </p:sp>
      <p:sp>
        <p:nvSpPr>
          <p:cNvPr id="51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664E4F-2028-4778-A5DF-028E1A6FCC95}"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General San Martin.-Mendoza,-Argentina</a:t>
            </a:r>
          </a:p>
        </p:txBody>
      </p:sp>
      <p:sp>
        <p:nvSpPr>
          <p:cNvPr id="52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B26902-A824-4B12-9064-145A6B864DC1}"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General San Martin.-Mendoza,-Argentina</a:t>
            </a:r>
          </a:p>
        </p:txBody>
      </p:sp>
      <p:sp>
        <p:nvSpPr>
          <p:cNvPr id="53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FAA240-E7C1-4699-9649-48123B174EF5}"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General San Martin.-Mendoza,-Argentina</a:t>
            </a:r>
          </a:p>
        </p:txBody>
      </p:sp>
      <p:sp>
        <p:nvSpPr>
          <p:cNvPr id="54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1F60D7-607F-40D5-9EDC-D38D9252673D}"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General San Martin.-Mendoza,-Argentina</a:t>
            </a:r>
          </a:p>
        </p:txBody>
      </p:sp>
      <p:sp>
        <p:nvSpPr>
          <p:cNvPr id="55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536D91-A378-45CF-8E91-E1C16D45F385}"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General San Martin.-Mendoza,-Argentina</a:t>
            </a:r>
          </a:p>
        </p:txBody>
      </p:sp>
      <p:sp>
        <p:nvSpPr>
          <p:cNvPr id="56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9B153B-992C-4D7A-AC7E-A260944290CD}"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General San Martin.-Mendoza,-Argentina</a:t>
            </a:r>
          </a:p>
        </p:txBody>
      </p:sp>
      <p:sp>
        <p:nvSpPr>
          <p:cNvPr id="57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65DC71-008A-4DA7-B5E6-4FB69CE05A74}"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General San Martin.-Mendoza,-Argentina</a:t>
            </a:r>
          </a:p>
        </p:txBody>
      </p:sp>
      <p:sp>
        <p:nvSpPr>
          <p:cNvPr id="58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377BAE-2D9D-4D87-9FC8-85CA0F766F96}"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General San Martin.-Mendoza,-Argentina</a:t>
            </a:r>
          </a:p>
        </p:txBody>
      </p:sp>
      <p:sp>
        <p:nvSpPr>
          <p:cNvPr id="59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58FD8E-8E68-4C70-B6DD-137B49F3652E}"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General San Martin.-Mendoza,-Argentina</a:t>
            </a:r>
          </a:p>
        </p:txBody>
      </p:sp>
      <p:sp>
        <p:nvSpPr>
          <p:cNvPr id="60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96C8E8-7E21-494A-9839-9422AD6F2A83}"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General San Martin.-Mendoza,-Argentina</a:t>
            </a:r>
          </a:p>
        </p:txBody>
      </p:sp>
      <p:sp>
        <p:nvSpPr>
          <p:cNvPr id="61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4E901B-4485-4A3C-90EF-4109F971BFC1}"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General San Martin.-Mendoza,-Argentina</a:t>
            </a:r>
          </a:p>
          <a:p>
            <a:pPr eaLnBrk="1" hangingPunct="1">
              <a:spcBef>
                <a:spcPct val="0"/>
              </a:spcBef>
            </a:pPr>
            <a:endParaRPr lang="es-ES" altLang="es-ES" dirty="0"/>
          </a:p>
        </p:txBody>
      </p:sp>
      <p:sp>
        <p:nvSpPr>
          <p:cNvPr id="62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D4A713-54C2-4486-A1CE-E839A5BA1477}"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General San Martin.-Mendoza,-Argentina</a:t>
            </a:r>
          </a:p>
          <a:p>
            <a:pPr eaLnBrk="1" hangingPunct="1">
              <a:spcBef>
                <a:spcPct val="0"/>
              </a:spcBef>
            </a:pPr>
            <a:endParaRPr lang="es-ES" altLang="es-ES" dirty="0"/>
          </a:p>
        </p:txBody>
      </p:sp>
      <p:sp>
        <p:nvSpPr>
          <p:cNvPr id="63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CA2809-6B8E-4367-B129-719946328943}"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General San Martin.-Mendoza,-Argentina</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659BC0C3-3233-4B61-8454-7274654FDC30}"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General San Martin.-Mendoza,-Argentina</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6C5C4D05-D713-4964-893A-DC79273EC1A8}"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General San Martin.-Mendoza,-Argentina</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73E56F4-6171-4027-A2A5-1FF575437A3C}"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General San Martin.-Mendoza,-Argentina</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4EC7F7E1-B828-4231-898E-6C4918B2DEB6}"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General San Martin.-Mendoza,-Argentina</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FF08982-37A4-403A-A5EB-8472BE0E7875}"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General San Martin.-Mendoza,-Argentina</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1050CB0E-F95E-461B-B736-3A73BC54A526}"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General San Martin.-Mendoza,-Argentina</a:t>
            </a:r>
          </a:p>
        </p:txBody>
      </p:sp>
      <p:sp>
        <p:nvSpPr>
          <p:cNvPr id="4" name="3 Marcador de número de diapositiva"/>
          <p:cNvSpPr>
            <a:spLocks noGrp="1"/>
          </p:cNvSpPr>
          <p:nvPr>
            <p:ph type="sldNum" sz="quarter" idx="5"/>
          </p:nvPr>
        </p:nvSpPr>
        <p:spPr/>
        <p:txBody>
          <a:bodyPr/>
          <a:lstStyle/>
          <a:p>
            <a:pPr>
              <a:defRPr/>
            </a:pPr>
            <a:fld id="{A5DF9FBA-2007-4E06-B54C-805FCF78B251}"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General San Martin.-Mendoza,-Argentina</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B3309EDF-9137-4F65-93A4-C5195E3657AF}"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General San Martin.-Mendoza,-Argentina</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8508A014-1A2C-4709-AE05-81B993F47B3C}"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General San Martin.-Mendoza,-Argentina</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135403F7-9834-4035-AA6C-E68E2C6EBC3E}"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General San Martin.-Mendoza,-Argentina</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E0A251AB-4A75-43FE-BBF3-5BEB5E33D08D}"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General San Martin.-Mendoza,-Argentina</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7EB07845-D8C7-46AB-AAB6-62AC1D682241}"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General San Martin.-Mendoza,-Argentina</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C324B658-166A-4E72-A5DD-136167CE3358}"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General San Martin.-Mendoza,-Argentina</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E50E656-6816-498E-8C01-1C54175D8BCF}"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Rivadavia</a:t>
            </a:r>
          </a:p>
        </p:txBody>
      </p:sp>
      <p:sp>
        <p:nvSpPr>
          <p:cNvPr id="4" name="3 Marcador de número de diapositiva"/>
          <p:cNvSpPr>
            <a:spLocks noGrp="1"/>
          </p:cNvSpPr>
          <p:nvPr>
            <p:ph type="sldNum" sz="quarter" idx="5"/>
          </p:nvPr>
        </p:nvSpPr>
        <p:spPr/>
        <p:txBody>
          <a:bodyPr/>
          <a:lstStyle/>
          <a:p>
            <a:pPr>
              <a:defRPr/>
            </a:pPr>
            <a:fld id="{53193659-4FED-493B-84CE-37D66026584F}"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Rivadavia</a:t>
            </a:r>
          </a:p>
        </p:txBody>
      </p:sp>
      <p:sp>
        <p:nvSpPr>
          <p:cNvPr id="4" name="3 Marcador de número de diapositiva"/>
          <p:cNvSpPr>
            <a:spLocks noGrp="1"/>
          </p:cNvSpPr>
          <p:nvPr>
            <p:ph type="sldNum" sz="quarter" idx="5"/>
          </p:nvPr>
        </p:nvSpPr>
        <p:spPr/>
        <p:txBody>
          <a:bodyPr/>
          <a:lstStyle/>
          <a:p>
            <a:pPr>
              <a:defRPr/>
            </a:pPr>
            <a:fld id="{F197F7E9-DB18-44E4-98AF-8D01FA654983}"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Rivadavia</a:t>
            </a:r>
          </a:p>
        </p:txBody>
      </p:sp>
      <p:sp>
        <p:nvSpPr>
          <p:cNvPr id="4" name="3 Marcador de número de diapositiva"/>
          <p:cNvSpPr>
            <a:spLocks noGrp="1"/>
          </p:cNvSpPr>
          <p:nvPr>
            <p:ph type="sldNum" sz="quarter" idx="5"/>
          </p:nvPr>
        </p:nvSpPr>
        <p:spPr/>
        <p:txBody>
          <a:bodyPr/>
          <a:lstStyle/>
          <a:p>
            <a:pPr>
              <a:defRPr/>
            </a:pPr>
            <a:fld id="{78C32CE6-8B33-4981-83ED-708046E7F028}"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Rivadavia</a:t>
            </a:r>
          </a:p>
        </p:txBody>
      </p:sp>
      <p:sp>
        <p:nvSpPr>
          <p:cNvPr id="4" name="3 Marcador de número de diapositiva"/>
          <p:cNvSpPr>
            <a:spLocks noGrp="1"/>
          </p:cNvSpPr>
          <p:nvPr>
            <p:ph type="sldNum" sz="quarter" idx="5"/>
          </p:nvPr>
        </p:nvSpPr>
        <p:spPr/>
        <p:txBody>
          <a:bodyPr/>
          <a:lstStyle/>
          <a:p>
            <a:pPr>
              <a:defRPr/>
            </a:pPr>
            <a:fld id="{AA67D2CA-F628-4E1A-89FC-45DFD3DEC761}"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Rivadavia</a:t>
            </a:r>
          </a:p>
        </p:txBody>
      </p:sp>
      <p:sp>
        <p:nvSpPr>
          <p:cNvPr id="4" name="3 Marcador de número de diapositiva"/>
          <p:cNvSpPr>
            <a:spLocks noGrp="1"/>
          </p:cNvSpPr>
          <p:nvPr>
            <p:ph type="sldNum" sz="quarter" idx="5"/>
          </p:nvPr>
        </p:nvSpPr>
        <p:spPr/>
        <p:txBody>
          <a:bodyPr/>
          <a:lstStyle/>
          <a:p>
            <a:pPr>
              <a:defRPr/>
            </a:pPr>
            <a:fld id="{C065AC4A-C153-44BB-A34F-313A51629622}"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Rivadavia</a:t>
            </a:r>
          </a:p>
        </p:txBody>
      </p:sp>
      <p:sp>
        <p:nvSpPr>
          <p:cNvPr id="4" name="3 Marcador de número de diapositiva"/>
          <p:cNvSpPr>
            <a:spLocks noGrp="1"/>
          </p:cNvSpPr>
          <p:nvPr>
            <p:ph type="sldNum" sz="quarter" idx="5"/>
          </p:nvPr>
        </p:nvSpPr>
        <p:spPr/>
        <p:txBody>
          <a:bodyPr/>
          <a:lstStyle/>
          <a:p>
            <a:pPr>
              <a:defRPr/>
            </a:pPr>
            <a:fld id="{79951289-D4CB-4A13-AF63-7E922B3363A8}"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Rivadavia</a:t>
            </a:r>
          </a:p>
        </p:txBody>
      </p:sp>
      <p:sp>
        <p:nvSpPr>
          <p:cNvPr id="4" name="3 Marcador de número de diapositiva"/>
          <p:cNvSpPr>
            <a:spLocks noGrp="1"/>
          </p:cNvSpPr>
          <p:nvPr>
            <p:ph type="sldNum" sz="quarter" idx="5"/>
          </p:nvPr>
        </p:nvSpPr>
        <p:spPr/>
        <p:txBody>
          <a:bodyPr/>
          <a:lstStyle/>
          <a:p>
            <a:pPr>
              <a:defRPr/>
            </a:pPr>
            <a:fld id="{4DE2EDE7-31F4-4311-882E-012CC69E6D1D}"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Rivadavia</a:t>
            </a:r>
          </a:p>
        </p:txBody>
      </p:sp>
      <p:sp>
        <p:nvSpPr>
          <p:cNvPr id="4" name="3 Marcador de número de diapositiva"/>
          <p:cNvSpPr>
            <a:spLocks noGrp="1"/>
          </p:cNvSpPr>
          <p:nvPr>
            <p:ph type="sldNum" sz="quarter" idx="5"/>
          </p:nvPr>
        </p:nvSpPr>
        <p:spPr/>
        <p:txBody>
          <a:bodyPr/>
          <a:lstStyle/>
          <a:p>
            <a:pPr>
              <a:defRPr/>
            </a:pPr>
            <a:fld id="{A176C0A7-8FED-4246-8839-0DE598ECC8E3}"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Rivadavia</a:t>
            </a:r>
          </a:p>
        </p:txBody>
      </p:sp>
      <p:sp>
        <p:nvSpPr>
          <p:cNvPr id="4" name="3 Marcador de número de diapositiva"/>
          <p:cNvSpPr>
            <a:spLocks noGrp="1"/>
          </p:cNvSpPr>
          <p:nvPr>
            <p:ph type="sldNum" sz="quarter" idx="5"/>
          </p:nvPr>
        </p:nvSpPr>
        <p:spPr/>
        <p:txBody>
          <a:bodyPr/>
          <a:lstStyle/>
          <a:p>
            <a:pPr>
              <a:defRPr/>
            </a:pPr>
            <a:fld id="{B6C87531-D526-435E-9467-872C8E2C6173}"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Rivadavia</a:t>
            </a:r>
          </a:p>
        </p:txBody>
      </p:sp>
      <p:sp>
        <p:nvSpPr>
          <p:cNvPr id="4" name="3 Marcador de número de diapositiva"/>
          <p:cNvSpPr>
            <a:spLocks noGrp="1"/>
          </p:cNvSpPr>
          <p:nvPr>
            <p:ph type="sldNum" sz="quarter" idx="5"/>
          </p:nvPr>
        </p:nvSpPr>
        <p:spPr/>
        <p:txBody>
          <a:bodyPr/>
          <a:lstStyle/>
          <a:p>
            <a:pPr>
              <a:defRPr/>
            </a:pPr>
            <a:fld id="{5AD78E08-5F5D-4D9A-B1C1-8D900F18541C}"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Rivadavia</a:t>
            </a:r>
          </a:p>
        </p:txBody>
      </p:sp>
      <p:sp>
        <p:nvSpPr>
          <p:cNvPr id="4" name="3 Marcador de número de diapositiva"/>
          <p:cNvSpPr>
            <a:spLocks noGrp="1"/>
          </p:cNvSpPr>
          <p:nvPr>
            <p:ph type="sldNum" sz="quarter" idx="5"/>
          </p:nvPr>
        </p:nvSpPr>
        <p:spPr/>
        <p:txBody>
          <a:bodyPr/>
          <a:lstStyle/>
          <a:p>
            <a:pPr>
              <a:defRPr/>
            </a:pPr>
            <a:fld id="{5FDF7416-F60D-423D-B757-012DAAFC603E}"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Rivadavia</a:t>
            </a:r>
          </a:p>
        </p:txBody>
      </p:sp>
      <p:sp>
        <p:nvSpPr>
          <p:cNvPr id="4" name="3 Marcador de número de diapositiva"/>
          <p:cNvSpPr>
            <a:spLocks noGrp="1"/>
          </p:cNvSpPr>
          <p:nvPr>
            <p:ph type="sldNum" sz="quarter" idx="5"/>
          </p:nvPr>
        </p:nvSpPr>
        <p:spPr/>
        <p:txBody>
          <a:bodyPr/>
          <a:lstStyle/>
          <a:p>
            <a:pPr>
              <a:defRPr/>
            </a:pPr>
            <a:fld id="{87ECFCF4-134A-4E99-9B96-C4F385177782}"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Rivadavia</a:t>
            </a:r>
          </a:p>
        </p:txBody>
      </p:sp>
      <p:sp>
        <p:nvSpPr>
          <p:cNvPr id="4" name="3 Marcador de número de diapositiva"/>
          <p:cNvSpPr>
            <a:spLocks noGrp="1"/>
          </p:cNvSpPr>
          <p:nvPr>
            <p:ph type="sldNum" sz="quarter" idx="5"/>
          </p:nvPr>
        </p:nvSpPr>
        <p:spPr/>
        <p:txBody>
          <a:bodyPr/>
          <a:lstStyle/>
          <a:p>
            <a:pPr>
              <a:defRPr/>
            </a:pPr>
            <a:fld id="{8BF03A01-FB7F-49C4-A65D-EB9CC0A19289}"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Rivadavia</a:t>
            </a:r>
          </a:p>
        </p:txBody>
      </p:sp>
      <p:sp>
        <p:nvSpPr>
          <p:cNvPr id="4" name="3 Marcador de número de diapositiva"/>
          <p:cNvSpPr>
            <a:spLocks noGrp="1"/>
          </p:cNvSpPr>
          <p:nvPr>
            <p:ph type="sldNum" sz="quarter" idx="5"/>
          </p:nvPr>
        </p:nvSpPr>
        <p:spPr/>
        <p:txBody>
          <a:bodyPr/>
          <a:lstStyle/>
          <a:p>
            <a:pPr>
              <a:defRPr/>
            </a:pPr>
            <a:fld id="{612523A2-F071-48AD-B55F-E04A09CDD133}"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Fuente de  la Doncella de Llimona Brughera</a:t>
            </a:r>
          </a:p>
        </p:txBody>
      </p:sp>
      <p:sp>
        <p:nvSpPr>
          <p:cNvPr id="4" name="3 Marcador de número de diapositiva"/>
          <p:cNvSpPr>
            <a:spLocks noGrp="1"/>
          </p:cNvSpPr>
          <p:nvPr>
            <p:ph type="sldNum" sz="quarter" idx="5"/>
          </p:nvPr>
        </p:nvSpPr>
        <p:spPr/>
        <p:txBody>
          <a:bodyPr/>
          <a:lstStyle/>
          <a:p>
            <a:pPr>
              <a:defRPr/>
            </a:pPr>
            <a:fld id="{CA26B888-E87A-439C-8041-D1C6CA3923F9}" type="slidenum">
              <a:rPr lang="es-ES">
                <a:solidFill>
                  <a:prstClr val="black"/>
                </a:solidFill>
              </a:rPr>
              <a:pPr>
                <a:defRPr/>
              </a:pPr>
              <a:t>117</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hyperlink" Target="//upload.wikimedia.org/wikipedia/commons/2/20/Independencia_Park.JPG"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4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www.flickr.com/photos/otogno/1499381443/" TargetMode="Externa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52.xml.rels><?xml version="1.0" encoding="UTF-8" standalone="yes"?>
<Relationships xmlns="http://schemas.openxmlformats.org/package/2006/relationships"><Relationship Id="rId3" Type="http://schemas.openxmlformats.org/officeDocument/2006/relationships/hyperlink" Target="//upload.wikimedia.org/wikipedia/commons/5/54/Fuente_de_cer%C3%A1mica.jpg" TargetMode="External"/><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hyperlink" Target="//upload.wikimedia.org/wikipedia/commons/4/4a/Ovidio_Lagos_1.jpg" TargetMode="External"/><Relationship Id="rId4" Type="http://schemas.openxmlformats.org/officeDocument/2006/relationships/image" Target="../media/image39.jpeg"/></Relationships>
</file>

<file path=ppt/slides/_rels/slide53.xml.rels><?xml version="1.0" encoding="UTF-8" standalone="yes"?>
<Relationships xmlns="http://schemas.openxmlformats.org/package/2006/relationships"><Relationship Id="rId3" Type="http://schemas.openxmlformats.org/officeDocument/2006/relationships/hyperlink" Target="//upload.wikimedia.org/wikipedia/commons/4/43/BEETHOVEN_Parque_Independencia1.jpg" TargetMode="External"/><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54.xml.rels><?xml version="1.0" encoding="UTF-8" standalone="yes"?>
<Relationships xmlns="http://schemas.openxmlformats.org/package/2006/relationships"><Relationship Id="rId3" Type="http://schemas.openxmlformats.org/officeDocument/2006/relationships/hyperlink" Target="//upload.wikimedia.org/wikipedia/commons/3/35/Fuente_de_cer%C3%A1mica_1.jpg" TargetMode="External"/><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55.xml.rels><?xml version="1.0" encoding="UTF-8" standalone="yes"?>
<Relationships xmlns="http://schemas.openxmlformats.org/package/2006/relationships"><Relationship Id="rId3" Type="http://schemas.openxmlformats.org/officeDocument/2006/relationships/hyperlink" Target="//upload.wikimedia.org/wikipedia/commons/a/ae/Aguas_danzantes.JPG" TargetMode="External"/><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5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hyperlink" Target="//upload.wikimedia.org/wikipedia/commons/6/6f/Museo_Historico_Provincial_Dr._Julio_Marc.jpg" TargetMode="Externa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upload.wikimedia.org/wikipedia/commons/e/e9/Mendoza_-_Park_gate.jpg" TargetMode="External"/><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64.xml.rels><?xml version="1.0" encoding="UTF-8" standalone="yes"?>
<Relationships xmlns="http://schemas.openxmlformats.org/package/2006/relationships"><Relationship Id="rId3" Type="http://schemas.openxmlformats.org/officeDocument/2006/relationships/hyperlink" Target="//upload.wikimedia.org/wikipedia/commons/0/09/Mendoza_-_Plaza_Sarmiento_1.jpg" TargetMode="External"/><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65.xml.rels><?xml version="1.0" encoding="UTF-8" standalone="yes"?>
<Relationships xmlns="http://schemas.openxmlformats.org/package/2006/relationships"><Relationship Id="rId3" Type="http://schemas.openxmlformats.org/officeDocument/2006/relationships/hyperlink" Target="//upload.wikimedia.org/wikipedia/commons/5/5b/Mendoza_-_Cerro_de_la_Gloria_-_Monumento.jpg" TargetMode="External"/><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49.jpeg"/><Relationship Id="rId4" Type="http://schemas.openxmlformats.org/officeDocument/2006/relationships/image" Target="../media/image48.jpeg"/></Relationships>
</file>

<file path=ppt/slides/_rels/slide6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hyperlink" Target="//upload.wikimedia.org/wikipedia/commons/6/62/Escultura_Fuente_de_la_Doncella_de_Llimona_Brughera.jpg" TargetMode="External"/><Relationship Id="rId2" Type="http://schemas.openxmlformats.org/officeDocument/2006/relationships/notesSlide" Target="../notesSlides/notesSlide81.xml"/><Relationship Id="rId1" Type="http://schemas.openxmlformats.org/officeDocument/2006/relationships/slideLayout" Target="../slideLayouts/slideLayout7.xml"/><Relationship Id="rId5" Type="http://schemas.openxmlformats.org/officeDocument/2006/relationships/image" Target="../media/image91.jpeg"/><Relationship Id="rId4" Type="http://schemas.openxmlformats.org/officeDocument/2006/relationships/image" Target="../media/image9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764704"/>
            <a:ext cx="6172200" cy="3240360"/>
          </a:xfrm>
        </p:spPr>
        <p:txBody>
          <a:bodyPr>
            <a:normAutofit fontScale="90000"/>
          </a:bodyPr>
          <a:lstStyle/>
          <a:p>
            <a:r>
              <a:rPr lang="es-ES" sz="3600" dirty="0"/>
              <a:t>AMERICA.-LA VUELTA AL MUNDO EN 385JARDINES.-ARGENTINA.-</a:t>
            </a:r>
            <a:r>
              <a:rPr lang="es-ES" dirty="0"/>
              <a:t>Parque Central de  Mendoza.-Parque de la Independencia.-Rosario.-Parque General San Martin.-Parque Rivadavia.-</a:t>
            </a:r>
          </a:p>
        </p:txBody>
      </p:sp>
      <p:sp>
        <p:nvSpPr>
          <p:cNvPr id="3" name="2 Subtítulo"/>
          <p:cNvSpPr>
            <a:spLocks noGrp="1"/>
          </p:cNvSpPr>
          <p:nvPr>
            <p:ph type="subTitle" idx="1"/>
          </p:nvPr>
        </p:nvSpPr>
        <p:spPr>
          <a:xfrm>
            <a:off x="2771800" y="5187280"/>
            <a:ext cx="4320480" cy="1371600"/>
          </a:xfrm>
        </p:spPr>
        <p:txBody>
          <a:bodyPr>
            <a:normAutofit fontScale="92500"/>
          </a:bodyPr>
          <a:lstStyle/>
          <a:p>
            <a:r>
              <a:rPr lang="es-ES" dirty="0"/>
              <a:t>Selección de textos y fotografías por</a:t>
            </a:r>
          </a:p>
          <a:p>
            <a:r>
              <a:rPr lang="es-ES" sz="2800" dirty="0"/>
              <a:t>JOSE ELIAS BONELLS</a:t>
            </a:r>
          </a:p>
          <a:p>
            <a:endParaRPr lang="es-ES" dirty="0"/>
          </a:p>
        </p:txBody>
      </p:sp>
      <p:pic>
        <p:nvPicPr>
          <p:cNvPr id="4" name="musica de boliche 2013 ★ [mayo] ★ argentina ★ varios dj enganchados djkrowa(2)(2).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236296" y="5949280"/>
            <a:ext cx="609600" cy="609600"/>
          </a:xfrm>
          <a:prstGeom prst="rect">
            <a:avLst/>
          </a:prstGeom>
        </p:spPr>
      </p:pic>
    </p:spTree>
    <p:extLst>
      <p:ext uri="{BB962C8B-B14F-4D97-AF65-F5344CB8AC3E}">
        <p14:creationId xmlns:p14="http://schemas.microsoft.com/office/powerpoint/2010/main" val="193565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18"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Parque Central de  Mendoza</a:t>
            </a:r>
          </a:p>
        </p:txBody>
      </p:sp>
      <p:sp>
        <p:nvSpPr>
          <p:cNvPr id="7171" name="2 Marcador de contenido"/>
          <p:cNvSpPr>
            <a:spLocks noGrp="1"/>
          </p:cNvSpPr>
          <p:nvPr>
            <p:ph sz="quarter" idx="1"/>
          </p:nvPr>
        </p:nvSpPr>
        <p:spPr>
          <a:xfrm>
            <a:off x="914400" y="1989138"/>
            <a:ext cx="7041976" cy="4464198"/>
          </a:xfrm>
        </p:spPr>
        <p:txBody>
          <a:bodyPr>
            <a:normAutofit lnSpcReduction="10000"/>
          </a:bodyPr>
          <a:lstStyle/>
          <a:p>
            <a:r>
              <a:rPr lang="es-ES" altLang="es-ES" sz="2400" dirty="0"/>
              <a:t>El Parque Central construido en la ciudad de Mendoza se destaca dentro de la tradición paisajística argentina por integrar las actividades recreativas y culturales propias de la vida urbana contemporánea, a la plasticidad de un lenguaje arquitectónico moderno, que además incorpora la historia del ferrocarril e imágenes de la memoria colectiva mendocina, vinculada a sus parques.</a:t>
            </a:r>
          </a:p>
          <a:p>
            <a:r>
              <a:rPr lang="es-ES" altLang="es-ES" sz="2400" dirty="0"/>
              <a:t>Así construye un espacio público inclusivo, dentro de la compleja relación entre la naturaleza perdida y el desarrollo de las grandes urbes que signa la modernidad.</a:t>
            </a:r>
          </a:p>
          <a:p>
            <a:pPr eaLnBrk="1" hangingPunct="1"/>
            <a:endParaRPr lang="es-ES" altLang="es-ES" dirty="0"/>
          </a:p>
        </p:txBody>
      </p:sp>
    </p:spTree>
    <p:extLst>
      <p:ext uri="{BB962C8B-B14F-4D97-AF65-F5344CB8AC3E}">
        <p14:creationId xmlns:p14="http://schemas.microsoft.com/office/powerpoint/2010/main" val="3532714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1" y="1052513"/>
            <a:ext cx="6897960" cy="4967287"/>
          </a:xfrm>
        </p:spPr>
        <p:txBody>
          <a:bodyPr>
            <a:normAutofit fontScale="92500"/>
          </a:bodyPr>
          <a:lstStyle/>
          <a:p>
            <a:r>
              <a:rPr lang="es-ES" altLang="es-ES" sz="2400" dirty="0"/>
              <a:t>El proyecto de los arquitectos Daniel Becker y Claudio Ferrari —primer premio del Concurso Nacional de Anteproyectos en 1999—, concibe el parque como un espacio público abierto a la multiplicidad de actividades deportivas y culturales, que extienden el sentido de recreación y contemplación de la naturaleza y al encuentro social que ofrece la vida ciudadana.</a:t>
            </a:r>
          </a:p>
          <a:p>
            <a:r>
              <a:rPr lang="es-ES" altLang="es-ES" sz="2400" dirty="0"/>
              <a:t>Para los autores fue primordial lograr la integración de distintas lógicas: la de la movilidad, el descanso y la contemplación junto con la lógica del intercambio en la cultura contemporánea. </a:t>
            </a:r>
          </a:p>
        </p:txBody>
      </p:sp>
    </p:spTree>
    <p:extLst>
      <p:ext uri="{BB962C8B-B14F-4D97-AF65-F5344CB8AC3E}">
        <p14:creationId xmlns:p14="http://schemas.microsoft.com/office/powerpoint/2010/main" val="497235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1052736"/>
            <a:ext cx="7185992" cy="4967064"/>
          </a:xfrm>
        </p:spPr>
        <p:txBody>
          <a:bodyPr/>
          <a:lstStyle/>
          <a:p>
            <a:r>
              <a:rPr lang="es-ES" altLang="es-ES" dirty="0"/>
              <a:t>Así se genera un recorrido de diversos lugares con una fuerte dirección lineal, que toma la geometría ferroviaria del sitio donde se implanta y permite una suerte de mise en scène de la vida pública, concentrada en el anfiteatro natural  y la explanada del reloj, donde se realizan exposiciones, talleres recreativos, cine, danza y fiestas conmemorativas al aire libre.</a:t>
            </a:r>
          </a:p>
          <a:p>
            <a:r>
              <a:rPr lang="es-ES" altLang="es-ES" dirty="0"/>
              <a:t>En este sentido, dos escalas resuelven la relación entre la trama urbana y la conformación de su espacio interior.</a:t>
            </a:r>
          </a:p>
          <a:p>
            <a:endParaRPr lang="es-ES" altLang="es-ES" dirty="0"/>
          </a:p>
          <a:p>
            <a:endParaRPr lang="es-ES" altLang="es-ES" dirty="0"/>
          </a:p>
        </p:txBody>
      </p:sp>
    </p:spTree>
    <p:extLst>
      <p:ext uri="{BB962C8B-B14F-4D97-AF65-F5344CB8AC3E}">
        <p14:creationId xmlns:p14="http://schemas.microsoft.com/office/powerpoint/2010/main" val="392659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1124744"/>
            <a:ext cx="7113984" cy="5616624"/>
          </a:xfrm>
        </p:spPr>
        <p:txBody>
          <a:bodyPr>
            <a:normAutofit/>
          </a:bodyPr>
          <a:lstStyle/>
          <a:p>
            <a:r>
              <a:rPr lang="es-ES" altLang="es-ES" sz="2400" dirty="0"/>
              <a:t>La escala general forma un polígono que lo diferencia del barrio, y los puentes peatonales sobre la Avenida Mitre lo integran a los galpones del ex Ferrocarril —que serán reciclados— y a la Plaza Independencia, ubicada en el centro urbano.</a:t>
            </a:r>
          </a:p>
          <a:p>
            <a:r>
              <a:rPr lang="es-ES" altLang="es-ES" sz="2400" dirty="0"/>
              <a:t> Así, una cinta aeróbica, que incluye un paseo peatonal y de bicicletas, bordea las calles vehiculares bajo la sombra circundante de un bosque de tipas que produce el pasaje de la escala residencial a las formas plásticas del paisaje interior. </a:t>
            </a:r>
          </a:p>
        </p:txBody>
      </p:sp>
    </p:spTree>
    <p:extLst>
      <p:ext uri="{BB962C8B-B14F-4D97-AF65-F5344CB8AC3E}">
        <p14:creationId xmlns:p14="http://schemas.microsoft.com/office/powerpoint/2010/main" val="2666416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Este bosque ofrece a la ciudad un juego de fondo y figura vegetal, vinculado a las imágenes tradicional les de Mendoza; así, sobre el follaje persistente se destaca la variación estética de colores y texturas dadas por el cambio estacional de las especies.</a:t>
            </a:r>
          </a:p>
          <a:p>
            <a:r>
              <a:rPr lang="es-ES" dirty="0"/>
              <a:t>Entonces, los verdes del verano dan paso al rojo intenso de los liquidambar otoñales; y de los marrones grisáceos del invierno, que muestra la corteza de los plátanos, se vuelve al claroscuro de los álamos blancos en el movimiento del viento cordillerano.</a:t>
            </a:r>
          </a:p>
          <a:p>
            <a:endParaRPr lang="es-ES" dirty="0"/>
          </a:p>
        </p:txBody>
      </p:sp>
    </p:spTree>
    <p:extLst>
      <p:ext uri="{BB962C8B-B14F-4D97-AF65-F5344CB8AC3E}">
        <p14:creationId xmlns:p14="http://schemas.microsoft.com/office/powerpoint/2010/main" val="3432190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765175"/>
            <a:ext cx="7041976" cy="5543550"/>
          </a:xfrm>
        </p:spPr>
        <p:txBody>
          <a:bodyPr/>
          <a:lstStyle/>
          <a:p>
            <a:r>
              <a:rPr lang="es-ES" altLang="es-ES" sz="2400" dirty="0"/>
              <a:t>Dentro del parque las formas se desplazan hacia una concepción moderna del paisaje que involucra la historia y la memoria.</a:t>
            </a:r>
          </a:p>
          <a:p>
            <a:r>
              <a:rPr lang="es-ES" altLang="es-ES" sz="2400" dirty="0"/>
              <a:t> La rigurosa geometría longitudinal produce una secuencia de recorridos opuesta al pintoresquismo, y genera un lenguaje abstracto, donde el silencio de la forma disemina el sentido en la presencia evocativa del agua.</a:t>
            </a:r>
          </a:p>
          <a:p>
            <a:r>
              <a:rPr lang="es-ES" altLang="es-ES" dirty="0"/>
              <a:t>Dentro del parque las formas se desplazan hacia una concepción moderna del paisaje que involucra la historia y la memoria. </a:t>
            </a:r>
          </a:p>
          <a:p>
            <a:endParaRPr lang="es-ES" altLang="es-ES" sz="2400" dirty="0"/>
          </a:p>
          <a:p>
            <a:endParaRPr lang="es-ES" altLang="es-ES" sz="2400" dirty="0"/>
          </a:p>
        </p:txBody>
      </p:sp>
    </p:spTree>
    <p:extLst>
      <p:ext uri="{BB962C8B-B14F-4D97-AF65-F5344CB8AC3E}">
        <p14:creationId xmlns:p14="http://schemas.microsoft.com/office/powerpoint/2010/main" val="1866919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476250"/>
            <a:ext cx="7041976" cy="5543550"/>
          </a:xfrm>
        </p:spPr>
        <p:txBody>
          <a:bodyPr/>
          <a:lstStyle/>
          <a:p>
            <a:pPr marL="0" indent="0">
              <a:buNone/>
            </a:pPr>
            <a:r>
              <a:rPr lang="es-ES" altLang="es-ES" dirty="0"/>
              <a:t> </a:t>
            </a:r>
          </a:p>
          <a:p>
            <a:r>
              <a:rPr lang="es-ES" altLang="es-ES" dirty="0"/>
              <a:t>La rigurosa geometría longitudinal produce una secuencia de recorridos opuesta al pintoresquismo, y genera un lenguaje abstracto, donde el silencio de la forma disemina el sentido en la presencia evocativa del agua.</a:t>
            </a:r>
          </a:p>
          <a:p>
            <a:r>
              <a:rPr lang="es-ES" altLang="es-ES" dirty="0"/>
              <a:t>En este sentido, Graciela Silvestri, arquitecta y doctora en Historia que integró el equipo de proyecto como asesora en teoría, destaca el trabajo sobre la diferencia: </a:t>
            </a:r>
          </a:p>
          <a:p>
            <a:endParaRPr lang="es-ES" altLang="es-ES" dirty="0"/>
          </a:p>
        </p:txBody>
      </p:sp>
    </p:spTree>
    <p:extLst>
      <p:ext uri="{BB962C8B-B14F-4D97-AF65-F5344CB8AC3E}">
        <p14:creationId xmlns:p14="http://schemas.microsoft.com/office/powerpoint/2010/main" val="2430575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914400" y="549275"/>
            <a:ext cx="6897960" cy="5470525"/>
          </a:xfrm>
        </p:spPr>
        <p:txBody>
          <a:bodyPr>
            <a:normAutofit lnSpcReduction="10000"/>
          </a:bodyPr>
          <a:lstStyle/>
          <a:p>
            <a:r>
              <a:rPr lang="es-ES" altLang="es-ES" sz="2400" dirty="0"/>
              <a:t>-</a:t>
            </a:r>
            <a:r>
              <a:rPr lang="es-ES" altLang="es-ES" sz="2400" i="1" dirty="0"/>
              <a:t>No quisimos imitar, sino reformular esta diversidad de valores en formas que se lean claramente, que se usen libremente, que se disfruten variadamente… la variedad implica convivencia armónica de motivos diversos, así como espacio público implica reunión de seres humanos distintos en un mismo espacio</a:t>
            </a:r>
            <a:r>
              <a:rPr lang="es-ES" altLang="es-ES" sz="2400" dirty="0"/>
              <a:t>-</a:t>
            </a:r>
            <a:r>
              <a:rPr lang="es-ES" altLang="es-ES" dirty="0"/>
              <a:t>.</a:t>
            </a:r>
          </a:p>
          <a:p>
            <a:r>
              <a:rPr lang="es-ES" altLang="es-ES" sz="2400" dirty="0"/>
              <a:t>El agua es el tema formal dominante del parque, que se elabora arquitectónicamente en dos dimensiones significativas. </a:t>
            </a:r>
          </a:p>
          <a:p>
            <a:r>
              <a:rPr lang="es-ES" altLang="es-ES" sz="2400" dirty="0"/>
              <a:t>La fuente, incluida en el recorrido, forma una cortina de agua cuyo permanente sonido y discurrir remite al murmullo placentero de las acequias mendocinas</a:t>
            </a:r>
          </a:p>
        </p:txBody>
      </p:sp>
    </p:spTree>
    <p:extLst>
      <p:ext uri="{BB962C8B-B14F-4D97-AF65-F5344CB8AC3E}">
        <p14:creationId xmlns:p14="http://schemas.microsoft.com/office/powerpoint/2010/main" val="2344107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914400" y="476250"/>
            <a:ext cx="6969968" cy="5543550"/>
          </a:xfrm>
        </p:spPr>
        <p:txBody>
          <a:bodyPr/>
          <a:lstStyle/>
          <a:p>
            <a:r>
              <a:rPr lang="es-ES" altLang="es-ES" sz="2400" dirty="0"/>
              <a:t>En cambio, el lago -que difiere respecto del jardín pintoresco por el lenguaje abstracto y por no imitar al mundo natural-, donde se refleja la casa de té, es un lugar culminante de llegada; allí convergen el declive verde del parque junto a las plataformas, bancos y decks que ofrecen lugares de estar al visitante para disfrutar un tiempo diferenciado dentro del paseo.</a:t>
            </a:r>
          </a:p>
        </p:txBody>
      </p:sp>
    </p:spTree>
    <p:extLst>
      <p:ext uri="{BB962C8B-B14F-4D97-AF65-F5344CB8AC3E}">
        <p14:creationId xmlns:p14="http://schemas.microsoft.com/office/powerpoint/2010/main" val="1158009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3 Imagen" descr="Buenos Aires,.Parque del Centenario.-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96201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Parque del Centenario .-planta-general-1000x55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05876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Parque del Centenario.-m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97585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Parque del Centenario.-m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10821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Parque del Centenario.-m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8477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Parque del Centenario.-m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63322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Parque del Centenario.-m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77085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Parque del Centenario.-m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8930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3 Imagen" descr="Parque Central Mendoza.-Argentina..-x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36740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3 Imagen" descr="Parque Central Mendoza.-Argentina..-xf.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73806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Parque Central Mendoza.-Argentina.-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2439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Parque Central Mendoza.-Argentina.-x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22380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Parque Central Mendoza.-Argentina.-x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15972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Parque Central Mendoza.-Argentina.-x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84607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Parque Central Mendoza.-Argentina.-x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61289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Parque Central Mendoza.-Argentina.-x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41768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Parque Central Mendoza.-Argentina.-x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97878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Parque Central Mendoza Argenti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42218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es-ES" dirty="0"/>
              <a:t>Parque de la Independencia.-Rosario</a:t>
            </a:r>
          </a:p>
        </p:txBody>
      </p:sp>
      <p:sp>
        <p:nvSpPr>
          <p:cNvPr id="33795" name="2 Marcador de contenido"/>
          <p:cNvSpPr>
            <a:spLocks noGrp="1"/>
          </p:cNvSpPr>
          <p:nvPr>
            <p:ph sz="quarter" idx="1"/>
          </p:nvPr>
        </p:nvSpPr>
        <p:spPr/>
        <p:txBody>
          <a:bodyPr/>
          <a:lstStyle/>
          <a:p>
            <a:pPr eaLnBrk="1" hangingPunct="1"/>
            <a:r>
              <a:rPr lang="es-ES" altLang="es-ES" sz="2400" dirty="0"/>
              <a:t>El </a:t>
            </a:r>
            <a:r>
              <a:rPr lang="es-ES" altLang="es-ES" sz="2400" b="1" i="1" dirty="0"/>
              <a:t>Parque de la Independencia</a:t>
            </a:r>
            <a:r>
              <a:rPr lang="es-ES" altLang="es-ES" sz="2400" dirty="0"/>
              <a:t> es un parque público de Rosario, provincia de Santa Fe, Argentina.</a:t>
            </a:r>
          </a:p>
          <a:p>
            <a:r>
              <a:rPr lang="es-ES" altLang="es-ES" sz="2400" dirty="0"/>
              <a:t>Tiene 1,26 km² e incluye:</a:t>
            </a:r>
          </a:p>
          <a:p>
            <a:r>
              <a:rPr lang="es-ES" altLang="es-ES" sz="2400" dirty="0"/>
              <a:t>El </a:t>
            </a:r>
            <a:r>
              <a:rPr lang="es-ES" altLang="es-ES" sz="2400" i="1" dirty="0"/>
              <a:t>Rosedal</a:t>
            </a:r>
            <a:r>
              <a:rPr lang="es-ES" altLang="es-ES" sz="2400" dirty="0"/>
              <a:t>, de 1915, con abundantes especies de rosas, y esculturas y fuentes.</a:t>
            </a:r>
          </a:p>
          <a:p>
            <a:r>
              <a:rPr lang="es-ES" altLang="es-ES" sz="2400" dirty="0"/>
              <a:t>La </a:t>
            </a:r>
            <a:r>
              <a:rPr lang="es-ES" altLang="es-ES" sz="2400" i="1" dirty="0"/>
              <a:t>Fuente de Cerámica</a:t>
            </a:r>
            <a:r>
              <a:rPr lang="es-ES" altLang="es-ES" sz="2400" dirty="0"/>
              <a:t> más grande del mundo, donada por la comunidad de España, en 1936.</a:t>
            </a:r>
          </a:p>
          <a:p>
            <a:r>
              <a:rPr lang="es-ES" altLang="es-ES" sz="2400" dirty="0"/>
              <a:t>El </a:t>
            </a:r>
            <a:r>
              <a:rPr lang="es-ES" altLang="es-ES" sz="2400" i="1" dirty="0"/>
              <a:t>Jardín Francés</a:t>
            </a:r>
            <a:r>
              <a:rPr lang="es-ES" altLang="es-ES" sz="2400" dirty="0"/>
              <a:t>, de 1942, con muchos arreglos florales, y una gran fuente de mármol.</a:t>
            </a:r>
          </a:p>
        </p:txBody>
      </p:sp>
    </p:spTree>
    <p:extLst>
      <p:ext uri="{BB962C8B-B14F-4D97-AF65-F5344CB8AC3E}">
        <p14:creationId xmlns:p14="http://schemas.microsoft.com/office/powerpoint/2010/main" val="36565301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2 Marcador de contenido"/>
          <p:cNvSpPr>
            <a:spLocks noGrp="1"/>
          </p:cNvSpPr>
          <p:nvPr>
            <p:ph sz="quarter" idx="1"/>
          </p:nvPr>
        </p:nvSpPr>
        <p:spPr>
          <a:xfrm>
            <a:off x="914400" y="476250"/>
            <a:ext cx="7113984" cy="5543550"/>
          </a:xfrm>
        </p:spPr>
        <p:txBody>
          <a:bodyPr>
            <a:normAutofit lnSpcReduction="10000"/>
          </a:bodyPr>
          <a:lstStyle/>
          <a:p>
            <a:r>
              <a:rPr lang="es-ES" altLang="es-ES" sz="2400" dirty="0"/>
              <a:t>El </a:t>
            </a:r>
            <a:r>
              <a:rPr lang="es-ES" altLang="es-ES" sz="2400" i="1" dirty="0"/>
              <a:t>Calendario</a:t>
            </a:r>
            <a:r>
              <a:rPr lang="es-ES" altLang="es-ES" sz="2400" dirty="0"/>
              <a:t>, donde todas las tardes desde 1946, los jardineros rearreglan las flores para mostrar la fecha escrita con setos en el terreno.</a:t>
            </a:r>
          </a:p>
          <a:p>
            <a:r>
              <a:rPr lang="es-ES" altLang="es-ES" sz="2400" dirty="0"/>
              <a:t>Un área reservada para eventos, inicialmente para exposiciones de ganadería, y luego ampliada a la industria y el comercio.</a:t>
            </a:r>
          </a:p>
          <a:p>
            <a:r>
              <a:rPr lang="es-ES" altLang="es-ES" sz="2400" dirty="0"/>
              <a:t>El </a:t>
            </a:r>
            <a:r>
              <a:rPr lang="es-ES" altLang="es-ES" sz="2400" i="1" dirty="0"/>
              <a:t>Hipódromo de Rosario</a:t>
            </a:r>
            <a:r>
              <a:rPr lang="es-ES" altLang="es-ES" sz="2400" dirty="0"/>
              <a:t> del Jockey Club.</a:t>
            </a:r>
          </a:p>
          <a:p>
            <a:r>
              <a:rPr lang="es-ES" altLang="es-ES" sz="2400" dirty="0"/>
              <a:t>El </a:t>
            </a:r>
            <a:r>
              <a:rPr lang="es-ES" altLang="es-ES" sz="2400" i="1" dirty="0"/>
              <a:t>Museo de la Ciudad de Rosario</a:t>
            </a:r>
            <a:r>
              <a:rPr lang="es-ES" altLang="es-ES" sz="2400" dirty="0"/>
              <a:t>, abierto en 1902, pero como "Escuela de Aprendices Jardineros".</a:t>
            </a:r>
          </a:p>
          <a:p>
            <a:r>
              <a:rPr lang="es-ES" altLang="es-ES" sz="2400" dirty="0"/>
              <a:t>El </a:t>
            </a:r>
            <a:r>
              <a:rPr lang="es-ES" altLang="es-ES" sz="2400" i="1" dirty="0"/>
              <a:t>Estadio Municipal Jorge Newbery</a:t>
            </a:r>
            <a:r>
              <a:rPr lang="es-ES" altLang="es-ES" sz="2400" dirty="0"/>
              <a:t>, de 1925, el primer club estatal público de Argentina.</a:t>
            </a:r>
          </a:p>
          <a:p>
            <a:r>
              <a:rPr lang="es-ES" altLang="es-ES" sz="2400" dirty="0"/>
              <a:t>El </a:t>
            </a:r>
            <a:r>
              <a:rPr lang="es-ES" altLang="es-ES" sz="2400" i="1" dirty="0"/>
              <a:t>Museo Municipal de Bellas Artes Juan B. Castagnino</a:t>
            </a:r>
            <a:r>
              <a:rPr lang="es-ES" altLang="es-ES" sz="2400" dirty="0"/>
              <a:t>, abierto en 1937.</a:t>
            </a:r>
          </a:p>
        </p:txBody>
      </p:sp>
    </p:spTree>
    <p:extLst>
      <p:ext uri="{BB962C8B-B14F-4D97-AF65-F5344CB8AC3E}">
        <p14:creationId xmlns:p14="http://schemas.microsoft.com/office/powerpoint/2010/main" val="13174557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2 Marcador de contenido"/>
          <p:cNvSpPr>
            <a:spLocks noGrp="1"/>
          </p:cNvSpPr>
          <p:nvPr>
            <p:ph sz="quarter" idx="1"/>
          </p:nvPr>
        </p:nvSpPr>
        <p:spPr>
          <a:xfrm>
            <a:off x="914400" y="836613"/>
            <a:ext cx="7113984" cy="5688731"/>
          </a:xfrm>
        </p:spPr>
        <p:txBody>
          <a:bodyPr>
            <a:normAutofit/>
          </a:bodyPr>
          <a:lstStyle/>
          <a:p>
            <a:r>
              <a:rPr lang="es-ES" altLang="es-ES" sz="2400" dirty="0"/>
              <a:t>El </a:t>
            </a:r>
            <a:r>
              <a:rPr lang="es-ES" altLang="es-ES" sz="2400" i="1" dirty="0"/>
              <a:t>Museo Histórico Provincial Dr. Julio Marc</a:t>
            </a:r>
            <a:r>
              <a:rPr lang="es-ES" altLang="es-ES" sz="2400" dirty="0"/>
              <a:t>, de 1939.</a:t>
            </a:r>
          </a:p>
          <a:p>
            <a:r>
              <a:rPr lang="es-ES" altLang="es-ES" sz="2400" dirty="0"/>
              <a:t>El </a:t>
            </a:r>
            <a:r>
              <a:rPr lang="es-ES" altLang="es-ES" sz="2400" i="1" dirty="0"/>
              <a:t>Jardín de los Niños</a:t>
            </a:r>
            <a:r>
              <a:rPr lang="es-ES" altLang="es-ES" sz="2400" dirty="0"/>
              <a:t>, un área de 3,5 ha con divertimientos y facilidades educacionales (ex </a:t>
            </a:r>
            <a:r>
              <a:rPr lang="es-ES" altLang="es-ES" sz="2400" i="1" dirty="0"/>
              <a:t>Zoológico Municipal</a:t>
            </a:r>
            <a:r>
              <a:rPr lang="es-ES" altLang="es-ES" sz="2400" dirty="0"/>
              <a:t>).</a:t>
            </a:r>
          </a:p>
          <a:p>
            <a:r>
              <a:rPr lang="es-ES" altLang="es-ES" sz="2400" dirty="0"/>
              <a:t>El Parque de la Independencia fue el primer parque de la ciudad.</a:t>
            </a:r>
          </a:p>
          <a:p>
            <a:r>
              <a:rPr lang="es-ES" altLang="es-ES" sz="2400" dirty="0"/>
              <a:t> Su origen se vincula a cuatro plazas públicas en la intersección de dos nuevos amplios bulevards, el "Bv. Santafesino" y el "Bv. Argentino" (actuales Bv. Oroño y Av. Pellegrini).</a:t>
            </a:r>
          </a:p>
          <a:p>
            <a:r>
              <a:rPr lang="es-ES" altLang="es-ES" sz="2400" dirty="0"/>
              <a:t> </a:t>
            </a:r>
            <a:endParaRPr lang="es-ES" altLang="es-ES" dirty="0"/>
          </a:p>
          <a:p>
            <a:endParaRPr lang="es-ES" altLang="es-ES" dirty="0"/>
          </a:p>
          <a:p>
            <a:endParaRPr lang="es-ES" altLang="es-ES" dirty="0"/>
          </a:p>
        </p:txBody>
      </p:sp>
    </p:spTree>
    <p:extLst>
      <p:ext uri="{BB962C8B-B14F-4D97-AF65-F5344CB8AC3E}">
        <p14:creationId xmlns:p14="http://schemas.microsoft.com/office/powerpoint/2010/main" val="38208446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2 Marcador de contenido"/>
          <p:cNvSpPr>
            <a:spLocks noGrp="1"/>
          </p:cNvSpPr>
          <p:nvPr>
            <p:ph sz="quarter" idx="1"/>
          </p:nvPr>
        </p:nvSpPr>
        <p:spPr>
          <a:xfrm>
            <a:off x="914400" y="620713"/>
            <a:ext cx="6969968" cy="5399087"/>
          </a:xfrm>
        </p:spPr>
        <p:txBody>
          <a:bodyPr>
            <a:normAutofit lnSpcReduction="10000"/>
          </a:bodyPr>
          <a:lstStyle/>
          <a:p>
            <a:r>
              <a:rPr lang="es-ES" altLang="es-ES" dirty="0"/>
              <a:t>Las cuatro plazas se llamaban "Independencia.</a:t>
            </a:r>
          </a:p>
          <a:p>
            <a:r>
              <a:rPr lang="es-ES" altLang="es-ES" dirty="0"/>
              <a:t>En 1900, el gobierno provincial autorizó a la municipalidad, presidida por el intendente Luis Lamas, a expropiar las tierras para crear un nuevo parque. </a:t>
            </a:r>
          </a:p>
          <a:p>
            <a:r>
              <a:rPr lang="es-ES" altLang="es-ES" dirty="0"/>
              <a:t>En 1900, el gobierno provincial autorizó a la municipalidad, presidida por el intendente Luis Lamas, a expropiar las tierras para crear un nuevo parque. </a:t>
            </a:r>
          </a:p>
          <a:p>
            <a:r>
              <a:rPr lang="es-ES" altLang="es-ES" dirty="0"/>
              <a:t>Los planos fueron realizados por el famoso paisajista Carlos Thays (ya conocido por su trabajo del Jardín Botánico de Buenos Aires, y muchos otros). </a:t>
            </a:r>
          </a:p>
          <a:p>
            <a:endParaRPr lang="es-ES" altLang="es-ES" dirty="0"/>
          </a:p>
        </p:txBody>
      </p:sp>
    </p:spTree>
    <p:extLst>
      <p:ext uri="{BB962C8B-B14F-4D97-AF65-F5344CB8AC3E}">
        <p14:creationId xmlns:p14="http://schemas.microsoft.com/office/powerpoint/2010/main" val="5360037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2 Marcador de contenido"/>
          <p:cNvSpPr>
            <a:spLocks noGrp="1"/>
          </p:cNvSpPr>
          <p:nvPr>
            <p:ph sz="quarter" idx="1"/>
          </p:nvPr>
        </p:nvSpPr>
        <p:spPr>
          <a:xfrm>
            <a:off x="914400" y="836613"/>
            <a:ext cx="7185992" cy="5183187"/>
          </a:xfrm>
        </p:spPr>
        <p:txBody>
          <a:bodyPr/>
          <a:lstStyle/>
          <a:p>
            <a:r>
              <a:rPr lang="es-ES" altLang="es-ES" dirty="0"/>
              <a:t>En 1901 la municipalidad compra las avenidas internas y las calles, un lago artificial y, con la tierra extraída del lago, una pequeña colina artificial (aún llamada La Montañita Ese año, conmemorando el 1er. Festival del Árbol que tuvo lugar, se plantaron 6.000 ejemplares por estudiantes en el parque, inaugurándose el 1 de enero de 1902.</a:t>
            </a:r>
          </a:p>
          <a:p>
            <a:endParaRPr lang="es-ES" altLang="es-ES" dirty="0"/>
          </a:p>
        </p:txBody>
      </p:sp>
    </p:spTree>
    <p:extLst>
      <p:ext uri="{BB962C8B-B14F-4D97-AF65-F5344CB8AC3E}">
        <p14:creationId xmlns:p14="http://schemas.microsoft.com/office/powerpoint/2010/main" val="14725678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Parque Independenc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4 CuadroTexto"/>
          <p:cNvSpPr txBox="1">
            <a:spLocks noChangeArrowheads="1"/>
          </p:cNvSpPr>
          <p:nvPr/>
        </p:nvSpPr>
        <p:spPr bwMode="auto">
          <a:xfrm>
            <a:off x="900113" y="6524625"/>
            <a:ext cx="446405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black"/>
                </a:solidFill>
              </a:rPr>
              <a:t>Parque de la Independencia.-Rosario</a:t>
            </a:r>
          </a:p>
        </p:txBody>
      </p:sp>
    </p:spTree>
    <p:extLst>
      <p:ext uri="{BB962C8B-B14F-4D97-AF65-F5344CB8AC3E}">
        <p14:creationId xmlns:p14="http://schemas.microsoft.com/office/powerpoint/2010/main" val="35009640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imagenes.viajeros.com/fotos/x/xf/xfmkpzjm-12402780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96935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Parque de la Independencia.-Rosar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1419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Parque de la Independencia.-Rosario.-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62197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Parque de la Independencia Rosario  Argebnti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91337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2 Imagen" descr="Parque Independencia - Tandi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48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65257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imagenes.viajeros.com/fotos/w/we/wezlcnmf-12402784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03645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static.panoramio.com/photos/original/2641566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62319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blogsdelagente.com/blogfiles/bodyfitness/100_029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12919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Archivo:Independencia Park.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94397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imagenes.viajeros.com/fotos/u/ux/uxadpltp-128554911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9044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s3.subirimagenes.com/privadas/1248448imagen013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73465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lh4.ggpht.com/-iXVS8hVjVds/TTuy8EBcfBI/AAAAAAAAATM/h8bc4QceQjs/DSCN034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35955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lh4.ggpht.com/-fxMFXTRfmxw/TTuzCqu23pI/AAAAAAAAATU/7L-Kz3VxwVM/DSCN034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60726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imagenes.viajeros.com/fotos/m/mr/mrnlflvr-128554921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78091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lh5.ggpht.com/-JktPPVSBWXE/TRF3DhyxBwI/AAAAAAAACAk/esHudhoYotY/_DSC05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94166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Parque Independencia, Rosario, Santa F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06407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l.yimg.com/g/images/spaceout.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8325" y="-13030200"/>
            <a:ext cx="6134100" cy="461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3" name="Picture 4" descr="http://machosanitarista.org/parque%20independenci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91492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File:Fuente de cerámic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50847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7" name="Picture 6" descr="File:Ovidio Lagos 1.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57842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4" descr="File:BEETHOVEN Parque Independencia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6638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File:Fuente de cerámica 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07948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File:Aguas danzante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36681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File:Museo Historico Provincial Dr. Julio Marc.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57076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2.bp.blogspot.com/-_k9mYJCVx_I/T0LIC91Pk4I/AAAAAAAAAVE/1wR-yhKdj44/s1600/GERBINO,+jOS%C3%89+Parque++Independencia+04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39569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1 Título"/>
          <p:cNvSpPr>
            <a:spLocks noGrp="1"/>
          </p:cNvSpPr>
          <p:nvPr>
            <p:ph type="title"/>
          </p:nvPr>
        </p:nvSpPr>
        <p:spPr/>
        <p:txBody>
          <a:bodyPr/>
          <a:lstStyle/>
          <a:p>
            <a:pPr eaLnBrk="1" hangingPunct="1"/>
            <a:r>
              <a:rPr lang="es-ES" altLang="es-ES" dirty="0"/>
              <a:t>Parque General San Martin</a:t>
            </a:r>
          </a:p>
        </p:txBody>
      </p:sp>
      <p:sp>
        <p:nvSpPr>
          <p:cNvPr id="63491" name="2 Marcador de contenido"/>
          <p:cNvSpPr>
            <a:spLocks noGrp="1"/>
          </p:cNvSpPr>
          <p:nvPr>
            <p:ph sz="quarter" idx="1"/>
          </p:nvPr>
        </p:nvSpPr>
        <p:spPr>
          <a:xfrm>
            <a:off x="457200" y="1600200"/>
            <a:ext cx="7715200" cy="4873752"/>
          </a:xfrm>
        </p:spPr>
        <p:txBody>
          <a:bodyPr/>
          <a:lstStyle/>
          <a:p>
            <a:pPr eaLnBrk="1" hangingPunct="1"/>
            <a:r>
              <a:rPr lang="es-ES" altLang="es-ES" sz="2400" dirty="0"/>
              <a:t>El </a:t>
            </a:r>
            <a:r>
              <a:rPr lang="es-ES" altLang="es-ES" sz="2400" b="1" dirty="0"/>
              <a:t>Parque General San Martín</a:t>
            </a:r>
            <a:r>
              <a:rPr lang="es-ES" altLang="es-ES" sz="2400" dirty="0"/>
              <a:t>, es el parque más antiguo y el principal de Mendoza.</a:t>
            </a:r>
          </a:p>
          <a:p>
            <a:pPr eaLnBrk="1" hangingPunct="1"/>
            <a:r>
              <a:rPr lang="es-ES" altLang="es-ES" sz="2400" dirty="0"/>
              <a:t> El parque abarca 307 ha cultivadas y 86 ha en expansión con 17 km de recorrido. </a:t>
            </a:r>
          </a:p>
          <a:p>
            <a:pPr eaLnBrk="1" hangingPunct="1"/>
            <a:r>
              <a:rPr lang="es-ES" altLang="es-ES" sz="2400" dirty="0"/>
              <a:t>Se encuentra ubicado en la ciudad de Mendoza, la más importante del oeste de la República Argentina.</a:t>
            </a:r>
          </a:p>
          <a:p>
            <a:pPr eaLnBrk="1" hangingPunct="1"/>
            <a:r>
              <a:rPr lang="es-ES" altLang="es-ES" sz="2400" dirty="0"/>
              <a:t> Delimitan el parque las avenidas Carlos Washington Lencinas (al Norte), San Francisco De Asis (al Sur) y Boulogne Sur Mer (al Este). </a:t>
            </a:r>
          </a:p>
          <a:p>
            <a:pPr eaLnBrk="1" hangingPunct="1"/>
            <a:r>
              <a:rPr lang="es-ES" altLang="es-ES" sz="2400" dirty="0"/>
              <a:t>En tanto que la precordillera mendocina es el límite Oeste</a:t>
            </a:r>
            <a:r>
              <a:rPr lang="es-ES" altLang="es-ES" dirty="0"/>
              <a:t>. </a:t>
            </a:r>
          </a:p>
        </p:txBody>
      </p:sp>
    </p:spTree>
    <p:extLst>
      <p:ext uri="{BB962C8B-B14F-4D97-AF65-F5344CB8AC3E}">
        <p14:creationId xmlns:p14="http://schemas.microsoft.com/office/powerpoint/2010/main" val="41372019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2 Marcador de contenido"/>
          <p:cNvSpPr>
            <a:spLocks noGrp="1"/>
          </p:cNvSpPr>
          <p:nvPr>
            <p:ph sz="quarter" idx="1"/>
          </p:nvPr>
        </p:nvSpPr>
        <p:spPr>
          <a:xfrm>
            <a:off x="684213" y="549274"/>
            <a:ext cx="7344171" cy="6192093"/>
          </a:xfrm>
        </p:spPr>
        <p:txBody>
          <a:bodyPr>
            <a:normAutofit lnSpcReduction="10000"/>
          </a:bodyPr>
          <a:lstStyle/>
          <a:p>
            <a:r>
              <a:rPr lang="es-ES" altLang="es-ES" sz="2400" dirty="0"/>
              <a:t>El límite Sur se ha modificado por las ampliaciones realizadas al Parque (extendiéndose más al sur), siendo hoy el límite el Zanjón Frías, divisorio del Departamento Capital y del Departamento de Godoy Cruz, municipios de la Provincia de Mendoza.</a:t>
            </a:r>
          </a:p>
          <a:p>
            <a:r>
              <a:rPr lang="es-ES" altLang="es-ES" sz="2400" dirty="0"/>
              <a:t>Después del terremoto de 1861, la ciudad se vio afectada por grandes epidemias de difteria, cólera, y sarampión lo que significaba un gran conflicto sanitario que requería de urgente solución, es por eso que en el proceso de reconstrucción de la nueva ciudad post-terremoto el por entonces Ministro de Obras y Servicios Públicos Emilio Civit decide promover la ley N° 3 para poblar el oeste por medio de la forestación que serviría además como defensa aluvial y para la ubicación de una nueva penitenciaria.</a:t>
            </a:r>
          </a:p>
        </p:txBody>
      </p:sp>
    </p:spTree>
    <p:extLst>
      <p:ext uri="{BB962C8B-B14F-4D97-AF65-F5344CB8AC3E}">
        <p14:creationId xmlns:p14="http://schemas.microsoft.com/office/powerpoint/2010/main" val="21291025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2 Marcador de contenido"/>
          <p:cNvSpPr>
            <a:spLocks noGrp="1"/>
          </p:cNvSpPr>
          <p:nvPr>
            <p:ph sz="quarter" idx="1"/>
          </p:nvPr>
        </p:nvSpPr>
        <p:spPr>
          <a:xfrm>
            <a:off x="914400" y="476250"/>
            <a:ext cx="7041976" cy="6481142"/>
          </a:xfrm>
        </p:spPr>
        <p:txBody>
          <a:bodyPr>
            <a:normAutofit lnSpcReduction="10000"/>
          </a:bodyPr>
          <a:lstStyle/>
          <a:p>
            <a:r>
              <a:rPr lang="es-ES" altLang="es-ES" sz="2400" dirty="0"/>
              <a:t> Finalmente el 6 de diciembre de 1896, se dicta la ley N°19 como la normativa para la creación del Parque del Oeste, nombre originario del actual General San Martín. </a:t>
            </a:r>
          </a:p>
          <a:p>
            <a:r>
              <a:rPr lang="es-ES" altLang="es-ES" sz="2400" dirty="0"/>
              <a:t>Ese mismo año se contrata al arquitecto y paisajista francés Carlos Thays, responsable de otros importantes parques argentinos como Parque 9 de julio, Parque Sarmiento y Parque Nahuel Huapi.</a:t>
            </a:r>
          </a:p>
          <a:p>
            <a:r>
              <a:rPr lang="es-ES" altLang="es-ES" sz="2400" dirty="0"/>
              <a:t>Al principio, la construcción de este parque desató polémica entre los oficialistas y opositores de aquel tiempo.</a:t>
            </a:r>
          </a:p>
          <a:p>
            <a:r>
              <a:rPr lang="es-ES" altLang="es-ES" sz="2400" dirty="0"/>
              <a:t> El gobierno de Moyano, quién era el mandatario en esa época afirmaba que dicho proyecto tenía como objetivo subsanar las falencias sanitarias que se vivían tras el sismo, mientras que la oposición sostenía que esta construcción de </a:t>
            </a:r>
            <a:r>
              <a:rPr lang="es-ES" altLang="es-ES" dirty="0"/>
              <a:t>…..</a:t>
            </a:r>
          </a:p>
        </p:txBody>
      </p:sp>
    </p:spTree>
    <p:extLst>
      <p:ext uri="{BB962C8B-B14F-4D97-AF65-F5344CB8AC3E}">
        <p14:creationId xmlns:p14="http://schemas.microsoft.com/office/powerpoint/2010/main" val="38489936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2 Marcador de contenido"/>
          <p:cNvSpPr>
            <a:spLocks noGrp="1"/>
          </p:cNvSpPr>
          <p:nvPr>
            <p:ph sz="quarter" idx="1"/>
          </p:nvPr>
        </p:nvSpPr>
        <p:spPr>
          <a:xfrm>
            <a:off x="914400" y="764704"/>
            <a:ext cx="7185992" cy="5976664"/>
          </a:xfrm>
        </p:spPr>
        <p:txBody>
          <a:bodyPr>
            <a:normAutofit/>
          </a:bodyPr>
          <a:lstStyle/>
          <a:p>
            <a:r>
              <a:rPr lang="es-ES" altLang="es-ES" sz="2400" dirty="0"/>
              <a:t>….gran magnitud solo respondía a fines elitistas y que con menor cantidad de dinero podrían solucionarse problemas sanitarios de mayor importancia como cloacas, agua potable, acequias, etc.</a:t>
            </a:r>
          </a:p>
          <a:p>
            <a:r>
              <a:rPr lang="es-ES" altLang="es-ES" sz="2400" dirty="0"/>
              <a:t> El resultado favoreció a largo plazo a toda la población del Gran Mendoza al producirse una purificación atmosférica total de la zona.</a:t>
            </a:r>
          </a:p>
          <a:p>
            <a:r>
              <a:rPr lang="es-ES" altLang="es-ES" sz="2400" dirty="0"/>
              <a:t>En el parque se pueden realizar un sinnúmero de actividades recreativas, deportivas, educativas, culturales y turísticas.</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27808680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Decenas de obras artísticas a lo largo y ancho del predio, las más destacadas son los Caballitos de Marly (réplica de los que se encuentran en los Campos Elíseos de París) y La Fontaine de L'Observatoire (nombre de poca trascendencia), también nombrada La Fuente de los Continentes (por representar a Europa, América, África y Asia), y erróneamente conocida como Fuente de las Américas. </a:t>
            </a:r>
          </a:p>
          <a:p>
            <a:r>
              <a:rPr lang="es-ES" dirty="0"/>
              <a:t>Actividades al aire libre gratuitas auspiciadas por el gobierno: se muestra cine argentino a todo el público, se brindan conciertos sinfónicos en la isla del lago, se dan clases de gimnasia aeróbica y se ofrece un espacio libre de tránsito vehicular para atletas, skaters y patinadores.</a:t>
            </a:r>
          </a:p>
          <a:p>
            <a:endParaRPr lang="es-ES" dirty="0"/>
          </a:p>
        </p:txBody>
      </p:sp>
    </p:spTree>
    <p:extLst>
      <p:ext uri="{BB962C8B-B14F-4D97-AF65-F5344CB8AC3E}">
        <p14:creationId xmlns:p14="http://schemas.microsoft.com/office/powerpoint/2010/main" val="35209750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File:Mendoza - Park gat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10975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File:Mendoza - Plaza Sarmiento 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48444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File:Mendoza - Cerro de la Gloria - Monument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286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59" name="Picture 4" descr="http://upload.wikimedia.org/wikipedia/commons/b/b3/Plaza_San_Mart%C3%ADn,_Mendoza_452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11638" y="0"/>
            <a:ext cx="49323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36458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Parque General San Martin.-Mendoza,-Argenti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07160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Parque General San Martin.-Mendoza,-Argentin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04539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Parque General San Martin.-Mendoza,-Argentina.-m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7486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Parque General San Martin.-Mendoza,-Argentina.-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8729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Parque General San Martin.-Mendoza,-Argentina.-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01075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Parque General San Martin.-Mendoza,-Argentina.-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75309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Parque General San Martin.-Mendoza,-Argentina.-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50650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Parque General San Martin.-Mendoza,-Argentina.-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58788"/>
            <a:ext cx="9144000" cy="731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63860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Parque General San Martin.-Mendoza,-Argentina.-x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467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59692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Parque General San Martin.-Mendoza,-ArgentinaFlump_8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195391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Parque General San Martin.-Mendoza,-ArgentinaFlump_9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055441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2 Imagen" descr="Parque General San Martin.-Mendoza,-ArgentinaFlump_9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41617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2 Imagen" descr="Parque General San Martin.-Mendoza,-ArgentinaFlump_1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928171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Parque General San Martin.-Mendoza,-ArgentinaFlump_1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858349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Parque General San Martin.-Mendoza,-ArgentinaFlump_1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91101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Parque General San Martin.-Mendoza,-ArgentinaFlump_1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033547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Parque General San Martin.-Mendoza,-Argentinafoutains-of-mendoza-parque-san-mart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20168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Parque General San Martín.-Fuen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310055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Parque General San Martí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54818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Parque General San Martín.-Mendoza.-Argenti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719054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2 Imagen" descr="Parque General San Martín.-Rosed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255684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2 Imagen" descr="Parque General San Martí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479724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Parque General San Martín.-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24783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Parque General San Martín.-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050364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Parque General San Martín.-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55275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Parque General San Martín.-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086665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Parque General San Martín.-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334028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1 Título"/>
          <p:cNvSpPr>
            <a:spLocks noGrp="1"/>
          </p:cNvSpPr>
          <p:nvPr>
            <p:ph type="title"/>
          </p:nvPr>
        </p:nvSpPr>
        <p:spPr/>
        <p:txBody>
          <a:bodyPr/>
          <a:lstStyle/>
          <a:p>
            <a:r>
              <a:rPr lang="es-ES" altLang="es-ES" dirty="0"/>
              <a:t>Parque Rivadavia</a:t>
            </a:r>
          </a:p>
        </p:txBody>
      </p:sp>
      <p:sp>
        <p:nvSpPr>
          <p:cNvPr id="99331" name="2 Marcador de contenido"/>
          <p:cNvSpPr>
            <a:spLocks noGrp="1"/>
          </p:cNvSpPr>
          <p:nvPr>
            <p:ph sz="quarter" idx="1"/>
          </p:nvPr>
        </p:nvSpPr>
        <p:spPr>
          <a:xfrm>
            <a:off x="914400" y="2060575"/>
            <a:ext cx="6897960" cy="3959225"/>
          </a:xfrm>
        </p:spPr>
        <p:txBody>
          <a:bodyPr/>
          <a:lstStyle/>
          <a:p>
            <a:r>
              <a:rPr lang="es-ES" altLang="es-ES" sz="2400" dirty="0"/>
              <a:t>Originalmente conocido como "Quinta Lezica" (de Ambrosio Plácido de Lezica), mediante la Ordenanza N° 2702, a partir del 10 de julio de 1928, bajo un diseño del prestigioso paisajista Carlos Thays, nace lo que hoy conocemos como </a:t>
            </a:r>
            <a:r>
              <a:rPr lang="es-ES" altLang="es-ES" sz="2400" b="1" dirty="0"/>
              <a:t>Parque Rivadavia</a:t>
            </a:r>
            <a:r>
              <a:rPr lang="es-ES" altLang="es-ES" sz="2400" dirty="0"/>
              <a:t>. </a:t>
            </a:r>
          </a:p>
          <a:p>
            <a:r>
              <a:rPr lang="es-ES" altLang="es-ES" sz="2400" dirty="0"/>
              <a:t>Esta ubicado en el barrio de Caballito, ciudad de Buenos Aires.</a:t>
            </a:r>
          </a:p>
          <a:p>
            <a:r>
              <a:rPr lang="es-ES" altLang="es-ES" sz="2400" dirty="0"/>
              <a:t> Se encuentra entre la avenida Rivadavia y las calles Doblas, Chaco, Rosario y Beauchef.</a:t>
            </a:r>
          </a:p>
        </p:txBody>
      </p:sp>
    </p:spTree>
    <p:extLst>
      <p:ext uri="{BB962C8B-B14F-4D97-AF65-F5344CB8AC3E}">
        <p14:creationId xmlns:p14="http://schemas.microsoft.com/office/powerpoint/2010/main" val="219369124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2 Marcador de contenido"/>
          <p:cNvSpPr>
            <a:spLocks noGrp="1"/>
          </p:cNvSpPr>
          <p:nvPr>
            <p:ph sz="quarter" idx="1"/>
          </p:nvPr>
        </p:nvSpPr>
        <p:spPr>
          <a:xfrm>
            <a:off x="900113" y="908050"/>
            <a:ext cx="6984255" cy="5329238"/>
          </a:xfrm>
        </p:spPr>
        <p:txBody>
          <a:bodyPr>
            <a:normAutofit fontScale="92500"/>
          </a:bodyPr>
          <a:lstStyle/>
          <a:p>
            <a:r>
              <a:rPr lang="es-ES" altLang="es-ES" sz="2400" dirty="0"/>
              <a:t>Con una superficie de seis hectáreas el parque esta compuesto casi en su totalidad por espacio verde, un pequeño lago artificial, un monumento a Simón Bolívar, una antigua noria (única construcción original de la época en que el parque pertenecía a la familia Lezica), un anfiteatro, juegos para niños y una pista de patinaje para niños entre otras cosas.</a:t>
            </a:r>
          </a:p>
          <a:p>
            <a:r>
              <a:rPr lang="es-ES" altLang="es-ES" sz="2400" dirty="0"/>
              <a:t>El 16 de enero del 2003 comenzaron las obras de remodelación del parque que incluyeron un enrejado perimetral de 625 metros, 9 entradas, 9 puestos de seguridad, el plantado de nuevos árboles, riego por aspersión, bancos y el acondicionamiento del Paseo de las Magnolias. </a:t>
            </a:r>
          </a:p>
          <a:p>
            <a:endParaRPr lang="es-ES" altLang="es-ES" dirty="0"/>
          </a:p>
          <a:p>
            <a:endParaRPr lang="es-ES" altLang="es-ES" dirty="0"/>
          </a:p>
        </p:txBody>
      </p:sp>
    </p:spTree>
    <p:extLst>
      <p:ext uri="{BB962C8B-B14F-4D97-AF65-F5344CB8AC3E}">
        <p14:creationId xmlns:p14="http://schemas.microsoft.com/office/powerpoint/2010/main" val="138959222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2 Marcador de contenido"/>
          <p:cNvSpPr>
            <a:spLocks noGrp="1"/>
          </p:cNvSpPr>
          <p:nvPr>
            <p:ph sz="quarter" idx="1"/>
          </p:nvPr>
        </p:nvSpPr>
        <p:spPr>
          <a:xfrm>
            <a:off x="914400" y="836613"/>
            <a:ext cx="7041976" cy="6021387"/>
          </a:xfrm>
        </p:spPr>
        <p:txBody>
          <a:bodyPr>
            <a:normAutofit lnSpcReduction="10000"/>
          </a:bodyPr>
          <a:lstStyle/>
          <a:p>
            <a:r>
              <a:rPr lang="es-ES" altLang="es-ES" sz="2400" dirty="0"/>
              <a:t>El terreno en que se encuentra el parque pertenecía a Ambrosio Plácido Lezica, (1811-1881), quien fue sobrino nieto de Juan de Lezica y Alquiza. </a:t>
            </a:r>
          </a:p>
          <a:p>
            <a:r>
              <a:rPr lang="es-ES" altLang="es-ES" sz="2400" dirty="0"/>
              <a:t>Este último fue una figura relevante durante Revolución de Mayo en la Argentina, pues ocupaba en ese entonces el cargo de primer voto en el Cabildo de Buenos Aires, y además amasó una gran fortuna, que llegó por medio de herencias hasta las manos de Ambrosio. Habiendo ocupado importantes cargos como funcionario entre otros, Senador del Estado de Buenos Aires y Juez de Paz.</a:t>
            </a:r>
          </a:p>
          <a:p>
            <a:r>
              <a:rPr lang="es-ES" altLang="es-ES" sz="2400" dirty="0"/>
              <a:t> Además tenía muchas propiedades en la Provincia de Buenos Aires y en Montevideo, curtiembres en Entre Ríos y acciones en los ferrocarriles. </a:t>
            </a:r>
          </a:p>
        </p:txBody>
      </p:sp>
    </p:spTree>
    <p:extLst>
      <p:ext uri="{BB962C8B-B14F-4D97-AF65-F5344CB8AC3E}">
        <p14:creationId xmlns:p14="http://schemas.microsoft.com/office/powerpoint/2010/main" val="148145877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2 Marcador de contenido"/>
          <p:cNvSpPr>
            <a:spLocks noGrp="1"/>
          </p:cNvSpPr>
          <p:nvPr>
            <p:ph sz="quarter" idx="1"/>
          </p:nvPr>
        </p:nvSpPr>
        <p:spPr>
          <a:xfrm>
            <a:off x="914400" y="549275"/>
            <a:ext cx="6969968" cy="5470525"/>
          </a:xfrm>
        </p:spPr>
        <p:txBody>
          <a:bodyPr>
            <a:normAutofit/>
          </a:bodyPr>
          <a:lstStyle/>
          <a:p>
            <a:r>
              <a:rPr lang="es-ES" altLang="es-ES" sz="2400" dirty="0"/>
              <a:t>Pero con el correr del tiempo los negocios en los que se encontraba inmerso comienzan a decaer, y debe vender, entre otros muchos bienes, su quinta en Caballito y las curtiembres.</a:t>
            </a:r>
          </a:p>
          <a:p>
            <a:r>
              <a:rPr lang="es-ES" altLang="es-ES" sz="2400" dirty="0"/>
              <a:t>En 1908, ya fallecido, su esposa Rosa encarga al menor de los hijos, Ángel, que venda lo que quedaba de las posesiones territoriales, entre ellas, la vieja quinta sobre la calle Rivadavia, que les sirviese de vivienda. </a:t>
            </a:r>
          </a:p>
          <a:p>
            <a:r>
              <a:rPr lang="es-ES" altLang="es-ES" sz="2400" dirty="0"/>
              <a:t>Esta propiedad le fue ofrecida a la Municipalidad, pero no llegan a un acuerdo. Después de muchos años, les fue expropiada.</a:t>
            </a:r>
          </a:p>
          <a:p>
            <a:endParaRPr lang="es-ES" altLang="es-ES" dirty="0"/>
          </a:p>
        </p:txBody>
      </p:sp>
    </p:spTree>
    <p:extLst>
      <p:ext uri="{BB962C8B-B14F-4D97-AF65-F5344CB8AC3E}">
        <p14:creationId xmlns:p14="http://schemas.microsoft.com/office/powerpoint/2010/main" val="55190123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2 Marcador de contenido"/>
          <p:cNvSpPr>
            <a:spLocks noGrp="1"/>
          </p:cNvSpPr>
          <p:nvPr>
            <p:ph sz="quarter" idx="1"/>
          </p:nvPr>
        </p:nvSpPr>
        <p:spPr>
          <a:xfrm>
            <a:off x="914400" y="549275"/>
            <a:ext cx="7041976" cy="6048077"/>
          </a:xfrm>
        </p:spPr>
        <p:txBody>
          <a:bodyPr>
            <a:normAutofit/>
          </a:bodyPr>
          <a:lstStyle/>
          <a:p>
            <a:r>
              <a:rPr lang="es-ES" altLang="es-ES" dirty="0"/>
              <a:t>Mediante la Ordenanza N° 2702, a partir del 10 de julio de 1928, el terreno se convierta en plaza.</a:t>
            </a:r>
          </a:p>
          <a:p>
            <a:r>
              <a:rPr lang="es-ES" altLang="es-ES" dirty="0"/>
              <a:t>Un monumento a Simón Bolívar realizado por el escultor argentino José Fioravanti, inaugurado el 28 de octubre de 1942 ocupa el centro del parque.</a:t>
            </a:r>
          </a:p>
          <a:p>
            <a:r>
              <a:rPr lang="es-ES" altLang="es-ES" dirty="0"/>
              <a:t>La escultura esta formada por un arco de líneas rectas de 11 metros de altura y 22 metros de ancho, con una inscripción que dice: “A Simón Bolívar, la Nación Argentina” acompañada de cuatro bajorrelieves y, en el centro de la escultura, una estatua.</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193468581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2 Marcador de contenido"/>
          <p:cNvSpPr>
            <a:spLocks noGrp="1"/>
          </p:cNvSpPr>
          <p:nvPr>
            <p:ph sz="quarter" idx="1"/>
          </p:nvPr>
        </p:nvSpPr>
        <p:spPr>
          <a:xfrm>
            <a:off x="914400" y="1196752"/>
            <a:ext cx="7185992" cy="4969098"/>
          </a:xfrm>
        </p:spPr>
        <p:txBody>
          <a:bodyPr>
            <a:normAutofit lnSpcReduction="10000"/>
          </a:bodyPr>
          <a:lstStyle/>
          <a:p>
            <a:r>
              <a:rPr lang="es-ES" altLang="es-ES" sz="2400" dirty="0"/>
              <a:t>La Fuente de la Doncella, también conocida como </a:t>
            </a:r>
            <a:r>
              <a:rPr lang="es-ES" altLang="es-ES" sz="2400" b="1" dirty="0"/>
              <a:t>Fuente Catalana</a:t>
            </a:r>
            <a:r>
              <a:rPr lang="es-ES" altLang="es-ES" sz="2400" dirty="0"/>
              <a:t>, es una escultura en mármol blanco que representa en tamaño natural a una mujer desnuda sacando agua de un pilón. </a:t>
            </a:r>
          </a:p>
          <a:p>
            <a:r>
              <a:rPr lang="es-ES" altLang="es-ES" sz="2400" dirty="0"/>
              <a:t>Fue donada por la Colectividad Catalana residente en la Argentina a la Ciudad de Buenos Aires, a comienzos del siglo XX, con motivo de una fiesta ofrecida por dicha comunidad a la visita a nuestro país de su autor, el artista barcelonés, José Llimona Brughera. </a:t>
            </a:r>
          </a:p>
          <a:p>
            <a:r>
              <a:rPr lang="es-ES" altLang="es-ES" sz="2400" dirty="0"/>
              <a:t>.</a:t>
            </a:r>
          </a:p>
        </p:txBody>
      </p:sp>
    </p:spTree>
    <p:extLst>
      <p:ext uri="{BB962C8B-B14F-4D97-AF65-F5344CB8AC3E}">
        <p14:creationId xmlns:p14="http://schemas.microsoft.com/office/powerpoint/2010/main" val="214849546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268760"/>
            <a:ext cx="7467600" cy="5205192"/>
          </a:xfrm>
        </p:spPr>
        <p:txBody>
          <a:bodyPr/>
          <a:lstStyle/>
          <a:p>
            <a:r>
              <a:rPr lang="es-ES" dirty="0"/>
              <a:t>Se inauguró el 19 de julio de 1931, cerca a un ombú, donde permaneció hasta 1970, en que fue desplazada para reubicarla, en 1971, en la plaza San Martín, en donde permaneció hasta fines de 2009, cuando fue devuelta al Parque Rivadavia </a:t>
            </a:r>
          </a:p>
          <a:p>
            <a:r>
              <a:rPr lang="es-ES" dirty="0"/>
              <a:t>Frente al gran ombú de una de las entradas que esta sobre la avenida Rivadavia se encuentra una escultura en piedra blanca titulada "Monumento a la Madre" obra del escultor Luis Perlotti donada por el "Club de Leones de Caballito".</a:t>
            </a:r>
          </a:p>
          <a:p>
            <a:endParaRPr lang="es-ES" dirty="0"/>
          </a:p>
        </p:txBody>
      </p:sp>
    </p:spTree>
    <p:extLst>
      <p:ext uri="{BB962C8B-B14F-4D97-AF65-F5344CB8AC3E}">
        <p14:creationId xmlns:p14="http://schemas.microsoft.com/office/powerpoint/2010/main" val="153543110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2 Marcador de contenido"/>
          <p:cNvSpPr>
            <a:spLocks noGrp="1"/>
          </p:cNvSpPr>
          <p:nvPr>
            <p:ph sz="quarter" idx="1"/>
          </p:nvPr>
        </p:nvSpPr>
        <p:spPr>
          <a:xfrm>
            <a:off x="914400" y="549275"/>
            <a:ext cx="7113984" cy="6308725"/>
          </a:xfrm>
        </p:spPr>
        <p:txBody>
          <a:bodyPr>
            <a:normAutofit/>
          </a:bodyPr>
          <a:lstStyle/>
          <a:p>
            <a:r>
              <a:rPr lang="es-ES" altLang="es-ES" sz="2400" dirty="0"/>
              <a:t>A partir de la década de 1980 el parque era utilizado a menudo los domingos por la mañana para la venta de copias pirata de producciones discográficas, en particular relacionadas con el Heavy metal, así como también fanzines y discos de vinilo usados. </a:t>
            </a:r>
          </a:p>
          <a:p>
            <a:r>
              <a:rPr lang="es-ES" altLang="es-ES" dirty="0"/>
              <a:t>En el linde oeste del parque funciona un feria en donde se puede encontrar principalmente música, libros (casi todos ellos usados,  al ser en muchos casos de ediciones antiguas son casi inhallables excepto en sitios como este parque), películas y programas para computadora. </a:t>
            </a:r>
          </a:p>
          <a:p>
            <a:endParaRPr lang="es-ES" altLang="es-ES" dirty="0"/>
          </a:p>
        </p:txBody>
      </p:sp>
    </p:spTree>
    <p:extLst>
      <p:ext uri="{BB962C8B-B14F-4D97-AF65-F5344CB8AC3E}">
        <p14:creationId xmlns:p14="http://schemas.microsoft.com/office/powerpoint/2010/main" val="382981669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2 Marcador de contenido"/>
          <p:cNvSpPr>
            <a:spLocks noGrp="1"/>
          </p:cNvSpPr>
          <p:nvPr>
            <p:ph sz="quarter" idx="1"/>
          </p:nvPr>
        </p:nvSpPr>
        <p:spPr>
          <a:xfrm>
            <a:off x="914400" y="908720"/>
            <a:ext cx="7113984" cy="5688632"/>
          </a:xfrm>
        </p:spPr>
        <p:txBody>
          <a:bodyPr>
            <a:normAutofit/>
          </a:bodyPr>
          <a:lstStyle/>
          <a:p>
            <a:r>
              <a:rPr lang="es-ES" altLang="es-ES" sz="2400" dirty="0"/>
              <a:t>Durante las mañanas de los días domingo funciona, bajo el gran ombú de una de las entradas principales al parque, una feria dedicada a la a la venta, compra y canje de artículos relacionados con la filatelia, numismática, acciones, tarjetas telefónicas y postales. </a:t>
            </a:r>
          </a:p>
          <a:p>
            <a:r>
              <a:rPr lang="es-ES" altLang="es-ES" sz="2400" dirty="0"/>
              <a:t>En el extremo noroeste del parque, sobre la calle Rosario, se encuentra una calesita (tiovivo). </a:t>
            </a:r>
          </a:p>
          <a:p>
            <a:r>
              <a:rPr lang="es-ES" altLang="es-ES" sz="2400" dirty="0"/>
              <a:t>En el anfiteatro los domingos hay espectáculos gratuitos para niños.</a:t>
            </a:r>
          </a:p>
        </p:txBody>
      </p:sp>
    </p:spTree>
    <p:extLst>
      <p:ext uri="{BB962C8B-B14F-4D97-AF65-F5344CB8AC3E}">
        <p14:creationId xmlns:p14="http://schemas.microsoft.com/office/powerpoint/2010/main" val="407474004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2 Marcador de contenido"/>
          <p:cNvSpPr>
            <a:spLocks noGrp="1"/>
          </p:cNvSpPr>
          <p:nvPr>
            <p:ph sz="quarter" idx="1"/>
          </p:nvPr>
        </p:nvSpPr>
        <p:spPr>
          <a:xfrm>
            <a:off x="914400" y="1124744"/>
            <a:ext cx="7041976" cy="4895056"/>
          </a:xfrm>
        </p:spPr>
        <p:txBody>
          <a:bodyPr/>
          <a:lstStyle/>
          <a:p>
            <a:r>
              <a:rPr lang="es-ES" altLang="es-ES" sz="2400" dirty="0"/>
              <a:t>Con el correr de los años fue aumentando la cantidad de vendedores y tipos de productos en venta (que ahora incluyen, también, copias piratas de películas en DVD juegos para computadoras y consolas de videojuegos) hasta que la crisis económica del país durante 2002 llevó a la cantidad de gente presente a niveles insostenibles. </a:t>
            </a:r>
          </a:p>
          <a:p>
            <a:r>
              <a:rPr lang="es-ES" altLang="es-ES" sz="2400" dirty="0"/>
              <a:t>Esto, sumado a la falta de obras de infraestructura desde hacía tiempo, llevó al enrejado del parque y la realización de las reformas mencionadas con anterioridad.</a:t>
            </a:r>
          </a:p>
          <a:p>
            <a:endParaRPr lang="es-ES" altLang="es-ES" dirty="0"/>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58762939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Buenos Aires.-Parque Rivadavia.-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7" name="2 CuadroTexto"/>
          <p:cNvSpPr txBox="1">
            <a:spLocks noChangeArrowheads="1"/>
          </p:cNvSpPr>
          <p:nvPr/>
        </p:nvSpPr>
        <p:spPr bwMode="auto">
          <a:xfrm>
            <a:off x="6659563" y="6308725"/>
            <a:ext cx="2233612"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black"/>
                </a:solidFill>
              </a:rPr>
              <a:t>Parque Rivadavia</a:t>
            </a:r>
          </a:p>
        </p:txBody>
      </p:sp>
    </p:spTree>
    <p:extLst>
      <p:ext uri="{BB962C8B-B14F-4D97-AF65-F5344CB8AC3E}">
        <p14:creationId xmlns:p14="http://schemas.microsoft.com/office/powerpoint/2010/main" val="284446993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Buenos Aires.-Parque Rivadavia.-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467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1" name="2 CuadroTexto"/>
          <p:cNvSpPr txBox="1">
            <a:spLocks noChangeArrowheads="1"/>
          </p:cNvSpPr>
          <p:nvPr/>
        </p:nvSpPr>
        <p:spPr bwMode="auto">
          <a:xfrm>
            <a:off x="6804025" y="6381750"/>
            <a:ext cx="2339975"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black"/>
                </a:solidFill>
              </a:rPr>
              <a:t>Parque Rivadavia</a:t>
            </a:r>
          </a:p>
        </p:txBody>
      </p:sp>
    </p:spTree>
    <p:extLst>
      <p:ext uri="{BB962C8B-B14F-4D97-AF65-F5344CB8AC3E}">
        <p14:creationId xmlns:p14="http://schemas.microsoft.com/office/powerpoint/2010/main" val="10768653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Buenos Aires.-Parque Rivadav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
            <a:ext cx="9144000" cy="720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595" name="2 CuadroTexto"/>
          <p:cNvSpPr txBox="1">
            <a:spLocks noChangeArrowheads="1"/>
          </p:cNvSpPr>
          <p:nvPr/>
        </p:nvSpPr>
        <p:spPr bwMode="auto">
          <a:xfrm>
            <a:off x="6875463" y="6165850"/>
            <a:ext cx="2268537"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black"/>
                </a:solidFill>
              </a:rPr>
              <a:t>Parque Rivadavia</a:t>
            </a:r>
          </a:p>
        </p:txBody>
      </p:sp>
    </p:spTree>
    <p:extLst>
      <p:ext uri="{BB962C8B-B14F-4D97-AF65-F5344CB8AC3E}">
        <p14:creationId xmlns:p14="http://schemas.microsoft.com/office/powerpoint/2010/main" val="355137300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Buenos Aires.-Parque Rivadavia.-Noch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19" name="2 CuadroTexto"/>
          <p:cNvSpPr txBox="1">
            <a:spLocks noChangeArrowheads="1"/>
          </p:cNvSpPr>
          <p:nvPr/>
        </p:nvSpPr>
        <p:spPr bwMode="auto">
          <a:xfrm>
            <a:off x="6875463" y="5949950"/>
            <a:ext cx="2089150"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black"/>
                </a:solidFill>
              </a:rPr>
              <a:t>Parque Rivadavia</a:t>
            </a:r>
          </a:p>
        </p:txBody>
      </p:sp>
    </p:spTree>
    <p:extLst>
      <p:ext uri="{BB962C8B-B14F-4D97-AF65-F5344CB8AC3E}">
        <p14:creationId xmlns:p14="http://schemas.microsoft.com/office/powerpoint/2010/main" val="119351348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Buenos Aires.-Parque Rivadavia.-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3" name="2 CuadroTexto"/>
          <p:cNvSpPr txBox="1">
            <a:spLocks noChangeArrowheads="1"/>
          </p:cNvSpPr>
          <p:nvPr/>
        </p:nvSpPr>
        <p:spPr bwMode="auto">
          <a:xfrm>
            <a:off x="6588125" y="6092825"/>
            <a:ext cx="2232025"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black"/>
                </a:solidFill>
              </a:rPr>
              <a:t>Parque Rivadavia</a:t>
            </a:r>
          </a:p>
        </p:txBody>
      </p:sp>
    </p:spTree>
    <p:extLst>
      <p:ext uri="{BB962C8B-B14F-4D97-AF65-F5344CB8AC3E}">
        <p14:creationId xmlns:p14="http://schemas.microsoft.com/office/powerpoint/2010/main" val="133380927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Buenos Aires.-Parque Rivadavia.-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238585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Buenos Aires.-Parque Rivadavia.-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475572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Buenos Aires.-Parque Rivadavia.-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281957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Buenos Aires.-Parque Rivadavia.-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55357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Buenos Aires.-Parque Rivadavia.-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442897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Buenos Aires.-Parque Rivadavia.-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506236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Buenos Aires.-Parque Rivadavia.-x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976249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Buenos Aires.-Parque Rivadavia.-x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048446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Buenos Aires.-Parque Rivadavia.-x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248065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File:Escultura Fuente de la Doncella de Llimona Brugher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932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883" name="Picture 6" descr="http://www.latidobuenosaires.com/caballito-parque-rivadavi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32363" y="0"/>
            <a:ext cx="42116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169518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TotalTime>
  <Words>3308</Words>
  <Application>Microsoft Office PowerPoint</Application>
  <PresentationFormat>Presentación en pantalla (4:3)</PresentationFormat>
  <Paragraphs>259</Paragraphs>
  <Slides>117</Slides>
  <Notes>81</Notes>
  <HiddenSlides>0</HiddenSlides>
  <MMClips>1</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117</vt:i4>
      </vt:variant>
    </vt:vector>
  </HeadingPairs>
  <TitlesOfParts>
    <vt:vector size="123" baseType="lpstr">
      <vt:lpstr>Arial</vt:lpstr>
      <vt:lpstr>Calibri</vt:lpstr>
      <vt:lpstr>Century Schoolbook</vt:lpstr>
      <vt:lpstr>Wingdings</vt:lpstr>
      <vt:lpstr>Wingdings 2</vt:lpstr>
      <vt:lpstr>Default Theme</vt:lpstr>
      <vt:lpstr>AMERICA.-LA VUELTA AL MUNDO EN 385JARDINES.-ARGENTINA.-Parque Central de  Mendoza.-Parque de la Independencia.-Rosario.-Parque General San Martin.-Parque Rivadavia.-</vt:lpstr>
      <vt:lpstr>Parque Central de  Mendoza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la Independencia.-Rosario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General San Martin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Rivadavia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AMERICA.-LA VUELTA AL MUNDO EN 385 JARDINES.-</dc:title>
  <dc:creator>Josep</dc:creator>
  <cp:lastModifiedBy>Usuario</cp:lastModifiedBy>
  <cp:revision>7</cp:revision>
  <dcterms:created xsi:type="dcterms:W3CDTF">2013-09-14T14:10:00Z</dcterms:created>
  <dcterms:modified xsi:type="dcterms:W3CDTF">2018-02-25T16:42:45Z</dcterms:modified>
</cp:coreProperties>
</file>