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4"/>
  </p:notesMasterIdLst>
  <p:sldIdLst>
    <p:sldId id="256" r:id="rId2"/>
    <p:sldId id="257" r:id="rId3"/>
    <p:sldId id="43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59" r:id="rId94"/>
    <p:sldId id="360" r:id="rId95"/>
    <p:sldId id="348" r:id="rId96"/>
    <p:sldId id="349" r:id="rId97"/>
    <p:sldId id="350" r:id="rId98"/>
    <p:sldId id="351" r:id="rId99"/>
    <p:sldId id="352" r:id="rId100"/>
    <p:sldId id="353" r:id="rId101"/>
    <p:sldId id="437" r:id="rId102"/>
    <p:sldId id="438" r:id="rId103"/>
    <p:sldId id="354" r:id="rId104"/>
    <p:sldId id="355" r:id="rId105"/>
    <p:sldId id="356" r:id="rId106"/>
    <p:sldId id="357" r:id="rId107"/>
    <p:sldId id="358"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2" r:id="rId140"/>
    <p:sldId id="393" r:id="rId141"/>
    <p:sldId id="394" r:id="rId142"/>
    <p:sldId id="395" r:id="rId143"/>
    <p:sldId id="396" r:id="rId144"/>
    <p:sldId id="397" r:id="rId145"/>
    <p:sldId id="398" r:id="rId146"/>
    <p:sldId id="399" r:id="rId147"/>
    <p:sldId id="400" r:id="rId148"/>
    <p:sldId id="401" r:id="rId149"/>
    <p:sldId id="402" r:id="rId150"/>
    <p:sldId id="403" r:id="rId151"/>
    <p:sldId id="404" r:id="rId152"/>
    <p:sldId id="405" r:id="rId153"/>
    <p:sldId id="406" r:id="rId154"/>
    <p:sldId id="407" r:id="rId155"/>
    <p:sldId id="408" r:id="rId156"/>
    <p:sldId id="409" r:id="rId157"/>
    <p:sldId id="410" r:id="rId158"/>
    <p:sldId id="411" r:id="rId159"/>
    <p:sldId id="412" r:id="rId160"/>
    <p:sldId id="413" r:id="rId161"/>
    <p:sldId id="414" r:id="rId162"/>
    <p:sldId id="415" r:id="rId163"/>
    <p:sldId id="416" r:id="rId164"/>
    <p:sldId id="417" r:id="rId165"/>
    <p:sldId id="418" r:id="rId166"/>
    <p:sldId id="419" r:id="rId167"/>
    <p:sldId id="420" r:id="rId168"/>
    <p:sldId id="421" r:id="rId169"/>
    <p:sldId id="422" r:id="rId170"/>
    <p:sldId id="423" r:id="rId171"/>
    <p:sldId id="424" r:id="rId172"/>
    <p:sldId id="425" r:id="rId173"/>
    <p:sldId id="426" r:id="rId174"/>
    <p:sldId id="427" r:id="rId175"/>
    <p:sldId id="428" r:id="rId176"/>
    <p:sldId id="429" r:id="rId177"/>
    <p:sldId id="430" r:id="rId178"/>
    <p:sldId id="431" r:id="rId179"/>
    <p:sldId id="432" r:id="rId180"/>
    <p:sldId id="433" r:id="rId181"/>
    <p:sldId id="434" r:id="rId182"/>
    <p:sldId id="435" r:id="rId18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2714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theme" Target="theme/theme1.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F6CB2E-2C25-4A95-99BE-5F2B1670C13D}" type="datetimeFigureOut">
              <a:rPr lang="es-ES" smtClean="0"/>
              <a:t>25/02/2018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34922B-6898-4503-8501-FC2A603552D5}" type="slidenum">
              <a:rPr lang="es-ES" smtClean="0"/>
              <a:t>‹Nº›</a:t>
            </a:fld>
            <a:endParaRPr lang="es-ES" dirty="0"/>
          </a:p>
        </p:txBody>
      </p:sp>
    </p:spTree>
    <p:extLst>
      <p:ext uri="{BB962C8B-B14F-4D97-AF65-F5344CB8AC3E}">
        <p14:creationId xmlns:p14="http://schemas.microsoft.com/office/powerpoint/2010/main" val="3955390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12</a:t>
            </a:fld>
            <a:endParaRPr lang="es-ES" dirty="0"/>
          </a:p>
        </p:txBody>
      </p:sp>
    </p:spTree>
    <p:extLst>
      <p:ext uri="{BB962C8B-B14F-4D97-AF65-F5344CB8AC3E}">
        <p14:creationId xmlns:p14="http://schemas.microsoft.com/office/powerpoint/2010/main" val="327858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13</a:t>
            </a:fld>
            <a:endParaRPr lang="es-ES" dirty="0"/>
          </a:p>
        </p:txBody>
      </p:sp>
    </p:spTree>
    <p:extLst>
      <p:ext uri="{BB962C8B-B14F-4D97-AF65-F5344CB8AC3E}">
        <p14:creationId xmlns:p14="http://schemas.microsoft.com/office/powerpoint/2010/main" val="589787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14</a:t>
            </a:fld>
            <a:endParaRPr lang="es-ES" dirty="0"/>
          </a:p>
        </p:txBody>
      </p:sp>
    </p:spTree>
    <p:extLst>
      <p:ext uri="{BB962C8B-B14F-4D97-AF65-F5344CB8AC3E}">
        <p14:creationId xmlns:p14="http://schemas.microsoft.com/office/powerpoint/2010/main" val="2796905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Aterro</a:t>
            </a:r>
            <a:r>
              <a:rPr lang="es-ES" baseline="0" dirty="0"/>
              <a:t> do Flamengo</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711492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16</a:t>
            </a:fld>
            <a:endParaRPr lang="es-ES" dirty="0"/>
          </a:p>
        </p:txBody>
      </p:sp>
    </p:spTree>
    <p:extLst>
      <p:ext uri="{BB962C8B-B14F-4D97-AF65-F5344CB8AC3E}">
        <p14:creationId xmlns:p14="http://schemas.microsoft.com/office/powerpoint/2010/main" val="3586919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17</a:t>
            </a:fld>
            <a:endParaRPr lang="es-ES" dirty="0"/>
          </a:p>
        </p:txBody>
      </p:sp>
    </p:spTree>
    <p:extLst>
      <p:ext uri="{BB962C8B-B14F-4D97-AF65-F5344CB8AC3E}">
        <p14:creationId xmlns:p14="http://schemas.microsoft.com/office/powerpoint/2010/main" val="2910148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18</a:t>
            </a:fld>
            <a:endParaRPr lang="es-ES" dirty="0"/>
          </a:p>
        </p:txBody>
      </p:sp>
    </p:spTree>
    <p:extLst>
      <p:ext uri="{BB962C8B-B14F-4D97-AF65-F5344CB8AC3E}">
        <p14:creationId xmlns:p14="http://schemas.microsoft.com/office/powerpoint/2010/main" val="3289559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19</a:t>
            </a:fld>
            <a:endParaRPr lang="es-ES" dirty="0"/>
          </a:p>
        </p:txBody>
      </p:sp>
    </p:spTree>
    <p:extLst>
      <p:ext uri="{BB962C8B-B14F-4D97-AF65-F5344CB8AC3E}">
        <p14:creationId xmlns:p14="http://schemas.microsoft.com/office/powerpoint/2010/main" val="157016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20</a:t>
            </a:fld>
            <a:endParaRPr lang="es-ES" dirty="0"/>
          </a:p>
        </p:txBody>
      </p:sp>
    </p:spTree>
    <p:extLst>
      <p:ext uri="{BB962C8B-B14F-4D97-AF65-F5344CB8AC3E}">
        <p14:creationId xmlns:p14="http://schemas.microsoft.com/office/powerpoint/2010/main" val="545190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21</a:t>
            </a:fld>
            <a:endParaRPr lang="es-ES" dirty="0"/>
          </a:p>
        </p:txBody>
      </p:sp>
    </p:spTree>
    <p:extLst>
      <p:ext uri="{BB962C8B-B14F-4D97-AF65-F5344CB8AC3E}">
        <p14:creationId xmlns:p14="http://schemas.microsoft.com/office/powerpoint/2010/main" val="2049811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22</a:t>
            </a:fld>
            <a:endParaRPr lang="es-ES" dirty="0"/>
          </a:p>
        </p:txBody>
      </p:sp>
    </p:spTree>
    <p:extLst>
      <p:ext uri="{BB962C8B-B14F-4D97-AF65-F5344CB8AC3E}">
        <p14:creationId xmlns:p14="http://schemas.microsoft.com/office/powerpoint/2010/main" val="2026330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23</a:t>
            </a:fld>
            <a:endParaRPr lang="es-ES" dirty="0"/>
          </a:p>
        </p:txBody>
      </p:sp>
    </p:spTree>
    <p:extLst>
      <p:ext uri="{BB962C8B-B14F-4D97-AF65-F5344CB8AC3E}">
        <p14:creationId xmlns:p14="http://schemas.microsoft.com/office/powerpoint/2010/main" val="15156171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24</a:t>
            </a:fld>
            <a:endParaRPr lang="es-ES" dirty="0"/>
          </a:p>
        </p:txBody>
      </p:sp>
    </p:spTree>
    <p:extLst>
      <p:ext uri="{BB962C8B-B14F-4D97-AF65-F5344CB8AC3E}">
        <p14:creationId xmlns:p14="http://schemas.microsoft.com/office/powerpoint/2010/main" val="1660256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25</a:t>
            </a:fld>
            <a:endParaRPr lang="es-ES" dirty="0"/>
          </a:p>
        </p:txBody>
      </p:sp>
    </p:spTree>
    <p:extLst>
      <p:ext uri="{BB962C8B-B14F-4D97-AF65-F5344CB8AC3E}">
        <p14:creationId xmlns:p14="http://schemas.microsoft.com/office/powerpoint/2010/main" val="1095038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26</a:t>
            </a:fld>
            <a:endParaRPr lang="es-ES" dirty="0"/>
          </a:p>
        </p:txBody>
      </p:sp>
    </p:spTree>
    <p:extLst>
      <p:ext uri="{BB962C8B-B14F-4D97-AF65-F5344CB8AC3E}">
        <p14:creationId xmlns:p14="http://schemas.microsoft.com/office/powerpoint/2010/main" val="867377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27</a:t>
            </a:fld>
            <a:endParaRPr lang="es-ES" dirty="0"/>
          </a:p>
        </p:txBody>
      </p:sp>
    </p:spTree>
    <p:extLst>
      <p:ext uri="{BB962C8B-B14F-4D97-AF65-F5344CB8AC3E}">
        <p14:creationId xmlns:p14="http://schemas.microsoft.com/office/powerpoint/2010/main" val="4144708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28</a:t>
            </a:fld>
            <a:endParaRPr lang="es-ES" dirty="0"/>
          </a:p>
        </p:txBody>
      </p:sp>
    </p:spTree>
    <p:extLst>
      <p:ext uri="{BB962C8B-B14F-4D97-AF65-F5344CB8AC3E}">
        <p14:creationId xmlns:p14="http://schemas.microsoft.com/office/powerpoint/2010/main" val="677597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Flamengo.-SETCRASEA</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29</a:t>
            </a:fld>
            <a:endParaRPr lang="es-ES" dirty="0"/>
          </a:p>
        </p:txBody>
      </p:sp>
    </p:spTree>
    <p:extLst>
      <p:ext uri="{BB962C8B-B14F-4D97-AF65-F5344CB8AC3E}">
        <p14:creationId xmlns:p14="http://schemas.microsoft.com/office/powerpoint/2010/main" val="1489395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30</a:t>
            </a:fld>
            <a:endParaRPr lang="es-ES" dirty="0"/>
          </a:p>
        </p:txBody>
      </p:sp>
    </p:spTree>
    <p:extLst>
      <p:ext uri="{BB962C8B-B14F-4D97-AF65-F5344CB8AC3E}">
        <p14:creationId xmlns:p14="http://schemas.microsoft.com/office/powerpoint/2010/main" val="3150063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31</a:t>
            </a:fld>
            <a:endParaRPr lang="es-ES" dirty="0"/>
          </a:p>
        </p:txBody>
      </p:sp>
    </p:spTree>
    <p:extLst>
      <p:ext uri="{BB962C8B-B14F-4D97-AF65-F5344CB8AC3E}">
        <p14:creationId xmlns:p14="http://schemas.microsoft.com/office/powerpoint/2010/main" val="24896210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32</a:t>
            </a:fld>
            <a:endParaRPr lang="es-ES" dirty="0"/>
          </a:p>
        </p:txBody>
      </p:sp>
    </p:spTree>
    <p:extLst>
      <p:ext uri="{BB962C8B-B14F-4D97-AF65-F5344CB8AC3E}">
        <p14:creationId xmlns:p14="http://schemas.microsoft.com/office/powerpoint/2010/main" val="3586023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34</a:t>
            </a:fld>
            <a:endParaRPr lang="es-ES" dirty="0"/>
          </a:p>
        </p:txBody>
      </p:sp>
    </p:spTree>
    <p:extLst>
      <p:ext uri="{BB962C8B-B14F-4D97-AF65-F5344CB8AC3E}">
        <p14:creationId xmlns:p14="http://schemas.microsoft.com/office/powerpoint/2010/main" val="1046045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35</a:t>
            </a:fld>
            <a:endParaRPr lang="es-ES" dirty="0"/>
          </a:p>
        </p:txBody>
      </p:sp>
    </p:spTree>
    <p:extLst>
      <p:ext uri="{BB962C8B-B14F-4D97-AF65-F5344CB8AC3E}">
        <p14:creationId xmlns:p14="http://schemas.microsoft.com/office/powerpoint/2010/main" val="42893169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36</a:t>
            </a:fld>
            <a:endParaRPr lang="es-ES" dirty="0"/>
          </a:p>
        </p:txBody>
      </p:sp>
    </p:spTree>
    <p:extLst>
      <p:ext uri="{BB962C8B-B14F-4D97-AF65-F5344CB8AC3E}">
        <p14:creationId xmlns:p14="http://schemas.microsoft.com/office/powerpoint/2010/main" val="2999258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37</a:t>
            </a:fld>
            <a:endParaRPr lang="es-ES" dirty="0"/>
          </a:p>
        </p:txBody>
      </p:sp>
    </p:spTree>
    <p:extLst>
      <p:ext uri="{BB962C8B-B14F-4D97-AF65-F5344CB8AC3E}">
        <p14:creationId xmlns:p14="http://schemas.microsoft.com/office/powerpoint/2010/main" val="2299409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38</a:t>
            </a:fld>
            <a:endParaRPr lang="es-ES" dirty="0"/>
          </a:p>
        </p:txBody>
      </p:sp>
    </p:spTree>
    <p:extLst>
      <p:ext uri="{BB962C8B-B14F-4D97-AF65-F5344CB8AC3E}">
        <p14:creationId xmlns:p14="http://schemas.microsoft.com/office/powerpoint/2010/main" val="21614440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39</a:t>
            </a:fld>
            <a:endParaRPr lang="es-ES" dirty="0"/>
          </a:p>
        </p:txBody>
      </p:sp>
    </p:spTree>
    <p:extLst>
      <p:ext uri="{BB962C8B-B14F-4D97-AF65-F5344CB8AC3E}">
        <p14:creationId xmlns:p14="http://schemas.microsoft.com/office/powerpoint/2010/main" val="11761334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40</a:t>
            </a:fld>
            <a:endParaRPr lang="es-ES" dirty="0"/>
          </a:p>
        </p:txBody>
      </p:sp>
    </p:spTree>
    <p:extLst>
      <p:ext uri="{BB962C8B-B14F-4D97-AF65-F5344CB8AC3E}">
        <p14:creationId xmlns:p14="http://schemas.microsoft.com/office/powerpoint/2010/main" val="32941086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41</a:t>
            </a:fld>
            <a:endParaRPr lang="es-ES" dirty="0"/>
          </a:p>
        </p:txBody>
      </p:sp>
    </p:spTree>
    <p:extLst>
      <p:ext uri="{BB962C8B-B14F-4D97-AF65-F5344CB8AC3E}">
        <p14:creationId xmlns:p14="http://schemas.microsoft.com/office/powerpoint/2010/main" val="15148945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42</a:t>
            </a:fld>
            <a:endParaRPr lang="es-ES" dirty="0"/>
          </a:p>
        </p:txBody>
      </p:sp>
    </p:spTree>
    <p:extLst>
      <p:ext uri="{BB962C8B-B14F-4D97-AF65-F5344CB8AC3E}">
        <p14:creationId xmlns:p14="http://schemas.microsoft.com/office/powerpoint/2010/main" val="14558351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Corypha umbraculifera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1109348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Corypha y Neodipsis</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7247562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46</a:t>
            </a:fld>
            <a:endParaRPr lang="es-ES" dirty="0"/>
          </a:p>
        </p:txBody>
      </p:sp>
    </p:spTree>
    <p:extLst>
      <p:ext uri="{BB962C8B-B14F-4D97-AF65-F5344CB8AC3E}">
        <p14:creationId xmlns:p14="http://schemas.microsoft.com/office/powerpoint/2010/main" val="17694935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47</a:t>
            </a:fld>
            <a:endParaRPr lang="es-ES" dirty="0"/>
          </a:p>
        </p:txBody>
      </p:sp>
    </p:spTree>
    <p:extLst>
      <p:ext uri="{BB962C8B-B14F-4D97-AF65-F5344CB8AC3E}">
        <p14:creationId xmlns:p14="http://schemas.microsoft.com/office/powerpoint/2010/main" val="28236360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48</a:t>
            </a:fld>
            <a:endParaRPr lang="es-ES" dirty="0"/>
          </a:p>
        </p:txBody>
      </p:sp>
    </p:spTree>
    <p:extLst>
      <p:ext uri="{BB962C8B-B14F-4D97-AF65-F5344CB8AC3E}">
        <p14:creationId xmlns:p14="http://schemas.microsoft.com/office/powerpoint/2010/main" val="22520027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49</a:t>
            </a:fld>
            <a:endParaRPr lang="es-ES" dirty="0"/>
          </a:p>
        </p:txBody>
      </p:sp>
    </p:spTree>
    <p:extLst>
      <p:ext uri="{BB962C8B-B14F-4D97-AF65-F5344CB8AC3E}">
        <p14:creationId xmlns:p14="http://schemas.microsoft.com/office/powerpoint/2010/main" val="35670344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Aterro do Flamengo</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417707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51</a:t>
            </a:fld>
            <a:endParaRPr lang="es-ES" dirty="0"/>
          </a:p>
        </p:txBody>
      </p:sp>
    </p:spTree>
    <p:extLst>
      <p:ext uri="{BB962C8B-B14F-4D97-AF65-F5344CB8AC3E}">
        <p14:creationId xmlns:p14="http://schemas.microsoft.com/office/powerpoint/2010/main" val="27144703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52</a:t>
            </a:fld>
            <a:endParaRPr lang="es-ES" dirty="0"/>
          </a:p>
        </p:txBody>
      </p:sp>
    </p:spTree>
    <p:extLst>
      <p:ext uri="{BB962C8B-B14F-4D97-AF65-F5344CB8AC3E}">
        <p14:creationId xmlns:p14="http://schemas.microsoft.com/office/powerpoint/2010/main" val="20669607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53</a:t>
            </a:fld>
            <a:endParaRPr lang="es-ES" dirty="0"/>
          </a:p>
        </p:txBody>
      </p:sp>
    </p:spTree>
    <p:extLst>
      <p:ext uri="{BB962C8B-B14F-4D97-AF65-F5344CB8AC3E}">
        <p14:creationId xmlns:p14="http://schemas.microsoft.com/office/powerpoint/2010/main" val="20299633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Aterro do Flamengo</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54</a:t>
            </a:fld>
            <a:endParaRPr lang="es-ES" dirty="0"/>
          </a:p>
        </p:txBody>
      </p:sp>
    </p:spTree>
    <p:extLst>
      <p:ext uri="{BB962C8B-B14F-4D97-AF65-F5344CB8AC3E}">
        <p14:creationId xmlns:p14="http://schemas.microsoft.com/office/powerpoint/2010/main" val="3370593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Talipot</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41678064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Talipot</a:t>
            </a:r>
            <a:r>
              <a:rPr lang="es-ES" dirty="0"/>
              <a:t>.-Cuando florece muere</a:t>
            </a:r>
          </a:p>
          <a:p>
            <a:endParaRPr lang="es-ES" dirty="0"/>
          </a:p>
        </p:txBody>
      </p:sp>
      <p:sp>
        <p:nvSpPr>
          <p:cNvPr id="4" name="Marcador de número de diapositiva 3"/>
          <p:cNvSpPr>
            <a:spLocks noGrp="1"/>
          </p:cNvSpPr>
          <p:nvPr>
            <p:ph type="sldNum" sz="quarter" idx="10"/>
          </p:nvPr>
        </p:nvSpPr>
        <p:spPr/>
        <p:txBody>
          <a:bodyPr/>
          <a:lstStyle/>
          <a:p>
            <a:fld id="{3A34922B-6898-4503-8501-FC2A603552D5}" type="slidenum">
              <a:rPr lang="es-ES" smtClean="0"/>
              <a:t>56</a:t>
            </a:fld>
            <a:endParaRPr lang="es-ES" dirty="0"/>
          </a:p>
        </p:txBody>
      </p:sp>
    </p:spTree>
    <p:extLst>
      <p:ext uri="{BB962C8B-B14F-4D97-AF65-F5344CB8AC3E}">
        <p14:creationId xmlns:p14="http://schemas.microsoft.com/office/powerpoint/2010/main" val="9699351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Talipot</a:t>
            </a:r>
            <a:r>
              <a:rPr lang="es-ES" dirty="0"/>
              <a:t> y Aloe</a:t>
            </a:r>
          </a:p>
        </p:txBody>
      </p:sp>
      <p:sp>
        <p:nvSpPr>
          <p:cNvPr id="4" name="Marcador de número de diapositiva 3"/>
          <p:cNvSpPr>
            <a:spLocks noGrp="1"/>
          </p:cNvSpPr>
          <p:nvPr>
            <p:ph type="sldNum" sz="quarter" idx="10"/>
          </p:nvPr>
        </p:nvSpPr>
        <p:spPr/>
        <p:txBody>
          <a:bodyPr/>
          <a:lstStyle/>
          <a:p>
            <a:fld id="{3A34922B-6898-4503-8501-FC2A603552D5}" type="slidenum">
              <a:rPr lang="es-ES" smtClean="0"/>
              <a:t>57</a:t>
            </a:fld>
            <a:endParaRPr lang="es-ES" dirty="0"/>
          </a:p>
        </p:txBody>
      </p:sp>
    </p:spTree>
    <p:extLst>
      <p:ext uri="{BB962C8B-B14F-4D97-AF65-F5344CB8AC3E}">
        <p14:creationId xmlns:p14="http://schemas.microsoft.com/office/powerpoint/2010/main" val="6045979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Copacabana</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59</a:t>
            </a:fld>
            <a:endParaRPr lang="es-ES" dirty="0"/>
          </a:p>
        </p:txBody>
      </p:sp>
    </p:spTree>
    <p:extLst>
      <p:ext uri="{BB962C8B-B14F-4D97-AF65-F5344CB8AC3E}">
        <p14:creationId xmlns:p14="http://schemas.microsoft.com/office/powerpoint/2010/main" val="7799122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Copacabana</a:t>
            </a:r>
          </a:p>
          <a:p>
            <a:endParaRPr lang="es-ES" dirty="0"/>
          </a:p>
        </p:txBody>
      </p:sp>
      <p:sp>
        <p:nvSpPr>
          <p:cNvPr id="4" name="3 Marcador de número de diapositiva"/>
          <p:cNvSpPr>
            <a:spLocks noGrp="1"/>
          </p:cNvSpPr>
          <p:nvPr>
            <p:ph type="sldNum" sz="quarter" idx="10"/>
          </p:nvPr>
        </p:nvSpPr>
        <p:spPr/>
        <p:txBody>
          <a:bodyPr/>
          <a:lstStyle/>
          <a:p>
            <a:fld id="{3A34922B-6898-4503-8501-FC2A603552D5}" type="slidenum">
              <a:rPr lang="es-ES" smtClean="0"/>
              <a:t>60</a:t>
            </a:fld>
            <a:endParaRPr lang="es-ES" dirty="0"/>
          </a:p>
        </p:txBody>
      </p:sp>
    </p:spTree>
    <p:extLst>
      <p:ext uri="{BB962C8B-B14F-4D97-AF65-F5344CB8AC3E}">
        <p14:creationId xmlns:p14="http://schemas.microsoft.com/office/powerpoint/2010/main" val="29126785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Copacabana</a:t>
            </a:r>
          </a:p>
          <a:p>
            <a:endParaRPr lang="es-ES" dirty="0"/>
          </a:p>
        </p:txBody>
      </p:sp>
      <p:sp>
        <p:nvSpPr>
          <p:cNvPr id="4" name="3 Marcador de número de diapositiva"/>
          <p:cNvSpPr>
            <a:spLocks noGrp="1"/>
          </p:cNvSpPr>
          <p:nvPr>
            <p:ph type="sldNum" sz="quarter" idx="10"/>
          </p:nvPr>
        </p:nvSpPr>
        <p:spPr/>
        <p:txBody>
          <a:bodyPr/>
          <a:lstStyle/>
          <a:p>
            <a:fld id="{3A34922B-6898-4503-8501-FC2A603552D5}" type="slidenum">
              <a:rPr lang="es-ES" smtClean="0"/>
              <a:t>61</a:t>
            </a:fld>
            <a:endParaRPr lang="es-ES" dirty="0"/>
          </a:p>
        </p:txBody>
      </p:sp>
    </p:spTree>
    <p:extLst>
      <p:ext uri="{BB962C8B-B14F-4D97-AF65-F5344CB8AC3E}">
        <p14:creationId xmlns:p14="http://schemas.microsoft.com/office/powerpoint/2010/main" val="27114891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Copacabana</a:t>
            </a:r>
          </a:p>
          <a:p>
            <a:endParaRPr lang="es-ES" dirty="0"/>
          </a:p>
        </p:txBody>
      </p:sp>
      <p:sp>
        <p:nvSpPr>
          <p:cNvPr id="4" name="3 Marcador de número de diapositiva"/>
          <p:cNvSpPr>
            <a:spLocks noGrp="1"/>
          </p:cNvSpPr>
          <p:nvPr>
            <p:ph type="sldNum" sz="quarter" idx="10"/>
          </p:nvPr>
        </p:nvSpPr>
        <p:spPr/>
        <p:txBody>
          <a:bodyPr/>
          <a:lstStyle/>
          <a:p>
            <a:fld id="{3A34922B-6898-4503-8501-FC2A603552D5}" type="slidenum">
              <a:rPr lang="es-ES" smtClean="0"/>
              <a:t>62</a:t>
            </a:fld>
            <a:endParaRPr lang="es-ES" dirty="0"/>
          </a:p>
        </p:txBody>
      </p:sp>
    </p:spTree>
    <p:extLst>
      <p:ext uri="{BB962C8B-B14F-4D97-AF65-F5344CB8AC3E}">
        <p14:creationId xmlns:p14="http://schemas.microsoft.com/office/powerpoint/2010/main" val="15034765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Copacabana</a:t>
            </a:r>
          </a:p>
          <a:p>
            <a:endParaRPr lang="es-ES" dirty="0"/>
          </a:p>
        </p:txBody>
      </p:sp>
      <p:sp>
        <p:nvSpPr>
          <p:cNvPr id="4" name="3 Marcador de número de diapositiva"/>
          <p:cNvSpPr>
            <a:spLocks noGrp="1"/>
          </p:cNvSpPr>
          <p:nvPr>
            <p:ph type="sldNum" sz="quarter" idx="10"/>
          </p:nvPr>
        </p:nvSpPr>
        <p:spPr/>
        <p:txBody>
          <a:bodyPr/>
          <a:lstStyle/>
          <a:p>
            <a:fld id="{3A34922B-6898-4503-8501-FC2A603552D5}" type="slidenum">
              <a:rPr lang="es-ES" smtClean="0"/>
              <a:t>63</a:t>
            </a:fld>
            <a:endParaRPr lang="es-ES" dirty="0"/>
          </a:p>
        </p:txBody>
      </p:sp>
    </p:spTree>
    <p:extLst>
      <p:ext uri="{BB962C8B-B14F-4D97-AF65-F5344CB8AC3E}">
        <p14:creationId xmlns:p14="http://schemas.microsoft.com/office/powerpoint/2010/main" val="32717840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Copacabana</a:t>
            </a:r>
          </a:p>
          <a:p>
            <a:endParaRPr lang="es-ES" dirty="0"/>
          </a:p>
        </p:txBody>
      </p:sp>
      <p:sp>
        <p:nvSpPr>
          <p:cNvPr id="4" name="3 Marcador de número de diapositiva"/>
          <p:cNvSpPr>
            <a:spLocks noGrp="1"/>
          </p:cNvSpPr>
          <p:nvPr>
            <p:ph type="sldNum" sz="quarter" idx="10"/>
          </p:nvPr>
        </p:nvSpPr>
        <p:spPr/>
        <p:txBody>
          <a:bodyPr/>
          <a:lstStyle/>
          <a:p>
            <a:fld id="{3A34922B-6898-4503-8501-FC2A603552D5}" type="slidenum">
              <a:rPr lang="es-ES" smtClean="0"/>
              <a:t>64</a:t>
            </a:fld>
            <a:endParaRPr lang="es-ES" dirty="0"/>
          </a:p>
        </p:txBody>
      </p:sp>
    </p:spTree>
    <p:extLst>
      <p:ext uri="{BB962C8B-B14F-4D97-AF65-F5344CB8AC3E}">
        <p14:creationId xmlns:p14="http://schemas.microsoft.com/office/powerpoint/2010/main" val="30386231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Copacabana</a:t>
            </a:r>
          </a:p>
          <a:p>
            <a:endParaRPr lang="es-ES" dirty="0"/>
          </a:p>
        </p:txBody>
      </p:sp>
      <p:sp>
        <p:nvSpPr>
          <p:cNvPr id="4" name="3 Marcador de número de diapositiva"/>
          <p:cNvSpPr>
            <a:spLocks noGrp="1"/>
          </p:cNvSpPr>
          <p:nvPr>
            <p:ph type="sldNum" sz="quarter" idx="10"/>
          </p:nvPr>
        </p:nvSpPr>
        <p:spPr/>
        <p:txBody>
          <a:bodyPr/>
          <a:lstStyle/>
          <a:p>
            <a:fld id="{3A34922B-6898-4503-8501-FC2A603552D5}" type="slidenum">
              <a:rPr lang="es-ES" smtClean="0"/>
              <a:t>65</a:t>
            </a:fld>
            <a:endParaRPr lang="es-ES" dirty="0"/>
          </a:p>
        </p:txBody>
      </p:sp>
    </p:spTree>
    <p:extLst>
      <p:ext uri="{BB962C8B-B14F-4D97-AF65-F5344CB8AC3E}">
        <p14:creationId xmlns:p14="http://schemas.microsoft.com/office/powerpoint/2010/main" val="26565288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67</a:t>
            </a:fld>
            <a:endParaRPr lang="es-ES" dirty="0"/>
          </a:p>
        </p:txBody>
      </p:sp>
    </p:spTree>
    <p:extLst>
      <p:ext uri="{BB962C8B-B14F-4D97-AF65-F5344CB8AC3E}">
        <p14:creationId xmlns:p14="http://schemas.microsoft.com/office/powerpoint/2010/main" val="14119119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68</a:t>
            </a:fld>
            <a:endParaRPr lang="es-ES" dirty="0"/>
          </a:p>
        </p:txBody>
      </p:sp>
    </p:spTree>
    <p:extLst>
      <p:ext uri="{BB962C8B-B14F-4D97-AF65-F5344CB8AC3E}">
        <p14:creationId xmlns:p14="http://schemas.microsoft.com/office/powerpoint/2010/main" val="8834501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69</a:t>
            </a:fld>
            <a:endParaRPr lang="es-ES" dirty="0"/>
          </a:p>
        </p:txBody>
      </p:sp>
    </p:spTree>
    <p:extLst>
      <p:ext uri="{BB962C8B-B14F-4D97-AF65-F5344CB8AC3E}">
        <p14:creationId xmlns:p14="http://schemas.microsoft.com/office/powerpoint/2010/main" val="17752674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70</a:t>
            </a:fld>
            <a:endParaRPr lang="es-ES" dirty="0"/>
          </a:p>
        </p:txBody>
      </p:sp>
    </p:spTree>
    <p:extLst>
      <p:ext uri="{BB962C8B-B14F-4D97-AF65-F5344CB8AC3E}">
        <p14:creationId xmlns:p14="http://schemas.microsoft.com/office/powerpoint/2010/main" val="15752957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72</a:t>
            </a:fld>
            <a:endParaRPr lang="es-ES" dirty="0"/>
          </a:p>
        </p:txBody>
      </p:sp>
    </p:spTree>
    <p:extLst>
      <p:ext uri="{BB962C8B-B14F-4D97-AF65-F5344CB8AC3E}">
        <p14:creationId xmlns:p14="http://schemas.microsoft.com/office/powerpoint/2010/main" val="323652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73</a:t>
            </a:fld>
            <a:endParaRPr lang="es-ES" dirty="0"/>
          </a:p>
        </p:txBody>
      </p:sp>
    </p:spTree>
    <p:extLst>
      <p:ext uri="{BB962C8B-B14F-4D97-AF65-F5344CB8AC3E}">
        <p14:creationId xmlns:p14="http://schemas.microsoft.com/office/powerpoint/2010/main" val="7496440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74</a:t>
            </a:fld>
            <a:endParaRPr lang="es-ES" dirty="0"/>
          </a:p>
        </p:txBody>
      </p:sp>
    </p:spTree>
    <p:extLst>
      <p:ext uri="{BB962C8B-B14F-4D97-AF65-F5344CB8AC3E}">
        <p14:creationId xmlns:p14="http://schemas.microsoft.com/office/powerpoint/2010/main" val="29754398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75</a:t>
            </a:fld>
            <a:endParaRPr lang="es-ES" dirty="0"/>
          </a:p>
        </p:txBody>
      </p:sp>
    </p:spTree>
    <p:extLst>
      <p:ext uri="{BB962C8B-B14F-4D97-AF65-F5344CB8AC3E}">
        <p14:creationId xmlns:p14="http://schemas.microsoft.com/office/powerpoint/2010/main" val="17158945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76</a:t>
            </a:fld>
            <a:endParaRPr lang="es-ES" dirty="0"/>
          </a:p>
        </p:txBody>
      </p:sp>
    </p:spTree>
    <p:extLst>
      <p:ext uri="{BB962C8B-B14F-4D97-AF65-F5344CB8AC3E}">
        <p14:creationId xmlns:p14="http://schemas.microsoft.com/office/powerpoint/2010/main" val="36170821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77</a:t>
            </a:fld>
            <a:endParaRPr lang="es-ES" dirty="0"/>
          </a:p>
        </p:txBody>
      </p:sp>
    </p:spTree>
    <p:extLst>
      <p:ext uri="{BB962C8B-B14F-4D97-AF65-F5344CB8AC3E}">
        <p14:creationId xmlns:p14="http://schemas.microsoft.com/office/powerpoint/2010/main" val="16501645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78</a:t>
            </a:fld>
            <a:endParaRPr lang="es-ES" dirty="0"/>
          </a:p>
        </p:txBody>
      </p:sp>
    </p:spTree>
    <p:extLst>
      <p:ext uri="{BB962C8B-B14F-4D97-AF65-F5344CB8AC3E}">
        <p14:creationId xmlns:p14="http://schemas.microsoft.com/office/powerpoint/2010/main" val="23403700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79</a:t>
            </a:fld>
            <a:endParaRPr lang="es-ES" dirty="0"/>
          </a:p>
        </p:txBody>
      </p:sp>
    </p:spTree>
    <p:extLst>
      <p:ext uri="{BB962C8B-B14F-4D97-AF65-F5344CB8AC3E}">
        <p14:creationId xmlns:p14="http://schemas.microsoft.com/office/powerpoint/2010/main" val="21477053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80</a:t>
            </a:fld>
            <a:endParaRPr lang="es-ES" dirty="0"/>
          </a:p>
        </p:txBody>
      </p:sp>
    </p:spTree>
    <p:extLst>
      <p:ext uri="{BB962C8B-B14F-4D97-AF65-F5344CB8AC3E}">
        <p14:creationId xmlns:p14="http://schemas.microsoft.com/office/powerpoint/2010/main" val="16200470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81</a:t>
            </a:fld>
            <a:endParaRPr lang="es-ES" dirty="0"/>
          </a:p>
        </p:txBody>
      </p:sp>
    </p:spTree>
    <p:extLst>
      <p:ext uri="{BB962C8B-B14F-4D97-AF65-F5344CB8AC3E}">
        <p14:creationId xmlns:p14="http://schemas.microsoft.com/office/powerpoint/2010/main" val="4727816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82</a:t>
            </a:fld>
            <a:endParaRPr lang="es-ES" dirty="0"/>
          </a:p>
        </p:txBody>
      </p:sp>
    </p:spTree>
    <p:extLst>
      <p:ext uri="{BB962C8B-B14F-4D97-AF65-F5344CB8AC3E}">
        <p14:creationId xmlns:p14="http://schemas.microsoft.com/office/powerpoint/2010/main" val="23541857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83</a:t>
            </a:fld>
            <a:endParaRPr lang="es-ES" dirty="0"/>
          </a:p>
        </p:txBody>
      </p:sp>
    </p:spTree>
    <p:extLst>
      <p:ext uri="{BB962C8B-B14F-4D97-AF65-F5344CB8AC3E}">
        <p14:creationId xmlns:p14="http://schemas.microsoft.com/office/powerpoint/2010/main" val="18122497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84</a:t>
            </a:fld>
            <a:endParaRPr lang="es-ES" dirty="0"/>
          </a:p>
        </p:txBody>
      </p:sp>
    </p:spTree>
    <p:extLst>
      <p:ext uri="{BB962C8B-B14F-4D97-AF65-F5344CB8AC3E}">
        <p14:creationId xmlns:p14="http://schemas.microsoft.com/office/powerpoint/2010/main" val="9292934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Burle Marx.-Kuala Lumpur</a:t>
            </a:r>
          </a:p>
        </p:txBody>
      </p:sp>
      <p:sp>
        <p:nvSpPr>
          <p:cNvPr id="4" name="3 Marcador de número de diapositiva"/>
          <p:cNvSpPr>
            <a:spLocks noGrp="1"/>
          </p:cNvSpPr>
          <p:nvPr>
            <p:ph type="sldNum" sz="quarter" idx="10"/>
          </p:nvPr>
        </p:nvSpPr>
        <p:spPr/>
        <p:txBody>
          <a:bodyPr/>
          <a:lstStyle/>
          <a:p>
            <a:fld id="{3A34922B-6898-4503-8501-FC2A603552D5}" type="slidenum">
              <a:rPr lang="es-ES" smtClean="0"/>
              <a:t>85</a:t>
            </a:fld>
            <a:endParaRPr lang="es-ES" dirty="0"/>
          </a:p>
        </p:txBody>
      </p:sp>
    </p:spTree>
    <p:extLst>
      <p:ext uri="{BB962C8B-B14F-4D97-AF65-F5344CB8AC3E}">
        <p14:creationId xmlns:p14="http://schemas.microsoft.com/office/powerpoint/2010/main" val="18096905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br>
              <a:rPr lang="es-ES" dirty="0"/>
            </a:br>
            <a:endParaRPr lang="es-ES" dirty="0"/>
          </a:p>
        </p:txBody>
      </p:sp>
      <p:sp>
        <p:nvSpPr>
          <p:cNvPr id="4" name="3 Marcador de número de diapositiva"/>
          <p:cNvSpPr>
            <a:spLocks noGrp="1"/>
          </p:cNvSpPr>
          <p:nvPr>
            <p:ph type="sldNum" sz="quarter" idx="10"/>
          </p:nvPr>
        </p:nvSpPr>
        <p:spPr/>
        <p:txBody>
          <a:bodyPr/>
          <a:lstStyle/>
          <a:p>
            <a:fld id="{3A34922B-6898-4503-8501-FC2A603552D5}" type="slidenum">
              <a:rPr lang="es-ES" smtClean="0"/>
              <a:t>89</a:t>
            </a:fld>
            <a:endParaRPr lang="es-ES" dirty="0"/>
          </a:p>
        </p:txBody>
      </p:sp>
    </p:spTree>
    <p:extLst>
      <p:ext uri="{BB962C8B-B14F-4D97-AF65-F5344CB8AC3E}">
        <p14:creationId xmlns:p14="http://schemas.microsoft.com/office/powerpoint/2010/main" val="28138558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Brasil. Belo Horizonte. Américo Renee parque</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0304408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br>
              <a:rPr lang="es-ES" dirty="0"/>
            </a:br>
            <a:endParaRPr lang="es-ES" dirty="0"/>
          </a:p>
        </p:txBody>
      </p:sp>
      <p:sp>
        <p:nvSpPr>
          <p:cNvPr id="4" name="3 Marcador de número de diapositiva"/>
          <p:cNvSpPr>
            <a:spLocks noGrp="1"/>
          </p:cNvSpPr>
          <p:nvPr>
            <p:ph type="sldNum" sz="quarter" idx="10"/>
          </p:nvPr>
        </p:nvSpPr>
        <p:spPr/>
        <p:txBody>
          <a:bodyPr/>
          <a:lstStyle/>
          <a:p>
            <a:fld id="{3A34922B-6898-4503-8501-FC2A603552D5}" type="slidenum">
              <a:rPr lang="es-ES" smtClean="0"/>
              <a:t>91</a:t>
            </a:fld>
            <a:endParaRPr lang="es-ES" dirty="0"/>
          </a:p>
        </p:txBody>
      </p:sp>
    </p:spTree>
    <p:extLst>
      <p:ext uri="{BB962C8B-B14F-4D97-AF65-F5344CB8AC3E}">
        <p14:creationId xmlns:p14="http://schemas.microsoft.com/office/powerpoint/2010/main" val="115515170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br>
              <a:rPr lang="es-ES" dirty="0"/>
            </a:br>
            <a:endParaRPr lang="es-ES" dirty="0"/>
          </a:p>
        </p:txBody>
      </p:sp>
      <p:sp>
        <p:nvSpPr>
          <p:cNvPr id="4" name="3 Marcador de número de diapositiva"/>
          <p:cNvSpPr>
            <a:spLocks noGrp="1"/>
          </p:cNvSpPr>
          <p:nvPr>
            <p:ph type="sldNum" sz="quarter" idx="10"/>
          </p:nvPr>
        </p:nvSpPr>
        <p:spPr/>
        <p:txBody>
          <a:bodyPr/>
          <a:lstStyle/>
          <a:p>
            <a:fld id="{3A34922B-6898-4503-8501-FC2A603552D5}" type="slidenum">
              <a:rPr lang="es-ES" smtClean="0"/>
              <a:t>92</a:t>
            </a:fld>
            <a:endParaRPr lang="es-ES" dirty="0"/>
          </a:p>
        </p:txBody>
      </p:sp>
    </p:spTree>
    <p:extLst>
      <p:ext uri="{BB962C8B-B14F-4D97-AF65-F5344CB8AC3E}">
        <p14:creationId xmlns:p14="http://schemas.microsoft.com/office/powerpoint/2010/main" val="409103208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dela Libertade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5536855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a:t>
            </a:r>
            <a:r>
              <a:rPr lang="es-ES" baseline="0" dirty="0"/>
              <a:t> Municipal Américo Renne</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88747267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br>
              <a:rPr lang="es-ES" dirty="0"/>
            </a:br>
            <a:endParaRPr lang="es-ES" dirty="0"/>
          </a:p>
        </p:txBody>
      </p:sp>
      <p:sp>
        <p:nvSpPr>
          <p:cNvPr id="4" name="3 Marcador de número de diapositiva"/>
          <p:cNvSpPr>
            <a:spLocks noGrp="1"/>
          </p:cNvSpPr>
          <p:nvPr>
            <p:ph type="sldNum" sz="quarter" idx="10"/>
          </p:nvPr>
        </p:nvSpPr>
        <p:spPr/>
        <p:txBody>
          <a:bodyPr/>
          <a:lstStyle/>
          <a:p>
            <a:fld id="{3A34922B-6898-4503-8501-FC2A603552D5}" type="slidenum">
              <a:rPr lang="es-ES" smtClean="0"/>
              <a:t>95</a:t>
            </a:fld>
            <a:endParaRPr lang="es-ES" dirty="0"/>
          </a:p>
        </p:txBody>
      </p:sp>
    </p:spTree>
    <p:extLst>
      <p:ext uri="{BB962C8B-B14F-4D97-AF65-F5344CB8AC3E}">
        <p14:creationId xmlns:p14="http://schemas.microsoft.com/office/powerpoint/2010/main" val="30502716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br>
              <a:rPr lang="es-ES" dirty="0"/>
            </a:br>
            <a:endParaRPr lang="es-ES" dirty="0"/>
          </a:p>
        </p:txBody>
      </p:sp>
      <p:sp>
        <p:nvSpPr>
          <p:cNvPr id="4" name="3 Marcador de número de diapositiva"/>
          <p:cNvSpPr>
            <a:spLocks noGrp="1"/>
          </p:cNvSpPr>
          <p:nvPr>
            <p:ph type="sldNum" sz="quarter" idx="10"/>
          </p:nvPr>
        </p:nvSpPr>
        <p:spPr/>
        <p:txBody>
          <a:bodyPr/>
          <a:lstStyle/>
          <a:p>
            <a:fld id="{3A34922B-6898-4503-8501-FC2A603552D5}" type="slidenum">
              <a:rPr lang="es-ES" smtClean="0"/>
              <a:t>96</a:t>
            </a:fld>
            <a:endParaRPr lang="es-ES" dirty="0"/>
          </a:p>
        </p:txBody>
      </p:sp>
    </p:spTree>
    <p:extLst>
      <p:ext uri="{BB962C8B-B14F-4D97-AF65-F5344CB8AC3E}">
        <p14:creationId xmlns:p14="http://schemas.microsoft.com/office/powerpoint/2010/main" val="37222757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br>
              <a:rPr lang="es-ES" dirty="0"/>
            </a:br>
            <a:endParaRPr lang="es-ES" dirty="0"/>
          </a:p>
        </p:txBody>
      </p:sp>
      <p:sp>
        <p:nvSpPr>
          <p:cNvPr id="4" name="3 Marcador de número de diapositiva"/>
          <p:cNvSpPr>
            <a:spLocks noGrp="1"/>
          </p:cNvSpPr>
          <p:nvPr>
            <p:ph type="sldNum" sz="quarter" idx="10"/>
          </p:nvPr>
        </p:nvSpPr>
        <p:spPr/>
        <p:txBody>
          <a:bodyPr/>
          <a:lstStyle/>
          <a:p>
            <a:fld id="{3A34922B-6898-4503-8501-FC2A603552D5}" type="slidenum">
              <a:rPr lang="es-ES" smtClean="0"/>
              <a:t>97</a:t>
            </a:fld>
            <a:endParaRPr lang="es-ES" dirty="0"/>
          </a:p>
        </p:txBody>
      </p:sp>
    </p:spTree>
    <p:extLst>
      <p:ext uri="{BB962C8B-B14F-4D97-AF65-F5344CB8AC3E}">
        <p14:creationId xmlns:p14="http://schemas.microsoft.com/office/powerpoint/2010/main" val="26761642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br>
              <a:rPr lang="es-ES" dirty="0"/>
            </a:br>
            <a:endParaRPr lang="es-ES" dirty="0"/>
          </a:p>
        </p:txBody>
      </p:sp>
      <p:sp>
        <p:nvSpPr>
          <p:cNvPr id="4" name="3 Marcador de número de diapositiva"/>
          <p:cNvSpPr>
            <a:spLocks noGrp="1"/>
          </p:cNvSpPr>
          <p:nvPr>
            <p:ph type="sldNum" sz="quarter" idx="10"/>
          </p:nvPr>
        </p:nvSpPr>
        <p:spPr/>
        <p:txBody>
          <a:bodyPr/>
          <a:lstStyle/>
          <a:p>
            <a:fld id="{3A34922B-6898-4503-8501-FC2A603552D5}" type="slidenum">
              <a:rPr lang="es-ES" smtClean="0"/>
              <a:t>98</a:t>
            </a:fld>
            <a:endParaRPr lang="es-ES" dirty="0"/>
          </a:p>
        </p:txBody>
      </p:sp>
    </p:spTree>
    <p:extLst>
      <p:ext uri="{BB962C8B-B14F-4D97-AF65-F5344CB8AC3E}">
        <p14:creationId xmlns:p14="http://schemas.microsoft.com/office/powerpoint/2010/main" val="31011775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Lagoa da Pampulha Divino </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66791644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da Liberdade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4697002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Pampulha Lake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22200076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Pampulha Lake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1113920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Pampulha Lake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68555088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Pampulha Lake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7497595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Municipal Américo Renne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40063213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dela Libertade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106194460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Residencia Raúl de Sosa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4377709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Residencia Raúl de Sosa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69709775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Residencia Raúl de Sosa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64276852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Residencia Raúl de Sosa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24278584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Residencia Raúl de Sosa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100423517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Brasil.-Petrobras.-Rio de  Janeiro</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5472537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Brasil.-Petrobras.-Rio de  Janeiro</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74285507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Brasil.-Embassy of Belgium.-Brasilia.</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2882362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upload.wikimedia.org/wikipedia/commons/c/c5/AterroDoFlamengo.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 Id="rId5" Type="http://schemas.openxmlformats.org/officeDocument/2006/relationships/image" Target="../media/image37.jpg"/><Relationship Id="rId4" Type="http://schemas.openxmlformats.org/officeDocument/2006/relationships/image" Target="../media/image36.jpg"/></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upload.wikimedia.org/wikipedia/commons/0/03/ParqueMunicipalBH.jpg" TargetMode="External"/><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9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94.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jpg"/><Relationship Id="rId1" Type="http://schemas.openxmlformats.org/officeDocument/2006/relationships/slideLayout" Target="../slideLayouts/slideLayout7.xml"/><Relationship Id="rId5" Type="http://schemas.openxmlformats.org/officeDocument/2006/relationships/image" Target="../media/image160.jpg"/><Relationship Id="rId4" Type="http://schemas.openxmlformats.org/officeDocument/2006/relationships/image" Target="../media/image159.jpeg"/></Relationships>
</file>

<file path=ppt/slides/_rels/slide175.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image" Target="../media/image161.jpg"/><Relationship Id="rId1" Type="http://schemas.openxmlformats.org/officeDocument/2006/relationships/slideLayout" Target="../slideLayouts/slideLayout7.xml"/><Relationship Id="rId5" Type="http://schemas.openxmlformats.org/officeDocument/2006/relationships/image" Target="../media/image164.jpg"/><Relationship Id="rId4" Type="http://schemas.openxmlformats.org/officeDocument/2006/relationships/image" Target="../media/image163.jpg"/></Relationships>
</file>

<file path=ppt/slides/_rels/slide176.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image" Target="../media/image165.jp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image" Target="../media/image167.jpg"/><Relationship Id="rId1" Type="http://schemas.openxmlformats.org/officeDocument/2006/relationships/slideLayout" Target="../slideLayouts/slideLayout7.xml"/><Relationship Id="rId5" Type="http://schemas.openxmlformats.org/officeDocument/2006/relationships/image" Target="../media/image170.JPG"/><Relationship Id="rId4" Type="http://schemas.openxmlformats.org/officeDocument/2006/relationships/image" Target="../media/image169.JPG"/></Relationships>
</file>

<file path=ppt/slides/_rels/slide178.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image" Target="../media/image171.JPG"/><Relationship Id="rId1" Type="http://schemas.openxmlformats.org/officeDocument/2006/relationships/slideLayout" Target="../slideLayouts/slideLayout7.xml"/><Relationship Id="rId5" Type="http://schemas.openxmlformats.org/officeDocument/2006/relationships/image" Target="../media/image174.JPG"/><Relationship Id="rId4" Type="http://schemas.openxmlformats.org/officeDocument/2006/relationships/image" Target="../media/image173.JPG"/></Relationships>
</file>

<file path=ppt/slides/_rels/slide179.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image" Target="../media/image175.JPG"/><Relationship Id="rId1" Type="http://schemas.openxmlformats.org/officeDocument/2006/relationships/slideLayout" Target="../slideLayouts/slideLayout7.xml"/><Relationship Id="rId5" Type="http://schemas.openxmlformats.org/officeDocument/2006/relationships/image" Target="../media/image178.JPG"/><Relationship Id="rId4" Type="http://schemas.openxmlformats.org/officeDocument/2006/relationships/image" Target="../media/image177.JPG"/></Relationships>
</file>

<file path=ppt/slides/_rels/slide180.xml.rels><?xml version="1.0" encoding="UTF-8" standalone="yes"?>
<Relationships xmlns="http://schemas.openxmlformats.org/package/2006/relationships"><Relationship Id="rId3" Type="http://schemas.openxmlformats.org/officeDocument/2006/relationships/image" Target="../media/image180.JPG"/><Relationship Id="rId2" Type="http://schemas.openxmlformats.org/officeDocument/2006/relationships/image" Target="../media/image179.JPG"/><Relationship Id="rId1" Type="http://schemas.openxmlformats.org/officeDocument/2006/relationships/slideLayout" Target="../slideLayouts/slideLayout7.xml"/><Relationship Id="rId5" Type="http://schemas.openxmlformats.org/officeDocument/2006/relationships/image" Target="../media/image182.JPG"/><Relationship Id="rId4" Type="http://schemas.openxmlformats.org/officeDocument/2006/relationships/image" Target="../media/image181.JPG"/></Relationships>
</file>

<file path=ppt/slides/_rels/slide181.xml.rels><?xml version="1.0" encoding="UTF-8" standalone="yes"?>
<Relationships xmlns="http://schemas.openxmlformats.org/package/2006/relationships"><Relationship Id="rId3" Type="http://schemas.openxmlformats.org/officeDocument/2006/relationships/image" Target="../media/image184.JPG"/><Relationship Id="rId2" Type="http://schemas.openxmlformats.org/officeDocument/2006/relationships/image" Target="../media/image183.JPG"/><Relationship Id="rId1" Type="http://schemas.openxmlformats.org/officeDocument/2006/relationships/slideLayout" Target="../slideLayouts/slideLayout7.xml"/><Relationship Id="rId5" Type="http://schemas.openxmlformats.org/officeDocument/2006/relationships/image" Target="../media/image186.JPG"/><Relationship Id="rId4" Type="http://schemas.openxmlformats.org/officeDocument/2006/relationships/image" Target="../media/image185.JPG"/></Relationships>
</file>

<file path=ppt/slides/_rels/slide182.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462464" cy="2880320"/>
          </a:xfrm>
        </p:spPr>
        <p:txBody>
          <a:bodyPr>
            <a:normAutofit fontScale="90000"/>
          </a:bodyPr>
          <a:lstStyle/>
          <a:p>
            <a:r>
              <a:rPr lang="es-ES" sz="3600" dirty="0"/>
              <a:t>AMERICA.-LA VUELTA AL MUNDO EN 385 JARDINES.-BURLE MARX.-</a:t>
            </a:r>
            <a:r>
              <a:rPr lang="es-ES" dirty="0"/>
              <a:t>Aterro do Flamengo.-Copacabana.-Kuala Lumpur.-Parque Américo Renee.-Pampulha Lake.-Residencia Raúl de Sosa.-Petrobras.-Rio de  Janeiro.-Embassy of Belgium.-Brasilia</a:t>
            </a:r>
          </a:p>
        </p:txBody>
      </p:sp>
      <p:sp>
        <p:nvSpPr>
          <p:cNvPr id="3" name="2 Subtítulo"/>
          <p:cNvSpPr>
            <a:spLocks noGrp="1"/>
          </p:cNvSpPr>
          <p:nvPr>
            <p:ph type="subTitle" idx="1"/>
          </p:nvPr>
        </p:nvSpPr>
        <p:spPr>
          <a:xfrm>
            <a:off x="2627784" y="5028951"/>
            <a:ext cx="4320480" cy="1371600"/>
          </a:xfrm>
        </p:spPr>
        <p:txBody>
          <a:bodyPr>
            <a:normAutofit fontScale="92500" lnSpcReduction="20000"/>
          </a:bodyPr>
          <a:lstStyle/>
          <a:p>
            <a:r>
              <a:rPr lang="es-ES" dirty="0"/>
              <a:t>Selección de textos y fotografías por</a:t>
            </a:r>
          </a:p>
          <a:p>
            <a:r>
              <a:rPr lang="es-ES" sz="2800" dirty="0"/>
              <a:t>JOSE ELIAS BONELLS- enganchado música brasilera</a:t>
            </a:r>
          </a:p>
          <a:p>
            <a:endParaRPr lang="es-ES" sz="2800" dirty="0"/>
          </a:p>
          <a:p>
            <a:endParaRPr lang="es-ES" dirty="0"/>
          </a:p>
        </p:txBody>
      </p:sp>
      <p:pic>
        <p:nvPicPr>
          <p:cNvPr id="4" name="musica brasileña-bailables - enganchado musica brasilera.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28384" y="5805264"/>
            <a:ext cx="609600" cy="609600"/>
          </a:xfrm>
          <a:prstGeom prst="rect">
            <a:avLst/>
          </a:prstGeom>
        </p:spPr>
      </p:pic>
    </p:spTree>
    <p:extLst>
      <p:ext uri="{BB962C8B-B14F-4D97-AF65-F5344CB8AC3E}">
        <p14:creationId xmlns:p14="http://schemas.microsoft.com/office/powerpoint/2010/main" val="93016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81"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Aterro do Flamengo</a:t>
            </a:r>
          </a:p>
        </p:txBody>
      </p:sp>
      <p:sp>
        <p:nvSpPr>
          <p:cNvPr id="5" name="4 Marcador de contenido"/>
          <p:cNvSpPr>
            <a:spLocks noGrp="1"/>
          </p:cNvSpPr>
          <p:nvPr>
            <p:ph sz="quarter" idx="1"/>
          </p:nvPr>
        </p:nvSpPr>
        <p:spPr>
          <a:xfrm>
            <a:off x="395536" y="2132856"/>
            <a:ext cx="7632848" cy="4213448"/>
          </a:xfrm>
        </p:spPr>
        <p:txBody>
          <a:bodyPr>
            <a:normAutofit/>
          </a:bodyPr>
          <a:lstStyle/>
          <a:p>
            <a:r>
              <a:rPr lang="es-ES" dirty="0"/>
              <a:t>Parque do Flamengo, oficialmente Parque Brigadeiro Eduardo Gomes, también conocido popularmente como Flamengo o relleno sanitario, es un complejo de ocio en Río de Janeiro , Brasil. </a:t>
            </a:r>
          </a:p>
          <a:p>
            <a:r>
              <a:rPr lang="es-ES" dirty="0"/>
              <a:t>Fue construido sobre relleno sanitario en Bahía de Guanabara . </a:t>
            </a:r>
          </a:p>
          <a:p>
            <a:r>
              <a:rPr lang="es-ES" dirty="0"/>
              <a:t>El parque se extiende desde Santos-Dumont Airport , en el centro de la ciudad hasta principios de Botafogo Beach en el sur.</a:t>
            </a:r>
          </a:p>
          <a:p>
            <a:r>
              <a:rPr lang="es-ES" dirty="0"/>
              <a:t> </a:t>
            </a:r>
          </a:p>
        </p:txBody>
      </p:sp>
    </p:spTree>
    <p:extLst>
      <p:ext uri="{BB962C8B-B14F-4D97-AF65-F5344CB8AC3E}">
        <p14:creationId xmlns:p14="http://schemas.microsoft.com/office/powerpoint/2010/main" val="2104050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Entre los elementos del complejo incluyen:. el Museo de Arte Moderno de Río de Janeiro , el Monumento a los Muertos de la Segunda Guerra Mundial , la Marina da Gloria , el Monumento a Estacio de Sá , una autopista, las áreas para la práctica de deportes , restaurante y dos playas ( la Gloria y la Flamengo ). </a:t>
            </a:r>
          </a:p>
          <a:p>
            <a:r>
              <a:rPr lang="es-ES" dirty="0"/>
              <a:t>En tramo ocupado hoy por Eduardo Gomes Park, el paseo marítimo tenía una conformación original recortada con calas pequeñas aquí y allá, como Russel Beach (en el momento actual de la Glória del hotel ), o la bolsa de Alférez. </a:t>
            </a:r>
          </a:p>
          <a:p>
            <a:endParaRPr lang="es-ES" dirty="0"/>
          </a:p>
          <a:p>
            <a:endParaRPr lang="es-ES" dirty="0"/>
          </a:p>
          <a:p>
            <a:endParaRPr lang="es-ES" dirty="0"/>
          </a:p>
        </p:txBody>
      </p:sp>
    </p:spTree>
    <p:extLst>
      <p:ext uri="{BB962C8B-B14F-4D97-AF65-F5344CB8AC3E}">
        <p14:creationId xmlns:p14="http://schemas.microsoft.com/office/powerpoint/2010/main" val="766099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041976" cy="6048672"/>
          </a:xfrm>
        </p:spPr>
        <p:txBody>
          <a:bodyPr>
            <a:normAutofit lnSpcReduction="10000"/>
          </a:bodyPr>
          <a:lstStyle/>
          <a:p>
            <a:r>
              <a:rPr lang="es-ES" dirty="0"/>
              <a:t>Los primeros trabajos de puesta a tierra de la región se remontan a principios del siglo XX, cuando se construyó la Avenida Beira-Mar , la Plaza de París y la Avenida da Praia do Flamengo. </a:t>
            </a:r>
          </a:p>
          <a:p>
            <a:r>
              <a:rPr lang="es-ES" dirty="0"/>
              <a:t>El desmantelamiento gradual del Castillo del Morro proporcionó material para nuevos vertederos en la región central, como el aeropuerto Santos-Dumont.</a:t>
            </a:r>
          </a:p>
          <a:p>
            <a:r>
              <a:rPr lang="es-ES" dirty="0"/>
              <a:t>En la década de 1950 , con las rocas del desmantelamiento del Morro de Santo Antonio , ha iniciado la construcción de una escollera que se inició en el calabozo , se mantuvo en la región de la Gloria y se fue a la mar en un rango estrecho hasta la curva de la colina de la viuda , formando una laguna que finalmente fue rellenada de tierra.</a:t>
            </a:r>
          </a:p>
          <a:p>
            <a:endParaRPr lang="es-ES" dirty="0"/>
          </a:p>
        </p:txBody>
      </p:sp>
    </p:spTree>
    <p:extLst>
      <p:ext uri="{BB962C8B-B14F-4D97-AF65-F5344CB8AC3E}">
        <p14:creationId xmlns:p14="http://schemas.microsoft.com/office/powerpoint/2010/main" val="1881215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6120680"/>
          </a:xfrm>
        </p:spPr>
        <p:txBody>
          <a:bodyPr>
            <a:normAutofit lnSpcReduction="10000"/>
          </a:bodyPr>
          <a:lstStyle/>
          <a:p>
            <a:r>
              <a:rPr lang="es-ES" dirty="0"/>
              <a:t>El relleno sanitario (así se llama) se utilizó en los acontecimientos de la Congreso Eucarístico Internacional de 1955. </a:t>
            </a:r>
          </a:p>
          <a:p>
            <a:r>
              <a:rPr lang="es-ES" dirty="0"/>
              <a:t>Más tarde, la zona fue ocupada por el Museo de Arte Moderno (1958) y el monumento a los muertos de la Segunda Guerra Mundial (1960). </a:t>
            </a:r>
          </a:p>
          <a:p>
            <a:r>
              <a:rPr lang="es-ES" dirty="0"/>
              <a:t>Años más tarde, se realizó la mayor parte del relleno. </a:t>
            </a:r>
          </a:p>
          <a:p>
            <a:r>
              <a:rPr lang="es-ES" dirty="0"/>
              <a:t>La colina fue retirada de los escombros que se vierten en el mar, formando, a partir de la profundidad de Dungeon hasta la colina de la viuda , un largo banco de arena de piedras dispuestas para formar una laguna y franja de arena de la playa de Flamengo . El plan original contemplaba la construcción de carriles expresos entre el Centro y la Zona Sur. </a:t>
            </a:r>
          </a:p>
          <a:p>
            <a:endParaRPr lang="es-ES" dirty="0"/>
          </a:p>
        </p:txBody>
      </p:sp>
    </p:spTree>
    <p:extLst>
      <p:ext uri="{BB962C8B-B14F-4D97-AF65-F5344CB8AC3E}">
        <p14:creationId xmlns:p14="http://schemas.microsoft.com/office/powerpoint/2010/main" val="4292288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7185992" cy="5472608"/>
          </a:xfrm>
        </p:spPr>
        <p:txBody>
          <a:bodyPr>
            <a:normAutofit/>
          </a:bodyPr>
          <a:lstStyle/>
          <a:p>
            <a:r>
              <a:rPr lang="es-ES" dirty="0"/>
              <a:t>Pero la idea de crear un gran parque en la zona, a lo largo de los carriles, se atribuye a la paisajista Carlota de Macedo Soares , amiga del gobernador del estado de Guanabara Carlos Lacerda . </a:t>
            </a:r>
          </a:p>
          <a:p>
            <a:r>
              <a:rPr lang="es-ES" dirty="0"/>
              <a:t>Con un diseño paisajista de Roberto Burle Marx , el nuevo parque fue diseñado para actividades deportivas, consiguiendo campos de fútbol , tenis , voleibol , baloncesto , pistas de aeromodelismo y modelismo naval , se destacan los campos de fútbol en la playa de Flamengo inicial. </a:t>
            </a:r>
          </a:p>
        </p:txBody>
      </p:sp>
    </p:spTree>
    <p:extLst>
      <p:ext uri="{BB962C8B-B14F-4D97-AF65-F5344CB8AC3E}">
        <p14:creationId xmlns:p14="http://schemas.microsoft.com/office/powerpoint/2010/main" val="375265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6048672"/>
          </a:xfrm>
        </p:spPr>
        <p:txBody>
          <a:bodyPr>
            <a:normAutofit/>
          </a:bodyPr>
          <a:lstStyle/>
          <a:p>
            <a:r>
              <a:rPr lang="es-ES" dirty="0"/>
              <a:t>El diseño del Parque Brigadeiro Eduardo Gomes entró en la plaza de Cuauhtémoc y los alrededores del monumento a los muertos de la Segunda Guerra Mundial y el Museo de Arte Moderno de Río de Janeiro , fue seguido en Clover Edson Luís , en la Marina da Glória (inaugurado en 1982) y en Praia de Botafogo . </a:t>
            </a:r>
          </a:p>
          <a:p>
            <a:r>
              <a:rPr lang="es-ES" dirty="0"/>
              <a:t>También se construyeron en el parque: el Museo Carmen Miranda , Restaurante Río de Janeiro, que actualmente está ocupado por una red de sucursales de restaurantes de carnes Porcão  , el pabellón japonés, un edificio de estilo modernista, inspirado en la arquitectura japonesa y es actualmente ocupado por la administración del parque, un teatro de marionetas, un anfiteatro y un gazebo. </a:t>
            </a:r>
          </a:p>
        </p:txBody>
      </p:sp>
    </p:spTree>
    <p:extLst>
      <p:ext uri="{BB962C8B-B14F-4D97-AF65-F5344CB8AC3E}">
        <p14:creationId xmlns:p14="http://schemas.microsoft.com/office/powerpoint/2010/main" val="2276015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404664"/>
            <a:ext cx="7488832" cy="6336704"/>
          </a:xfrm>
        </p:spPr>
        <p:txBody>
          <a:bodyPr>
            <a:normAutofit/>
          </a:bodyPr>
          <a:lstStyle/>
          <a:p>
            <a:r>
              <a:rPr lang="es-ES" dirty="0"/>
              <a:t>Todos los equipos en el parque fueron diseñados por el arquitecto Affonso Eduardo Reidy . </a:t>
            </a:r>
          </a:p>
          <a:p>
            <a:r>
              <a:rPr lang="es-ES" dirty="0"/>
              <a:t>En la década de 1970, el parque lleva el nombre del general de brigada Eduardo Gomes , héroe de guerra y político brasileño. </a:t>
            </a:r>
          </a:p>
          <a:p>
            <a:r>
              <a:rPr lang="es-ES" dirty="0"/>
              <a:t>En 1989 , en la conmemoración del bicentenario de la Revolución Francesa , fue erigido en el parque, una réplica temporal de la Torre Eiffel , uno de los más grandes jamás construidos y que sirvió de escenario para conciertos y espectáculos de danza.</a:t>
            </a:r>
          </a:p>
          <a:p>
            <a:r>
              <a:rPr lang="es-ES" dirty="0"/>
              <a:t> En 1992 , el parque fue sede de la Global Forum , que era la sección de exposiciones y debates de la Eco-92 . </a:t>
            </a:r>
          </a:p>
          <a:p>
            <a:endParaRPr lang="es-ES" dirty="0"/>
          </a:p>
        </p:txBody>
      </p:sp>
    </p:spTree>
    <p:extLst>
      <p:ext uri="{BB962C8B-B14F-4D97-AF65-F5344CB8AC3E}">
        <p14:creationId xmlns:p14="http://schemas.microsoft.com/office/powerpoint/2010/main" val="1477557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897960" cy="5615136"/>
          </a:xfrm>
        </p:spPr>
        <p:txBody>
          <a:bodyPr/>
          <a:lstStyle/>
          <a:p>
            <a:r>
              <a:rPr lang="es-ES" dirty="0"/>
              <a:t>Desde 2002, se celebra cada año en todo el mes de agosto, junto al Pabellón Japonés del Parque, el Festival de Japón, un festival de la cultura japonesa .</a:t>
            </a:r>
          </a:p>
          <a:p>
            <a:r>
              <a:rPr lang="es-ES" dirty="0"/>
              <a:t> A principios de siglo, se construyeron varios puestos de socorristas y baño con ducha sobre la Praia do Flamengo  . </a:t>
            </a:r>
          </a:p>
          <a:p>
            <a:r>
              <a:rPr lang="es-ES" dirty="0"/>
              <a:t>En junio de 2012, el parque fue sede de la "Cumbre de los Pueblos", un evento que reunió a diversas organizaciones y lo que ocurrió en paralelo con la Conferencia de las Naciones Unidas sobre el Desarrollo Sostenible.</a:t>
            </a:r>
          </a:p>
        </p:txBody>
      </p:sp>
    </p:spTree>
    <p:extLst>
      <p:ext uri="{BB962C8B-B14F-4D97-AF65-F5344CB8AC3E}">
        <p14:creationId xmlns:p14="http://schemas.microsoft.com/office/powerpoint/2010/main" val="210418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969968" cy="5471120"/>
          </a:xfrm>
        </p:spPr>
        <p:txBody>
          <a:bodyPr>
            <a:normAutofit lnSpcReduction="10000"/>
          </a:bodyPr>
          <a:lstStyle/>
          <a:p>
            <a:r>
              <a:rPr lang="es-ES" dirty="0"/>
              <a:t>La característica más llamativa del Parque Eduardo Gomes es la diversidad de su flora, compuesta principalmente de especies nativas seleccionadas por Burle Marx . La riqueza vegetal atrae a muchas aves. </a:t>
            </a:r>
          </a:p>
          <a:p>
            <a:r>
              <a:rPr lang="es-ES" dirty="0"/>
              <a:t>Para los bañistas cruzan hacia Praia do Flamengo, fueron construidas pasarelas con curvaturas suaves en las autopistas y pasos subterráneos debajo de estas.</a:t>
            </a:r>
          </a:p>
          <a:p>
            <a:r>
              <a:rPr lang="es-ES" dirty="0"/>
              <a:t> Las calles están cerradas al tráfico los domingos y festivos desde siete hasta dieciocho horas para permitir su utilización por los asistentes del parque. </a:t>
            </a:r>
          </a:p>
          <a:p>
            <a:r>
              <a:rPr lang="es-ES" dirty="0"/>
              <a:t>En ocasiones, las pistas se utiliza para el atletismo y el ciclismo. </a:t>
            </a:r>
          </a:p>
        </p:txBody>
      </p:sp>
    </p:spTree>
    <p:extLst>
      <p:ext uri="{BB962C8B-B14F-4D97-AF65-F5344CB8AC3E}">
        <p14:creationId xmlns:p14="http://schemas.microsoft.com/office/powerpoint/2010/main" val="300981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lstStyle/>
          <a:p>
            <a:r>
              <a:rPr lang="es-ES" dirty="0"/>
              <a:t>El lugar también se usa ocasionalmente para conciertos del gran público. </a:t>
            </a:r>
          </a:p>
          <a:p>
            <a:r>
              <a:rPr lang="es-ES" dirty="0"/>
              <a:t>Frente a la oposición de los vecinos, que temen por la incapacidad del transporte y la depredación del parque, estos eventos se han vuelto menos frecuentes. </a:t>
            </a:r>
          </a:p>
          <a:p>
            <a:endParaRPr lang="es-ES" dirty="0"/>
          </a:p>
          <a:p>
            <a:endParaRPr lang="es-ES" dirty="0"/>
          </a:p>
        </p:txBody>
      </p:sp>
    </p:spTree>
    <p:extLst>
      <p:ext uri="{BB962C8B-B14F-4D97-AF65-F5344CB8AC3E}">
        <p14:creationId xmlns:p14="http://schemas.microsoft.com/office/powerpoint/2010/main" val="3983533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AterroDoFlameng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883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4546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3129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44000" cy="6858000"/>
          </a:xfrm>
          <a:prstGeom prst="rect">
            <a:avLst/>
          </a:prstGeom>
        </p:spPr>
      </p:pic>
      <p:sp>
        <p:nvSpPr>
          <p:cNvPr id="3" name="2 CuadroTexto"/>
          <p:cNvSpPr txBox="1"/>
          <p:nvPr/>
        </p:nvSpPr>
        <p:spPr>
          <a:xfrm>
            <a:off x="6732240" y="6597352"/>
            <a:ext cx="2304256" cy="369332"/>
          </a:xfrm>
          <a:prstGeom prst="rect">
            <a:avLst/>
          </a:prstGeom>
          <a:solidFill>
            <a:schemeClr val="bg2"/>
          </a:solidFill>
        </p:spPr>
        <p:txBody>
          <a:bodyPr wrap="square" rtlCol="0">
            <a:spAutoFit/>
          </a:bodyPr>
          <a:lstStyle/>
          <a:p>
            <a:r>
              <a:rPr lang="es-ES" dirty="0">
                <a:solidFill>
                  <a:prstClr val="white"/>
                </a:solidFill>
              </a:rPr>
              <a:t>Aterro do Flamengo</a:t>
            </a:r>
          </a:p>
        </p:txBody>
      </p:sp>
    </p:spTree>
    <p:extLst>
      <p:ext uri="{BB962C8B-B14F-4D97-AF65-F5344CB8AC3E}">
        <p14:creationId xmlns:p14="http://schemas.microsoft.com/office/powerpoint/2010/main" val="4039105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24333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272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521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1081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5730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429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50135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0522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65825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4781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8809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3374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2346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419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3117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332357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456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191881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62448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55792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34074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028249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1944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08581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64750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87573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69093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0078" y="3571875"/>
            <a:ext cx="6076417" cy="3571875"/>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13" y="0"/>
            <a:ext cx="4762500" cy="3571875"/>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2500" y="-142255"/>
            <a:ext cx="4273996" cy="4695825"/>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6" y="1988840"/>
            <a:ext cx="2962275" cy="4705350"/>
          </a:xfrm>
          <a:prstGeom prst="rect">
            <a:avLst/>
          </a:prstGeom>
        </p:spPr>
      </p:pic>
    </p:spTree>
    <p:extLst>
      <p:ext uri="{BB962C8B-B14F-4D97-AF65-F5344CB8AC3E}">
        <p14:creationId xmlns:p14="http://schemas.microsoft.com/office/powerpoint/2010/main" val="29885310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29089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2" y="0"/>
            <a:ext cx="4780221" cy="6858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3" y="0"/>
            <a:ext cx="4355977" cy="6858000"/>
          </a:xfrm>
          <a:prstGeom prst="rect">
            <a:avLst/>
          </a:prstGeom>
        </p:spPr>
      </p:pic>
    </p:spTree>
    <p:extLst>
      <p:ext uri="{BB962C8B-B14F-4D97-AF65-F5344CB8AC3E}">
        <p14:creationId xmlns:p14="http://schemas.microsoft.com/office/powerpoint/2010/main" val="16924792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648000" cy="7236000"/>
          </a:xfrm>
          <a:prstGeom prst="rect">
            <a:avLst/>
          </a:prstGeom>
        </p:spPr>
      </p:pic>
    </p:spTree>
    <p:extLst>
      <p:ext uri="{BB962C8B-B14F-4D97-AF65-F5344CB8AC3E}">
        <p14:creationId xmlns:p14="http://schemas.microsoft.com/office/powerpoint/2010/main" val="22179722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96595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11620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51198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173416"/>
          </a:xfrm>
          <a:prstGeom prst="rect">
            <a:avLst/>
          </a:prstGeom>
        </p:spPr>
      </p:pic>
      <p:sp>
        <p:nvSpPr>
          <p:cNvPr id="3" name="2 CuadroTexto"/>
          <p:cNvSpPr txBox="1"/>
          <p:nvPr/>
        </p:nvSpPr>
        <p:spPr>
          <a:xfrm>
            <a:off x="6588224" y="-284058"/>
            <a:ext cx="2555776" cy="369332"/>
          </a:xfrm>
          <a:prstGeom prst="rect">
            <a:avLst/>
          </a:prstGeom>
          <a:solidFill>
            <a:schemeClr val="bg2"/>
          </a:solidFill>
        </p:spPr>
        <p:txBody>
          <a:bodyPr wrap="square" rtlCol="0">
            <a:spAutoFit/>
          </a:bodyPr>
          <a:lstStyle/>
          <a:p>
            <a:r>
              <a:rPr lang="es-ES" dirty="0">
                <a:solidFill>
                  <a:prstClr val="white"/>
                </a:solidFill>
              </a:rPr>
              <a:t>Aterro do Flamengo</a:t>
            </a:r>
          </a:p>
        </p:txBody>
      </p:sp>
    </p:spTree>
    <p:extLst>
      <p:ext uri="{BB962C8B-B14F-4D97-AF65-F5344CB8AC3E}">
        <p14:creationId xmlns:p14="http://schemas.microsoft.com/office/powerpoint/2010/main" val="3711431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87762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94306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71" y="0"/>
            <a:ext cx="9106058" cy="6858000"/>
          </a:xfrm>
          <a:prstGeom prst="rect">
            <a:avLst/>
          </a:prstGeom>
        </p:spPr>
      </p:pic>
    </p:spTree>
    <p:extLst>
      <p:ext uri="{BB962C8B-B14F-4D97-AF65-F5344CB8AC3E}">
        <p14:creationId xmlns:p14="http://schemas.microsoft.com/office/powerpoint/2010/main" val="12815686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6847233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82461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62188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4697"/>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1500" y="1"/>
            <a:ext cx="4762500" cy="6822432"/>
          </a:xfrm>
          <a:prstGeom prst="rect">
            <a:avLst/>
          </a:prstGeom>
        </p:spPr>
      </p:pic>
    </p:spTree>
    <p:extLst>
      <p:ext uri="{BB962C8B-B14F-4D97-AF65-F5344CB8AC3E}">
        <p14:creationId xmlns:p14="http://schemas.microsoft.com/office/powerpoint/2010/main" val="36944581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562074"/>
          </a:xfrm>
        </p:spPr>
        <p:txBody>
          <a:bodyPr/>
          <a:lstStyle/>
          <a:p>
            <a:r>
              <a:rPr lang="es-ES" dirty="0"/>
              <a:t>Copacabana</a:t>
            </a:r>
          </a:p>
        </p:txBody>
      </p:sp>
      <p:sp>
        <p:nvSpPr>
          <p:cNvPr id="3" name="2 Marcador de contenido"/>
          <p:cNvSpPr>
            <a:spLocks noGrp="1"/>
          </p:cNvSpPr>
          <p:nvPr>
            <p:ph sz="quarter" idx="1"/>
          </p:nvPr>
        </p:nvSpPr>
        <p:spPr>
          <a:xfrm>
            <a:off x="683568" y="908720"/>
            <a:ext cx="7416824" cy="5949280"/>
          </a:xfrm>
        </p:spPr>
        <p:txBody>
          <a:bodyPr>
            <a:normAutofit/>
          </a:bodyPr>
          <a:lstStyle/>
          <a:p>
            <a:r>
              <a:rPr lang="es-ES" dirty="0"/>
              <a:t>Copacabana Beach fue el diseño más importante para Río de Janeiro en 1971 obra de Roberto Burle Marx..</a:t>
            </a:r>
          </a:p>
          <a:p>
            <a:r>
              <a:rPr lang="es-ES" dirty="0"/>
              <a:t> Era una interpretación moderna abstracta de un patrón tradicional de pavimentación portuguesa utilizando ondas de conjuntos de piedra en blanco y negro. </a:t>
            </a:r>
          </a:p>
          <a:p>
            <a:r>
              <a:rPr lang="es-ES" dirty="0"/>
              <a:t>El barrio de Copacabana tiene 350.000 personas que viven en una estrecha franja entre las montañas y el mar. </a:t>
            </a:r>
          </a:p>
          <a:p>
            <a:r>
              <a:rPr lang="es-ES" dirty="0"/>
              <a:t>Su energía se derrama hacia la playa y es atrapada por el dinamismo del diseño de Marx. Lamentablemente, algunos de los diseños fueron eliminados cuando se amplio la Avenida Atlántica. </a:t>
            </a:r>
          </a:p>
        </p:txBody>
      </p:sp>
    </p:spTree>
    <p:extLst>
      <p:ext uri="{BB962C8B-B14F-4D97-AF65-F5344CB8AC3E}">
        <p14:creationId xmlns:p14="http://schemas.microsoft.com/office/powerpoint/2010/main" val="27194034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73943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29370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97849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43" y="0"/>
            <a:ext cx="4731659" cy="697463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99392"/>
            <a:ext cx="4427984" cy="6957392"/>
          </a:xfrm>
          <a:prstGeom prst="rect">
            <a:avLst/>
          </a:prstGeom>
        </p:spPr>
      </p:pic>
    </p:spTree>
    <p:extLst>
      <p:ext uri="{BB962C8B-B14F-4D97-AF65-F5344CB8AC3E}">
        <p14:creationId xmlns:p14="http://schemas.microsoft.com/office/powerpoint/2010/main" val="39624629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4716016" cy="69573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11591834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464496" cy="6858000"/>
          </a:xfrm>
          <a:prstGeom prst="rect">
            <a:avLst/>
          </a:prstGeom>
        </p:spPr>
      </p:pic>
      <p:pic>
        <p:nvPicPr>
          <p:cNvPr id="1026" name="Picture 2" descr="http://static.panoramio.com/photos/original/1961134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5976" y="0"/>
            <a:ext cx="478802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7200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56847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Burle Marx.-Kuala Lumpur</a:t>
            </a:r>
          </a:p>
        </p:txBody>
      </p:sp>
      <p:sp>
        <p:nvSpPr>
          <p:cNvPr id="3" name="2 Marcador de contenido"/>
          <p:cNvSpPr>
            <a:spLocks noGrp="1"/>
          </p:cNvSpPr>
          <p:nvPr>
            <p:ph sz="quarter" idx="1"/>
          </p:nvPr>
        </p:nvSpPr>
        <p:spPr/>
        <p:txBody>
          <a:bodyPr>
            <a:normAutofit/>
          </a:bodyPr>
          <a:lstStyle/>
          <a:p>
            <a:r>
              <a:rPr lang="es-ES" dirty="0"/>
              <a:t>El Picasso de la arquitectura paisajista Roberto Burle Marx (1909-1994) diseñó el Parque Central de la Kuala Lumpur City Centre (KLCC) poco antes de morir. </a:t>
            </a:r>
          </a:p>
          <a:p>
            <a:r>
              <a:rPr lang="es-ES" dirty="0"/>
              <a:t>Roberto Burle Marx, un brasileño, creador de jardines como pinturas abstractas, el uso de plantas nativas para crear bloques de color.</a:t>
            </a:r>
          </a:p>
          <a:p>
            <a:r>
              <a:rPr lang="es-ES" dirty="0"/>
              <a:t> Aquí hay algunas escenas en el parque, que es en realidad en la parte superior del aparcamiento subterráneo enorme de las Torres Gemelas emblemáticos de Kuala Lumpur. </a:t>
            </a:r>
          </a:p>
          <a:p>
            <a:endParaRPr lang="es-ES" dirty="0"/>
          </a:p>
        </p:txBody>
      </p:sp>
    </p:spTree>
    <p:extLst>
      <p:ext uri="{BB962C8B-B14F-4D97-AF65-F5344CB8AC3E}">
        <p14:creationId xmlns:p14="http://schemas.microsoft.com/office/powerpoint/2010/main" val="33002758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09888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045874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5098"/>
          <a:stretch/>
        </p:blipFill>
        <p:spPr>
          <a:xfrm>
            <a:off x="-1" y="0"/>
            <a:ext cx="9278471" cy="6858000"/>
          </a:xfrm>
          <a:prstGeom prst="rect">
            <a:avLst/>
          </a:prstGeom>
        </p:spPr>
      </p:pic>
    </p:spTree>
    <p:extLst>
      <p:ext uri="{BB962C8B-B14F-4D97-AF65-F5344CB8AC3E}">
        <p14:creationId xmlns:p14="http://schemas.microsoft.com/office/powerpoint/2010/main" val="34217291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36811396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03975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12272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5459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44189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03054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85303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5"/>
            <a:ext cx="9144000" cy="6849070"/>
          </a:xfrm>
          <a:prstGeom prst="rect">
            <a:avLst/>
          </a:prstGeom>
        </p:spPr>
      </p:pic>
    </p:spTree>
    <p:extLst>
      <p:ext uri="{BB962C8B-B14F-4D97-AF65-F5344CB8AC3E}">
        <p14:creationId xmlns:p14="http://schemas.microsoft.com/office/powerpoint/2010/main" val="22564807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77691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7883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33828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00119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12219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1" y="1"/>
            <a:ext cx="9144000" cy="6858000"/>
          </a:xfrm>
          <a:prstGeom prst="rect">
            <a:avLst/>
          </a:prstGeom>
        </p:spPr>
      </p:pic>
    </p:spTree>
    <p:extLst>
      <p:ext uri="{BB962C8B-B14F-4D97-AF65-F5344CB8AC3E}">
        <p14:creationId xmlns:p14="http://schemas.microsoft.com/office/powerpoint/2010/main" val="26563312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18240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96369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99392"/>
            <a:ext cx="7772400" cy="1930226"/>
          </a:xfrm>
        </p:spPr>
        <p:txBody>
          <a:bodyPr>
            <a:normAutofit/>
          </a:bodyPr>
          <a:lstStyle/>
          <a:p>
            <a:r>
              <a:rPr lang="pt-BR" dirty="0"/>
              <a:t>Parque Américo Renée</a:t>
            </a:r>
            <a:br>
              <a:rPr lang="pt-BR" dirty="0"/>
            </a:br>
            <a:endParaRPr lang="es-ES" dirty="0"/>
          </a:p>
        </p:txBody>
      </p:sp>
      <p:sp>
        <p:nvSpPr>
          <p:cNvPr id="3" name="2 Marcador de contenido"/>
          <p:cNvSpPr>
            <a:spLocks noGrp="1"/>
          </p:cNvSpPr>
          <p:nvPr>
            <p:ph sz="quarter" idx="1"/>
          </p:nvPr>
        </p:nvSpPr>
        <p:spPr>
          <a:xfrm>
            <a:off x="611560" y="1628800"/>
            <a:ext cx="7416824" cy="5112568"/>
          </a:xfrm>
        </p:spPr>
        <p:txBody>
          <a:bodyPr>
            <a:normAutofit/>
          </a:bodyPr>
          <a:lstStyle/>
          <a:p>
            <a:r>
              <a:rPr lang="es-ES" dirty="0"/>
              <a:t>El Parque Municipal Américo Renné Giannetti, con 180.000 m² de vallado y torres de vigilancia de todas las entradas, es el principal parque de Belo Horizonte .</a:t>
            </a:r>
          </a:p>
          <a:p>
            <a:r>
              <a:rPr lang="es-ES" dirty="0"/>
              <a:t>Está en el centro de la ciudad , junto a la avenida Afonso Pena . </a:t>
            </a:r>
          </a:p>
          <a:p>
            <a:r>
              <a:rPr lang="es-ES" dirty="0"/>
              <a:t>En marzo de 1894, el constructor de la comisión que se estableció en Belo Horizonte, coordinado por el ingeniero Aarón Reis , incluido dentro de las medidas adoptadas, la decisión de transformar la finca de William Ricardo Vaz de Mello en la zona de ocio de la población, dando origen al Parque Municipal. </a:t>
            </a:r>
          </a:p>
          <a:p>
            <a:endParaRPr lang="es-ES" dirty="0"/>
          </a:p>
        </p:txBody>
      </p:sp>
    </p:spTree>
    <p:extLst>
      <p:ext uri="{BB962C8B-B14F-4D97-AF65-F5344CB8AC3E}">
        <p14:creationId xmlns:p14="http://schemas.microsoft.com/office/powerpoint/2010/main" val="16101976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lstStyle/>
          <a:p>
            <a:r>
              <a:rPr lang="es-ES" dirty="0"/>
              <a:t>El proyecto inicial fue diseñado por el arquitecto-jardinero Paul Villon , nació en Francia y un estudiante del naturalista francés también Glaziou responsable de Garden-Park , en Río de Janeiro .</a:t>
            </a:r>
          </a:p>
          <a:p>
            <a:r>
              <a:rPr lang="es-ES" dirty="0"/>
              <a:t> Fundada el 26 de septiembre de 1897, en el momento de la construcción de la nueva capital (Belo Horizonte).</a:t>
            </a:r>
          </a:p>
          <a:p>
            <a:r>
              <a:rPr lang="es-ES" dirty="0"/>
              <a:t> Rediseñado en 1992, a través de los Directores Regionales del Sur Central, en el acuerdo firmado con la Companhia Vale do Rio Doce , y algunas obras estaban aún por completar (finalización de la guardería, etc.) </a:t>
            </a:r>
          </a:p>
          <a:p>
            <a:endParaRPr lang="es-ES" dirty="0"/>
          </a:p>
        </p:txBody>
      </p:sp>
    </p:spTree>
    <p:extLst>
      <p:ext uri="{BB962C8B-B14F-4D97-AF65-F5344CB8AC3E}">
        <p14:creationId xmlns:p14="http://schemas.microsoft.com/office/powerpoint/2010/main" val="25578804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5976664"/>
          </a:xfrm>
        </p:spPr>
        <p:txBody>
          <a:bodyPr/>
          <a:lstStyle/>
          <a:p>
            <a:r>
              <a:rPr lang="es-ES" dirty="0"/>
              <a:t>El parque fue inaugurado junto con la ciudad. Sin embargo, con el tiempo, el parque ha perdido más de la mitad de su tamaño original. </a:t>
            </a:r>
          </a:p>
          <a:p>
            <a:r>
              <a:rPr lang="es-ES" dirty="0"/>
              <a:t>Dentro de este parque se encuentra el Teatro Francisco Nunes , escenario de grandes piezas. </a:t>
            </a:r>
          </a:p>
          <a:p>
            <a:endParaRPr lang="es-ES" dirty="0"/>
          </a:p>
        </p:txBody>
      </p:sp>
    </p:spTree>
    <p:extLst>
      <p:ext uri="{BB962C8B-B14F-4D97-AF65-F5344CB8AC3E}">
        <p14:creationId xmlns:p14="http://schemas.microsoft.com/office/powerpoint/2010/main" val="20169640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ParqueMunicipalB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2836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82818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66084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490917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81364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51161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40937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4542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80521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68503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96134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15321470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Pampulha Lake</a:t>
            </a:r>
          </a:p>
        </p:txBody>
      </p:sp>
      <p:sp>
        <p:nvSpPr>
          <p:cNvPr id="3" name="2 Marcador de contenido"/>
          <p:cNvSpPr>
            <a:spLocks noGrp="1"/>
          </p:cNvSpPr>
          <p:nvPr>
            <p:ph sz="quarter" idx="1"/>
          </p:nvPr>
        </p:nvSpPr>
        <p:spPr/>
        <p:txBody>
          <a:bodyPr>
            <a:normAutofit lnSpcReduction="10000"/>
          </a:bodyPr>
          <a:lstStyle/>
          <a:p>
            <a:r>
              <a:rPr lang="es-ES" dirty="0"/>
              <a:t>El conjunto arquitectónico de Pampulha, proyectado por Oscar Niemeyer (1907 - 2012) entre 1942 y 1944, surgió de una comisión por el entonces alcalde de Belo Horizonte, Juscelino Kubitschek (1902 - 1976) para la construcción de una serie de edificios alrededor del lago artificial de Pampulha. </a:t>
            </a:r>
          </a:p>
          <a:p>
            <a:r>
              <a:rPr lang="es-ES" dirty="0"/>
              <a:t>El trabajo para la realización de cinco edificios: un casino, un club exclusivo, un salón de baile popular, una iglesia y un hotel, que no se dio cuenta. Al final del proyecto, el alcalde ha añadido una residencia de fin de semana de verano para él y su familia.</a:t>
            </a:r>
          </a:p>
        </p:txBody>
      </p:sp>
    </p:spTree>
    <p:extLst>
      <p:ext uri="{BB962C8B-B14F-4D97-AF65-F5344CB8AC3E}">
        <p14:creationId xmlns:p14="http://schemas.microsoft.com/office/powerpoint/2010/main" val="18514178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proyecto formaba parte de un plan de modernización de la ciudad, que experimentó una importante expansión en términos de espacio y de la población en los años 1940 y 50, que se traduce en la creación de nuevos barrios como el de Pampulha y Cidade Jardim, las zonas residenciales de la élite. La creación de una ciudad universitaria (1944-1951) y un distrito industrial, denominado Cidade Industrial , también datan de este período. En Pampulha, en particular, la administración municipal pretendía crear una zona de ocio de lujo, con un casino y un lago para deportes náuticos, con el fin de atraer inversiones. Para la ejecución del proyecto, Niemeyer se basó en la colaboración del ingeniero de estructuras y poeta, Joaquim Cardoso (1897 - 1978) y el paisajista Burle Marx (1909 - 1994). </a:t>
            </a:r>
          </a:p>
        </p:txBody>
      </p:sp>
    </p:spTree>
    <p:extLst>
      <p:ext uri="{BB962C8B-B14F-4D97-AF65-F5344CB8AC3E}">
        <p14:creationId xmlns:p14="http://schemas.microsoft.com/office/powerpoint/2010/main" val="26621621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183281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36877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05709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76916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32189525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467855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Residencia Raúl de Sosa</a:t>
            </a:r>
          </a:p>
        </p:txBody>
      </p:sp>
      <p:sp>
        <p:nvSpPr>
          <p:cNvPr id="3" name="2 Marcador de contenido"/>
          <p:cNvSpPr>
            <a:spLocks noGrp="1"/>
          </p:cNvSpPr>
          <p:nvPr>
            <p:ph sz="quarter" idx="1"/>
          </p:nvPr>
        </p:nvSpPr>
        <p:spPr/>
        <p:txBody>
          <a:bodyPr/>
          <a:lstStyle/>
          <a:p>
            <a:pPr marL="0" indent="0">
              <a:buNone/>
            </a:pPr>
            <a:r>
              <a:rPr lang="es-ES" dirty="0"/>
              <a:t>Uno de los jardines que realizo el paisajista  brasileño Roberto Burle Marx en 1983,es este el jardín de la Residencia  Privada del Arquitecto Raúl de Souza Martins en Petropolis ( Brasil)</a:t>
            </a:r>
          </a:p>
          <a:p>
            <a:pPr marL="0" indent="0">
              <a:buNone/>
            </a:pPr>
            <a:r>
              <a:rPr lang="es-ES" dirty="0"/>
              <a:t>Un jardín de 7.000 m2 en el que el paisajista aprovecha la topografía natural de la zona situada</a:t>
            </a:r>
          </a:p>
          <a:p>
            <a:pPr marL="0" indent="0">
              <a:buNone/>
            </a:pPr>
            <a:r>
              <a:rPr lang="es-ES" dirty="0"/>
              <a:t> en  la ladera de una colina, salvando el desnivel con la instalación de amplias terrazas y utiliza especies vegetales de su entorno para crear exuberantes jardines con vegetación tropical. </a:t>
            </a:r>
          </a:p>
        </p:txBody>
      </p:sp>
    </p:spTree>
    <p:extLst>
      <p:ext uri="{BB962C8B-B14F-4D97-AF65-F5344CB8AC3E}">
        <p14:creationId xmlns:p14="http://schemas.microsoft.com/office/powerpoint/2010/main" val="393443970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521421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2362542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017606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585320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115212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217175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729067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47323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Petrobras. Rio de  Janeiro</a:t>
            </a:r>
            <a:endParaRPr lang="es-ES" dirty="0"/>
          </a:p>
        </p:txBody>
      </p:sp>
      <p:sp>
        <p:nvSpPr>
          <p:cNvPr id="5" name="4 Marcador de contenido"/>
          <p:cNvSpPr>
            <a:spLocks noGrp="1"/>
          </p:cNvSpPr>
          <p:nvPr>
            <p:ph sz="quarter" idx="1"/>
          </p:nvPr>
        </p:nvSpPr>
        <p:spPr>
          <a:xfrm>
            <a:off x="457200" y="1600200"/>
            <a:ext cx="7467600" cy="5141168"/>
          </a:xfrm>
        </p:spPr>
        <p:txBody>
          <a:bodyPr>
            <a:normAutofit/>
          </a:bodyPr>
          <a:lstStyle/>
          <a:p>
            <a:r>
              <a:rPr lang="es-ES" dirty="0"/>
              <a:t>Construcción ecosostenible - Concebida conforme a las normas de Estados Unidos Green Building Council, la creación de la Universidad Petrobras, en Río de Janeiro, sigue los más modernos conceptos de sostenibilidad.</a:t>
            </a:r>
          </a:p>
          <a:p>
            <a:r>
              <a:rPr lang="es-ES" dirty="0"/>
              <a:t> Los cuidados se iniciaron ya en la fase de construcción, que utiliza madera certificada, pinturas con bajo nivel de emisiones de gases corrosivos e insumos reciclados. </a:t>
            </a:r>
          </a:p>
          <a:p>
            <a:r>
              <a:rPr lang="es-ES" dirty="0"/>
              <a:t>Toda el agua utilizada para el riego de jardines y para limpiar y lavar inodoros proviene del agua de lluvia capturada y de agua reutilizada procedente del sistema de aire acondicionado.</a:t>
            </a:r>
          </a:p>
        </p:txBody>
      </p:sp>
    </p:spTree>
    <p:extLst>
      <p:ext uri="{BB962C8B-B14F-4D97-AF65-F5344CB8AC3E}">
        <p14:creationId xmlns:p14="http://schemas.microsoft.com/office/powerpoint/2010/main" val="22866820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113984" cy="5183088"/>
          </a:xfrm>
        </p:spPr>
        <p:txBody>
          <a:bodyPr/>
          <a:lstStyle/>
          <a:p>
            <a:r>
              <a:rPr lang="es-ES" dirty="0"/>
              <a:t>Además, los sustitutos naturales de luz para una mayor parte de la luz artificial. </a:t>
            </a:r>
          </a:p>
          <a:p>
            <a:r>
              <a:rPr lang="es-ES" dirty="0"/>
              <a:t>Vidrio instalado en las fachadas interiores y exteriores y un atrio central cubierto por una claraboya de 900 metros lo hizo posible. </a:t>
            </a:r>
          </a:p>
          <a:p>
            <a:r>
              <a:rPr lang="es-ES" dirty="0"/>
              <a:t>En tiempos en que la ecoeficiencia se ha convertido cada vez más necesaria y la conciencia ecológica debe estar presente en la vida de las personas, la Compañía da una lección de sostenibilidad. </a:t>
            </a:r>
          </a:p>
          <a:p>
            <a:r>
              <a:rPr lang="es-ES" dirty="0"/>
              <a:t>Los jardines fueron diseñados por Roberto Burle Marx.</a:t>
            </a:r>
          </a:p>
          <a:p>
            <a:endParaRPr lang="es-ES" dirty="0"/>
          </a:p>
          <a:p>
            <a:endParaRPr lang="es-ES" dirty="0"/>
          </a:p>
        </p:txBody>
      </p:sp>
    </p:spTree>
    <p:extLst>
      <p:ext uri="{BB962C8B-B14F-4D97-AF65-F5344CB8AC3E}">
        <p14:creationId xmlns:p14="http://schemas.microsoft.com/office/powerpoint/2010/main" val="426707591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570526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84602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35578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0071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pt-BR" dirty="0"/>
              <a:t>Embassy of Belgium.-Brasilia.</a:t>
            </a:r>
            <a:endParaRPr lang="es-ES" dirty="0"/>
          </a:p>
        </p:txBody>
      </p:sp>
      <p:sp>
        <p:nvSpPr>
          <p:cNvPr id="3" name="2 Marcador de contenido"/>
          <p:cNvSpPr>
            <a:spLocks noGrp="1"/>
          </p:cNvSpPr>
          <p:nvPr>
            <p:ph sz="quarter" idx="1"/>
          </p:nvPr>
        </p:nvSpPr>
        <p:spPr/>
        <p:txBody>
          <a:bodyPr/>
          <a:lstStyle/>
          <a:p>
            <a:r>
              <a:rPr lang="es-ES" dirty="0"/>
              <a:t>Embajada de Bélgica jardín, Brasilia, por Roberto Burle Marx .</a:t>
            </a:r>
          </a:p>
          <a:p>
            <a:r>
              <a:rPr lang="es-ES" dirty="0"/>
              <a:t>Embajada de Bélgica - es una misión bilateral en el extranjero y promueve los intereses de Bélgica en el extranjero. </a:t>
            </a:r>
          </a:p>
          <a:p>
            <a:r>
              <a:rPr lang="es-ES" dirty="0"/>
              <a:t>La Embajada de Bélgica en Brasilia también juega un papel importante en el desarrollo, asuntos culturales y los contactos con la prensa de Brasil. Las actividades de todas las embajadas de Bélgica suelen ser coordinadas desde los Ministerios de Relaciones Exteriores. </a:t>
            </a:r>
          </a:p>
          <a:p>
            <a:r>
              <a:rPr lang="es-ES"/>
              <a:t>Los jardines fueron diseñados por Burle Marx.</a:t>
            </a:r>
          </a:p>
          <a:p>
            <a:endParaRPr lang="es-ES" dirty="0"/>
          </a:p>
        </p:txBody>
      </p:sp>
    </p:spTree>
    <p:extLst>
      <p:ext uri="{BB962C8B-B14F-4D97-AF65-F5344CB8AC3E}">
        <p14:creationId xmlns:p14="http://schemas.microsoft.com/office/powerpoint/2010/main" val="241134670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91196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mbajada de Bélgica jardín, Brasilia, de Roberto Burle Mar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02980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mbajada de Bélgica jardín, Brasilia, de Roberto Burle Mar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074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32047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666792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478616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a:bodyPr>
          <a:lstStyle/>
          <a:p>
            <a:r>
              <a:rPr lang="pt-BR" dirty="0"/>
              <a:t>Instituto Moreira Salles .-Rio de Janeiro</a:t>
            </a:r>
            <a:endParaRPr lang="es-ES" dirty="0"/>
          </a:p>
        </p:txBody>
      </p:sp>
      <p:sp>
        <p:nvSpPr>
          <p:cNvPr id="4" name="3 Marcador de contenido"/>
          <p:cNvSpPr>
            <a:spLocks noGrp="1"/>
          </p:cNvSpPr>
          <p:nvPr>
            <p:ph sz="quarter" idx="1"/>
          </p:nvPr>
        </p:nvSpPr>
        <p:spPr>
          <a:xfrm>
            <a:off x="457200" y="1600200"/>
            <a:ext cx="7283152" cy="4873752"/>
          </a:xfrm>
        </p:spPr>
        <p:txBody>
          <a:bodyPr>
            <a:normAutofit lnSpcReduction="10000"/>
          </a:bodyPr>
          <a:lstStyle/>
          <a:p>
            <a:r>
              <a:rPr lang="es-ES" dirty="0"/>
              <a:t>El IMS es una organización sin fines de lucro fundada por Walther Moreira Salles en 1990 .</a:t>
            </a:r>
          </a:p>
          <a:p>
            <a:r>
              <a:rPr lang="es-ES" dirty="0"/>
              <a:t> Es administrado por la familia Moreira Salles y tiene el único propósito de promover y desarrollar programas culturales se centran principalmente en cinco áreas: fotografía, literatura, biblioteca, arte y música brasileña. </a:t>
            </a:r>
          </a:p>
          <a:p>
            <a:r>
              <a:rPr lang="es-ES" dirty="0"/>
              <a:t>Parte de los fondos fotográficos, literarios y de artes pláticas musicales están disponibles para su consulta en la página web de la institución  , así como sus centros culturales en todo el Brasil (Río de Janeiro, Sao Paulo y Caldas Wells), cuatro (Galerías São Paulo, Río de Janeiro, Curitiba y Porto Alegre). </a:t>
            </a:r>
          </a:p>
        </p:txBody>
      </p:sp>
    </p:spTree>
    <p:extLst>
      <p:ext uri="{BB962C8B-B14F-4D97-AF65-F5344CB8AC3E}">
        <p14:creationId xmlns:p14="http://schemas.microsoft.com/office/powerpoint/2010/main" val="82123146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753944" cy="5615136"/>
          </a:xfrm>
        </p:spPr>
        <p:txBody>
          <a:bodyPr/>
          <a:lstStyle/>
          <a:p>
            <a:r>
              <a:rPr lang="es-ES" dirty="0"/>
              <a:t>Tiene, sin embargo, en las áreas de reservas técnicas de fotos, música, biblioteca y galería de arte  -. ubicado en Sao Paulo y Río de Janeiro, y una emisora ​​de radio en Internet </a:t>
            </a:r>
          </a:p>
          <a:p>
            <a:r>
              <a:rPr lang="es-ES" dirty="0"/>
              <a:t>Los jardines fueron diseñados por Roberto Burle Marx.</a:t>
            </a:r>
          </a:p>
          <a:p>
            <a:endParaRPr lang="es-ES" dirty="0"/>
          </a:p>
        </p:txBody>
      </p:sp>
    </p:spTree>
    <p:extLst>
      <p:ext uri="{BB962C8B-B14F-4D97-AF65-F5344CB8AC3E}">
        <p14:creationId xmlns:p14="http://schemas.microsoft.com/office/powerpoint/2010/main" val="135077071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949714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159449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70277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6146" name="Picture 2" descr="http://4.bp.blogspot.com/-ZB-9MaABMjA/UE6CmNl7_TI/AAAAAAAAAv0/UYIhw2ZcGq0/s1600/SN1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0"/>
            <a:ext cx="482156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6442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pt-BR" dirty="0"/>
              <a:t>Mangrove Facenda.Burle Marx</a:t>
            </a:r>
            <a:endParaRPr lang="es-ES" dirty="0"/>
          </a:p>
        </p:txBody>
      </p:sp>
      <p:sp>
        <p:nvSpPr>
          <p:cNvPr id="3" name="2 Marcador de contenido"/>
          <p:cNvSpPr>
            <a:spLocks noGrp="1"/>
          </p:cNvSpPr>
          <p:nvPr>
            <p:ph sz="quarter" idx="1"/>
          </p:nvPr>
        </p:nvSpPr>
        <p:spPr>
          <a:xfrm>
            <a:off x="457200" y="1916832"/>
            <a:ext cx="7467600" cy="5256584"/>
          </a:xfrm>
        </p:spPr>
        <p:txBody>
          <a:bodyPr/>
          <a:lstStyle/>
          <a:p>
            <a:r>
              <a:rPr lang="es-ES" dirty="0"/>
              <a:t>También conocido como Niniha Magalhaes Residence Lins. </a:t>
            </a:r>
          </a:p>
          <a:p>
            <a:r>
              <a:rPr lang="es-ES" dirty="0"/>
              <a:t>Situado en un valle poco profundo en pendiente con una corriente, el jardín se integra bien con el entorno Parque Nacional da Tijuca .</a:t>
            </a:r>
          </a:p>
          <a:p>
            <a:r>
              <a:rPr lang="es-ES" dirty="0"/>
              <a:t>Jardines diseñados por Roberto Burle Marx</a:t>
            </a:r>
          </a:p>
          <a:p>
            <a:endParaRPr lang="es-ES" dirty="0"/>
          </a:p>
        </p:txBody>
      </p:sp>
    </p:spTree>
    <p:extLst>
      <p:ext uri="{BB962C8B-B14F-4D97-AF65-F5344CB8AC3E}">
        <p14:creationId xmlns:p14="http://schemas.microsoft.com/office/powerpoint/2010/main" val="340711825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261120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508256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970885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91218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41984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229472997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a:bodyPr>
          <a:lstStyle/>
          <a:p>
            <a:r>
              <a:rPr lang="en-US" dirty="0"/>
              <a:t>Ministry of Foreing Affairs.-Brasilia.-Burle Marx</a:t>
            </a:r>
            <a:endParaRPr lang="es-ES" dirty="0"/>
          </a:p>
        </p:txBody>
      </p:sp>
      <p:sp>
        <p:nvSpPr>
          <p:cNvPr id="4" name="3 Marcador de contenido"/>
          <p:cNvSpPr>
            <a:spLocks noGrp="1"/>
          </p:cNvSpPr>
          <p:nvPr>
            <p:ph sz="quarter" idx="1"/>
          </p:nvPr>
        </p:nvSpPr>
        <p:spPr>
          <a:xfrm>
            <a:off x="457200" y="1600200"/>
            <a:ext cx="7211144" cy="5141168"/>
          </a:xfrm>
        </p:spPr>
        <p:txBody>
          <a:bodyPr>
            <a:normAutofit/>
          </a:bodyPr>
          <a:lstStyle/>
          <a:p>
            <a:r>
              <a:rPr lang="es-ES" dirty="0"/>
              <a:t>1965.</a:t>
            </a:r>
          </a:p>
          <a:p>
            <a:r>
              <a:rPr lang="es-ES" dirty="0"/>
              <a:t> Hay 3 jardines: los jardines del foso que rodea el edificio de Oscar Niemeyer, un jardín interior en la calle y un jardín en la azotea.</a:t>
            </a:r>
          </a:p>
          <a:p>
            <a:r>
              <a:rPr lang="es-ES" dirty="0"/>
              <a:t> Itamaraty Palace (Palacio do Itamaraty) es el nombre del edificio de la sede del Ministerio de Relaciones Exteriores de Brasil. </a:t>
            </a:r>
          </a:p>
          <a:p>
            <a:r>
              <a:rPr lang="es-ES" dirty="0"/>
              <a:t>El puente, que se ejecuta a través de una enorme piscina ornamental salpicado de islas de plantas tropicales, conduce a una de las mayores colecciones de arte públicas en Brasil. </a:t>
            </a:r>
          </a:p>
        </p:txBody>
      </p:sp>
    </p:spTree>
    <p:extLst>
      <p:ext uri="{BB962C8B-B14F-4D97-AF65-F5344CB8AC3E}">
        <p14:creationId xmlns:p14="http://schemas.microsoft.com/office/powerpoint/2010/main" val="214236413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99592" y="764704"/>
            <a:ext cx="6969968" cy="5615136"/>
          </a:xfrm>
        </p:spPr>
        <p:txBody>
          <a:bodyPr/>
          <a:lstStyle/>
          <a:p>
            <a:r>
              <a:rPr lang="es-ES" dirty="0"/>
              <a:t> La sala principal masiva 220 metros cuadrados en la planta baja está libre de columnas y cuenta con un 2,3 metros de ancho escalera de caracol sin barandilla.</a:t>
            </a:r>
          </a:p>
          <a:p>
            <a:r>
              <a:rPr lang="es-ES" dirty="0"/>
              <a:t> Athos Bulcão creó las paredes de mármol en relieve. </a:t>
            </a:r>
          </a:p>
          <a:p>
            <a:r>
              <a:rPr lang="es-ES" dirty="0"/>
              <a:t>Burle Marx diseñó los jardines, con plantas de la región amazónica, y Bruno Giorgi (el mismo artista que creó a los ángeles que cuelgan en la Catedral de Brasilia) talló la escultura Meteoro partir de un único bloque de cuatro toneladas de mármol de Carrara, que se ha expuesto en el jardín de agua en frente del Palacio desde 1967. </a:t>
            </a:r>
          </a:p>
          <a:p>
            <a:endParaRPr lang="es-ES" dirty="0"/>
          </a:p>
        </p:txBody>
      </p:sp>
    </p:spTree>
    <p:extLst>
      <p:ext uri="{BB962C8B-B14F-4D97-AF65-F5344CB8AC3E}">
        <p14:creationId xmlns:p14="http://schemas.microsoft.com/office/powerpoint/2010/main" val="252739046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520215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906454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1007125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101224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16164534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046083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380188322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603448"/>
            <a:ext cx="5040560" cy="7461448"/>
          </a:xfrm>
          <a:prstGeom prst="rect">
            <a:avLst/>
          </a:prstGeom>
        </p:spPr>
      </p:pic>
      <p:pic>
        <p:nvPicPr>
          <p:cNvPr id="8194" name="Picture 2" descr="http://www.mraggett.co.uk/rbm/MinistryForeign/content/bin/images/large/MinForeign_64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
            <a:ext cx="4283968" cy="6855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84698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bdci.tv/images/Palacio%20do%20Itamara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44890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Brasil.-Minister Army.</a:t>
            </a:r>
          </a:p>
        </p:txBody>
      </p:sp>
      <p:sp>
        <p:nvSpPr>
          <p:cNvPr id="3" name="2 Marcador de contenido"/>
          <p:cNvSpPr>
            <a:spLocks noGrp="1"/>
          </p:cNvSpPr>
          <p:nvPr>
            <p:ph sz="quarter" idx="1"/>
          </p:nvPr>
        </p:nvSpPr>
        <p:spPr>
          <a:xfrm>
            <a:off x="457200" y="1600200"/>
            <a:ext cx="7467600" cy="5141168"/>
          </a:xfrm>
        </p:spPr>
        <p:txBody>
          <a:bodyPr>
            <a:normAutofit/>
          </a:bodyPr>
          <a:lstStyle/>
          <a:p>
            <a:r>
              <a:rPr lang="es-ES" dirty="0"/>
              <a:t>1970.</a:t>
            </a:r>
          </a:p>
          <a:p>
            <a:r>
              <a:rPr lang="es-ES" dirty="0"/>
              <a:t> Ocupa una parcela triangular adyacente al edificio del Ministerio, este jardín está en proceso de remodelación </a:t>
            </a:r>
          </a:p>
          <a:p>
            <a:r>
              <a:rPr lang="es-ES" dirty="0"/>
              <a:t>Burle Marx -que nunca estudió botánica oficialmente- luchó por una frase que convirtió en eslogan: "Los jardines devuelven a las personas el verde que la ciudad les robó". </a:t>
            </a:r>
          </a:p>
          <a:p>
            <a:r>
              <a:rPr lang="es-ES" dirty="0"/>
              <a:t>Organizando plantas nativas según los principios estéticos de las vanguardias artísticas, especialmente el cubismo y el arte abstracto, creó una nueva gramática para el diseño de paisajes". </a:t>
            </a:r>
          </a:p>
        </p:txBody>
      </p:sp>
    </p:spTree>
    <p:extLst>
      <p:ext uri="{BB962C8B-B14F-4D97-AF65-F5344CB8AC3E}">
        <p14:creationId xmlns:p14="http://schemas.microsoft.com/office/powerpoint/2010/main" val="123585274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545793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44105"/>
          </a:xfrm>
          <a:prstGeom prst="rect">
            <a:avLst/>
          </a:prstGeom>
        </p:spPr>
      </p:pic>
    </p:spTree>
    <p:extLst>
      <p:ext uri="{BB962C8B-B14F-4D97-AF65-F5344CB8AC3E}">
        <p14:creationId xmlns:p14="http://schemas.microsoft.com/office/powerpoint/2010/main" val="129212550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6" y="0"/>
            <a:ext cx="9030109" cy="6938682"/>
          </a:xfrm>
          <a:prstGeom prst="rect">
            <a:avLst/>
          </a:prstGeom>
        </p:spPr>
      </p:pic>
    </p:spTree>
    <p:extLst>
      <p:ext uri="{BB962C8B-B14F-4D97-AF65-F5344CB8AC3E}">
        <p14:creationId xmlns:p14="http://schemas.microsoft.com/office/powerpoint/2010/main" val="120933568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5606922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274303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92259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854358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057368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gardenhistorysociety.org/wp-content/uploads/2010/03/Brazil-figur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73827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pt-BR" dirty="0"/>
              <a:t>Olivo Gomes.-Sao Jose dos Campos.-Brasil</a:t>
            </a:r>
            <a:endParaRPr lang="es-ES" dirty="0"/>
          </a:p>
        </p:txBody>
      </p:sp>
      <p:sp>
        <p:nvSpPr>
          <p:cNvPr id="3" name="2 Marcador de contenido"/>
          <p:cNvSpPr>
            <a:spLocks noGrp="1"/>
          </p:cNvSpPr>
          <p:nvPr>
            <p:ph sz="quarter" idx="1"/>
          </p:nvPr>
        </p:nvSpPr>
        <p:spPr>
          <a:xfrm>
            <a:off x="457200" y="1600200"/>
            <a:ext cx="7139136" cy="5257800"/>
          </a:xfrm>
        </p:spPr>
        <p:txBody>
          <a:bodyPr/>
          <a:lstStyle/>
          <a:p>
            <a:r>
              <a:rPr lang="es-ES" dirty="0"/>
              <a:t>1950 y 1966. </a:t>
            </a:r>
          </a:p>
          <a:p>
            <a:r>
              <a:rPr lang="es-ES" dirty="0"/>
              <a:t>Ahora el Parque da Cidade Roberto Burle Marx. El parque es un atractivo para la población local, pero el edificio Rino Levi-diseñado se ha descuidado bastante.</a:t>
            </a:r>
          </a:p>
          <a:p>
            <a:r>
              <a:rPr lang="es-ES" dirty="0"/>
              <a:t> Un patrocinio se encuentra en las etapas finales de ser arreglado (2009) por lo que se espera que la calidad del mantenimiento va a mejorar. </a:t>
            </a:r>
          </a:p>
        </p:txBody>
      </p:sp>
    </p:spTree>
    <p:extLst>
      <p:ext uri="{BB962C8B-B14F-4D97-AF65-F5344CB8AC3E}">
        <p14:creationId xmlns:p14="http://schemas.microsoft.com/office/powerpoint/2010/main" val="114951154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69333416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241506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823927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2835551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3316829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809584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641342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44832405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202088" cy="3667125"/>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4365104"/>
            <a:ext cx="3563888" cy="2492896"/>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2088" y="0"/>
            <a:ext cx="2941912" cy="4365104"/>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1" y="3667124"/>
            <a:ext cx="5571891" cy="3190875"/>
          </a:xfrm>
          <a:prstGeom prst="rect">
            <a:avLst/>
          </a:prstGeom>
        </p:spPr>
      </p:pic>
    </p:spTree>
    <p:extLst>
      <p:ext uri="{BB962C8B-B14F-4D97-AF65-F5344CB8AC3E}">
        <p14:creationId xmlns:p14="http://schemas.microsoft.com/office/powerpoint/2010/main" val="60802315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24"/>
            <a:ext cx="5953125" cy="3962400"/>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61049"/>
            <a:ext cx="3905250" cy="2941258"/>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0894" y="3911266"/>
            <a:ext cx="5233106" cy="291465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6136" y="1"/>
            <a:ext cx="3347864" cy="3911265"/>
          </a:xfrm>
          <a:prstGeom prst="rect">
            <a:avLst/>
          </a:prstGeom>
        </p:spPr>
      </p:pic>
    </p:spTree>
    <p:extLst>
      <p:ext uri="{BB962C8B-B14F-4D97-AF65-F5344CB8AC3E}">
        <p14:creationId xmlns:p14="http://schemas.microsoft.com/office/powerpoint/2010/main" val="176987396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51512"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1512" y="0"/>
            <a:ext cx="4392488" cy="6858000"/>
          </a:xfrm>
          <a:prstGeom prst="rect">
            <a:avLst/>
          </a:prstGeom>
        </p:spPr>
      </p:pic>
    </p:spTree>
    <p:extLst>
      <p:ext uri="{BB962C8B-B14F-4D97-AF65-F5344CB8AC3E}">
        <p14:creationId xmlns:p14="http://schemas.microsoft.com/office/powerpoint/2010/main" val="288888251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6" y="0"/>
            <a:ext cx="4572000" cy="3717032"/>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4576" y="0"/>
            <a:ext cx="4559424" cy="3717032"/>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4577" y="3573017"/>
            <a:ext cx="4559424" cy="3270696"/>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77" y="3717032"/>
            <a:ext cx="4572000" cy="3126681"/>
          </a:xfrm>
          <a:prstGeom prst="rect">
            <a:avLst/>
          </a:prstGeom>
        </p:spPr>
      </p:pic>
    </p:spTree>
    <p:extLst>
      <p:ext uri="{BB962C8B-B14F-4D97-AF65-F5344CB8AC3E}">
        <p14:creationId xmlns:p14="http://schemas.microsoft.com/office/powerpoint/2010/main" val="89710744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279"/>
            <a:ext cx="4788024" cy="3679753"/>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37280"/>
            <a:ext cx="4355976" cy="367975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68" y="3717032"/>
            <a:ext cx="4752456" cy="3140968"/>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3717032"/>
            <a:ext cx="4355976" cy="3140968"/>
          </a:xfrm>
          <a:prstGeom prst="rect">
            <a:avLst/>
          </a:prstGeom>
        </p:spPr>
      </p:pic>
    </p:spTree>
    <p:extLst>
      <p:ext uri="{BB962C8B-B14F-4D97-AF65-F5344CB8AC3E}">
        <p14:creationId xmlns:p14="http://schemas.microsoft.com/office/powerpoint/2010/main" val="317752224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04048" cy="3645024"/>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9804" y="16896"/>
            <a:ext cx="4336157" cy="3645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45024"/>
            <a:ext cx="4716016" cy="3212975"/>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3645025"/>
            <a:ext cx="4427984" cy="3197368"/>
          </a:xfrm>
          <a:prstGeom prst="rect">
            <a:avLst/>
          </a:prstGeom>
        </p:spPr>
      </p:pic>
    </p:spTree>
    <p:extLst>
      <p:ext uri="{BB962C8B-B14F-4D97-AF65-F5344CB8AC3E}">
        <p14:creationId xmlns:p14="http://schemas.microsoft.com/office/powerpoint/2010/main" val="70852422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4598022" cy="357301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916" y="0"/>
            <a:ext cx="4519084" cy="357301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573016"/>
            <a:ext cx="4624915" cy="328498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4916" y="3573016"/>
            <a:ext cx="4519083" cy="3284984"/>
          </a:xfrm>
          <a:prstGeom prst="rect">
            <a:avLst/>
          </a:prstGeom>
        </p:spPr>
      </p:pic>
    </p:spTree>
    <p:extLst>
      <p:ext uri="{BB962C8B-B14F-4D97-AF65-F5344CB8AC3E}">
        <p14:creationId xmlns:p14="http://schemas.microsoft.com/office/powerpoint/2010/main" val="387728667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16016" cy="3717032"/>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
            <a:ext cx="4427984" cy="371703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 y="3717033"/>
            <a:ext cx="4690864" cy="3137968"/>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3717033"/>
            <a:ext cx="4427984" cy="3091984"/>
          </a:xfrm>
          <a:prstGeom prst="rect">
            <a:avLst/>
          </a:prstGeom>
        </p:spPr>
      </p:pic>
    </p:spTree>
    <p:extLst>
      <p:ext uri="{BB962C8B-B14F-4D97-AF65-F5344CB8AC3E}">
        <p14:creationId xmlns:p14="http://schemas.microsoft.com/office/powerpoint/2010/main" val="59930237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151064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76</TotalTime>
  <Words>3123</Words>
  <Application>Microsoft Office PowerPoint</Application>
  <PresentationFormat>Presentación en pantalla (4:3)</PresentationFormat>
  <Paragraphs>293</Paragraphs>
  <Slides>182</Slides>
  <Notes>95</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182</vt:i4>
      </vt:variant>
    </vt:vector>
  </HeadingPairs>
  <TitlesOfParts>
    <vt:vector size="187" baseType="lpstr">
      <vt:lpstr>Calibri</vt:lpstr>
      <vt:lpstr>Century Schoolbook</vt:lpstr>
      <vt:lpstr>Wingdings</vt:lpstr>
      <vt:lpstr>Wingdings 2</vt:lpstr>
      <vt:lpstr>Default Theme</vt:lpstr>
      <vt:lpstr>AMERICA.-LA VUELTA AL MUNDO EN 385 JARDINES.-BURLE MARX.-Aterro do Flamengo.-Copacabana.-Kuala Lumpur.-Parque Américo Renee.-Pampulha Lake.-Residencia Raúl de Sosa.-Petrobras.-Rio de  Janeiro.-Embassy of Belgium.-Brasilia</vt:lpstr>
      <vt:lpstr>Aterro do Flamengo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Copacabana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Burle Marx.-Kuala Lumpur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Américo Renée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Pampulha Lake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Residencia Raúl de Sosa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Petrobras. Rio de  Janeiro</vt:lpstr>
      <vt:lpstr>Presentación de PowerPoint</vt:lpstr>
      <vt:lpstr>Presentación de PowerPoint</vt:lpstr>
      <vt:lpstr>Presentación de PowerPoint</vt:lpstr>
      <vt:lpstr>Presentación de PowerPoint</vt:lpstr>
      <vt:lpstr>Presentación de PowerPoint</vt:lpstr>
      <vt:lpstr>Embassy of Belgium.-Brasilia.</vt:lpstr>
      <vt:lpstr>Presentación de PowerPoint</vt:lpstr>
      <vt:lpstr>Presentación de PowerPoint</vt:lpstr>
      <vt:lpstr>Presentación de PowerPoint</vt:lpstr>
      <vt:lpstr>Presentación de PowerPoint</vt:lpstr>
      <vt:lpstr>Presentación de PowerPoint</vt:lpstr>
      <vt:lpstr>Presentación de PowerPoint</vt:lpstr>
      <vt:lpstr>Instituto Moreira Salles .-Rio de Janeiro</vt:lpstr>
      <vt:lpstr>Presentación de PowerPoint</vt:lpstr>
      <vt:lpstr>Presentación de PowerPoint</vt:lpstr>
      <vt:lpstr>Presentación de PowerPoint</vt:lpstr>
      <vt:lpstr>Presentación de PowerPoint</vt:lpstr>
      <vt:lpstr>Presentación de PowerPoint</vt:lpstr>
      <vt:lpstr>Mangrove Facenda.Burle Marx</vt:lpstr>
      <vt:lpstr>Presentación de PowerPoint</vt:lpstr>
      <vt:lpstr>Presentación de PowerPoint</vt:lpstr>
      <vt:lpstr>Presentación de PowerPoint</vt:lpstr>
      <vt:lpstr>Presentación de PowerPoint</vt:lpstr>
      <vt:lpstr>Presentación de PowerPoint</vt:lpstr>
      <vt:lpstr>Presentación de PowerPoint</vt:lpstr>
      <vt:lpstr>Ministry of Foreing Affairs.-Brasilia.-Burle Marx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Brasil.-Minister Army.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Olivo Gomes.-Sao Jose dos Campos.-Brasil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14</cp:revision>
  <dcterms:created xsi:type="dcterms:W3CDTF">2013-09-12T16:18:33Z</dcterms:created>
  <dcterms:modified xsi:type="dcterms:W3CDTF">2018-02-25T17:51:52Z</dcterms:modified>
</cp:coreProperties>
</file>