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4"/>
  </p:notesMasterIdLst>
  <p:sldIdLst>
    <p:sldId id="256" r:id="rId2"/>
    <p:sldId id="257" r:id="rId3"/>
    <p:sldId id="258" r:id="rId4"/>
    <p:sldId id="259" r:id="rId5"/>
    <p:sldId id="260" r:id="rId6"/>
    <p:sldId id="261" r:id="rId7"/>
    <p:sldId id="262" r:id="rId8"/>
    <p:sldId id="263" r:id="rId9"/>
    <p:sldId id="264" r:id="rId10"/>
    <p:sldId id="265" r:id="rId11"/>
    <p:sldId id="407"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408"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99" autoAdjust="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notesMaster" Target="notesMasters/notesMaster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252CFB-8091-4B65-899D-E0F642F8BEA0}" type="datetimeFigureOut">
              <a:rPr lang="es-ES" smtClean="0"/>
              <a:t>26/02/2018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0967C6-5F01-4D7C-ACEE-1A2971E6B81A}" type="slidenum">
              <a:rPr lang="es-ES" smtClean="0"/>
              <a:t>‹Nº›</a:t>
            </a:fld>
            <a:endParaRPr lang="es-ES" dirty="0"/>
          </a:p>
        </p:txBody>
      </p:sp>
    </p:spTree>
    <p:extLst>
      <p:ext uri="{BB962C8B-B14F-4D97-AF65-F5344CB8AC3E}">
        <p14:creationId xmlns:p14="http://schemas.microsoft.com/office/powerpoint/2010/main" val="1769651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Colombia.-Barranquilla_Parque_de_los_Músicos</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477C97-2E51-4447-BE5C-E624E282E96C}"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Colombia.--Barranquilla_plaza_de_la_locomotora</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329A4E-BAEB-4BBC-82D1-5C3B6A149632}"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Colombia.-Bolívar,_Parque_Bolívar,_La_Dorada</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A279D0-7707-4B63-892D-92CEC6F61B38}"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Colombia.-Barranquilla</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F445AA-2DEE-489C-B9B5-6C54D98053D7}"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Colombia.-Medellin.-Jardines Universidad.-</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A6171B-06D8-41C1-A7C0-694864C6B6E2}"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Colombia.-Medellin.-Jardines Universidad.-</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D1D84C-D43A-433F-BF64-0B499A51B09E}"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Colombia.-Medellin.-Jardines Universidad.-</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4AFE38-B52A-4A4F-9485-1387F56265F6}"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Colombia.-Medellin.-Jardines Universidad.-</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C71078-A5AC-4B56-9AAA-1F357C0D2780}"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Colombia.-Medellin.-Jardines Universidad.-</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577D93-6495-4F26-B558-432A5267AB94}"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Colombia.-Medellin.-Jardines Universidad.-</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088EA2-89B3-4BA4-97E1-91C3D5FE89F0}"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Colombia.-Medellin.-Jardines Universidad.-</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23600F-280B-4BF6-B3B1-2D7173C3AE20}"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Colombia.-Medellin.-Jardines Universidad.-</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1B0694-BDB6-44A4-A267-AF78ADD773F9}"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Colombia.-Medellin.-Jardines Universidad.-</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3EA36B-1C12-4DBF-91F2-AD3BE13FCD70}"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Colombia.-Medellin.-Jardines Universidad.-</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51EF2D-8AE6-4521-80A2-7FD6BD7588A8}"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Colombia.-Medellin.-Jardines Universidad.-</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8F458E-E5DA-4DBA-A429-AED554915D9E}"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Colombia.-Medellin.-Jardines Universidad.-</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330901-39BF-4EEC-A19C-12EB4119DCFB}"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Colombia.-Medellin.-Jardines Universidad.-</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19A9A9-9544-4660-9486-21F01970E980}"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Colombia.-Medellin.-Jardines Universidad.-</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56295D-7541-4725-BB47-3D9A3C4FC244}"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Colombia.-Medellin.-Jardines Universidad.-Cafetería</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88C25B-A857-4E2A-B7A2-137A99709E47}"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Colombia.-Medellin.-Jardines Universidad.-</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CBD317-F860-49BE-8FCB-205D63D9D2A4}"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Colombia.-Medellin.-Parque Lleras-</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C0B68B-E6E2-4CA0-9011-F31A53A4F0FE}"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Colombia.-Medellin.-Plaza de la Luz</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5AF80D-C91D-41B4-9260-011D48F7FB07}"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Colombia.-Parque_Bolívar_La_Dorada</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7F5CAA-6A59-4D46-9CB4-7587FC5DB7BA}"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Colombia.--Parque_Bolivar-Medellin</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2F4490-A727-4180-A6C5-3F6D14CA806C}"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Colombia.-Parque_Boston-Medellin</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83E756-D580-4DE6-9570-2CF1905DE7E2}"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Colombia.-Parque_Boston-Medellin</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5D62C5-E44D-4888-8216-0346F895E44F}"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Colombia.--Parque_de_Bolivar-Medellin(1)</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CFED37-A8F7-4FEF-BBAD-EB5E2B74C925}"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Colombia.--Parque_de_Bolivar-Medellin(1)</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F1F0A8-32C6-464C-BF4B-573DFC8D36E3}"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Colombia.-Parque_de_los_Deseos-Medellin</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24ED94-BE26-4DEA-BD5B-64905CD7222A}"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Colombia.-Parque_de_los_Deseos-Medellin</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662924-C16B-4396-835B-B33BED2EBF1E}"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Colombia.-Parque_Jorge_Eliécer_Gaitán,_La Dorada</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64F977-5851-4DF6-8536-9B6C9AAB8569}"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Colombia.-Parque Norte-Medellin</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76B201-C9D8-476A-95D9-FFC6C193FFCE}"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Colombia.-Parque Norte-Medellin</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518DEA-3936-4F17-A914-2BA80848CDC6}"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Colombia.-Parque Norte-Medellin</a:t>
            </a:r>
          </a:p>
          <a:p>
            <a:pPr eaLnBrk="1" hangingPunct="1">
              <a:spcBef>
                <a:spcPct val="0"/>
              </a:spcBef>
            </a:pPr>
            <a:endParaRPr lang="es-ES" altLang="es-ES" dirty="0"/>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0A0F0E-F0E6-4230-B2B7-9EC608A11F7B}"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Colombia.-Parque_Pies_Descalzos</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13092C-FB26-413C-B63E-57631D8EE403}"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Colombia.-Parque_Pies_Descalzos</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0DCD61-7280-4674-AE9C-4AC4768B1997}"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Colombia.-Parque Pies Descalzos-Medellin</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1DB225-1268-42F4-AC6B-F83527DCDC60}"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Colombia.-Plaza Cisneros-Medellin</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CD821F-B791-471F-B8E8-C8B78812A752}"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Colombia.-Plazuela_Zea-Medellin</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32AB45-258C-4B3B-B5DA-A96AD11A8AB5}"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Colombia.-Plazuela_Zea-Medellin</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118753-0CCF-4244-ABD3-C593BF864704}"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Medellin.-Club Social Campestre</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67BEA5-01A6-45B2-9319-87FF6E5D213B}"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Medellin.-Club Social Campestre</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A70B5B-00A1-4AC0-9ACE-DE24B8FBAAE7}"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Colombia.-Medellin.-Jardin Botánico</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3111CB-4687-43C2-BE8B-AA948964338A}"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Medellin.-Parque Norte</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014AB5-0FA5-40B0-949B-5E7D2F382444}"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Medellin.-Parque Norte</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956D18-F718-41FC-89FB-2CB9BA4DB58D}"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Medellin.-Parque Norte</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105631-60A2-40DC-BE84-23E6A82EEA93}"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Medellin.-Parque Norte</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6DC6B6-32DC-4C77-9C5B-23FA0EA079B2}"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Ronda del Sinu, Montería - Colombia</a:t>
            </a:r>
          </a:p>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06D042-2327-4423-8286-8D94C7DE810F}"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Ronda del Sinu, Montería - Colombia</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C24A7A-D5D6-48C2-ADEA-6E145D56C832}"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Ronda del Sinu, Montería - Colombia</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4FABA3-3FD3-46E9-A279-D177153EA41F}"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Ronda del Sinu, Montería - Colombia</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621612-769D-4F6E-B174-F45BC58D0B38}"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Ronda del Sinu, Montería - Colombia</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0B3ADE-69DD-4D40-85EF-56A6474A4A9F}"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Ronda del Sinu, Montería - Colombia</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AA47B5-00FB-43ED-A1E0-59CD11EF3E9E}"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Ronda del Sinu, Montería - Colombia</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170FC6-CDF6-42AD-A9DC-A0B84B313BDE}"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Ronda del Sinu, Montería - Colombia</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573A96-2D9E-4835-8CD6-1AC010C0EDA8}"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Ronda del Sinu, Montería - Colombia</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6A2CC6-29B5-404D-9A40-AA3704A10E83}"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A5A95C-EC30-4A8B-BF6B-80FAE3AF8ABA}"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78461A-8B20-4785-B9C7-1E79BF31825E}"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963D61-9101-4FC5-A63E-31C9F0EA43DF}"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1E6597-423D-4F8F-B982-A264294ADEA1}"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977682-9D5F-4D84-8475-80AA18C91D2E}"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7A8610-B664-4777-A7DD-FDF257B93048}"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Medellin.-Anthuriums</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D83195-5172-4FB1-A7D1-484FAE414E25}"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03CA25-A429-422A-94F1-BEB58983E662}"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8C0495-DBAE-4D9D-977D-8F8FB5F0A37A}"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FAEC87-C748-4504-94DF-72CEF54CFCEE}"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0A60FC-2AF9-4C37-8D30-CF64E58024BE}"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26E72E-F37E-4DD2-A5DA-7625937B7C5F}"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CE55E8-9E07-488E-A9E6-8846554D6BC3}"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29C263-50C6-48B9-9076-54FD194D0CDF}"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5CD977-F373-4E65-9813-15AB1CEF7477}"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C40AE2-8A04-44A6-9C70-D11CB9F88E64}"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7FCEB5-9C04-440E-8912-6B456A5C7B26}"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A00CD0-154C-4F1D-A29E-83E702320C42}"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A19B70-E6A5-444D-B6C1-F49D406302B1}"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54C74E-0235-4652-B548-793CFCAFF613}"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B9CC84-2E2B-4364-B1E9-B50D195D3C03}"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Medellin.-Orquideorama</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0E6509-5276-43AF-A1C7-9D30F152349A}"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Medellin.-Orquideorama</a:t>
            </a:r>
          </a:p>
          <a:p>
            <a:pPr eaLnBrk="1" hangingPunct="1">
              <a:spcBef>
                <a:spcPct val="0"/>
              </a:spcBef>
            </a:pPr>
            <a:endParaRPr lang="es-ES" altLang="es-ES" dirty="0"/>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B3B659-F8B8-4E91-A0D2-147D79A5A4CC}"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Medellin.-Orquideorama</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5E9A33-36B9-4A4D-AB63-C01C69E28E36}"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Medellin.-Orquideorama</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C1D04C-F16F-4523-B7B8-05B9B89A5A83}"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Medellin.-Orquideorama</a:t>
            </a:r>
          </a:p>
          <a:p>
            <a:pPr eaLnBrk="1" hangingPunct="1">
              <a:spcBef>
                <a:spcPct val="0"/>
              </a:spcBef>
            </a:pPr>
            <a:endParaRPr lang="es-ES" altLang="es-ES" dirty="0"/>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2EB247-C019-4542-ABD3-D7619ED09804}"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7AF69A-8F29-4821-9511-983081D09CFB}"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Medellin.-Orquideorama</a:t>
            </a:r>
          </a:p>
          <a:p>
            <a:pPr eaLnBrk="1" hangingPunct="1">
              <a:spcBef>
                <a:spcPct val="0"/>
              </a:spcBef>
            </a:pPr>
            <a:endParaRPr lang="es-ES" altLang="es-ES" dirty="0"/>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0DF71C-C70B-4CD2-A0CA-60C73982B3AF}"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Medellin.-Orquideorama</a:t>
            </a:r>
          </a:p>
          <a:p>
            <a:pPr eaLnBrk="1" hangingPunct="1">
              <a:spcBef>
                <a:spcPct val="0"/>
              </a:spcBef>
            </a:pPr>
            <a:endParaRPr lang="es-ES" altLang="es-ES" dirty="0"/>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FCEFE2-FBDB-4E14-A61D-2EFF5911BAB4}"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Medellin.-Orquideorama</a:t>
            </a:r>
          </a:p>
          <a:p>
            <a:pPr eaLnBrk="1" hangingPunct="1">
              <a:spcBef>
                <a:spcPct val="0"/>
              </a:spcBef>
            </a:pPr>
            <a:endParaRPr lang="es-ES" altLang="es-ES" dirty="0"/>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628DBE-9206-4F3E-BF38-9575AE83DDAD}"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Medellin.-Orquideorama</a:t>
            </a:r>
          </a:p>
          <a:p>
            <a:pPr eaLnBrk="1" hangingPunct="1">
              <a:spcBef>
                <a:spcPct val="0"/>
              </a:spcBef>
            </a:pPr>
            <a:endParaRPr lang="es-ES" altLang="es-ES" dirty="0"/>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90C30A-471D-4D96-9185-8F64C1EAD297}"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Medellin.-Orquideorama</a:t>
            </a:r>
          </a:p>
          <a:p>
            <a:pPr eaLnBrk="1" hangingPunct="1">
              <a:spcBef>
                <a:spcPct val="0"/>
              </a:spcBef>
            </a:pPr>
            <a:endParaRPr lang="es-ES" altLang="es-ES" dirty="0"/>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3BDD49-619B-40F3-B841-E3EE566401BF}"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Medellin.-Orquideorama</a:t>
            </a:r>
          </a:p>
          <a:p>
            <a:pPr eaLnBrk="1" hangingPunct="1">
              <a:spcBef>
                <a:spcPct val="0"/>
              </a:spcBef>
            </a:pPr>
            <a:endParaRPr lang="es-ES" altLang="es-ES" dirty="0"/>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9FCBC1-6ADF-4896-95EC-EB62D61A9949}"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Medellin.-Orquideorama</a:t>
            </a:r>
          </a:p>
          <a:p>
            <a:pPr eaLnBrk="1" hangingPunct="1">
              <a:spcBef>
                <a:spcPct val="0"/>
              </a:spcBef>
            </a:pPr>
            <a:endParaRPr lang="es-ES" altLang="es-ES" dirty="0"/>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63C9E0-8F15-4687-A3D0-52BAD9F09619}"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Medellin.-Orquideorama</a:t>
            </a:r>
          </a:p>
          <a:p>
            <a:pPr eaLnBrk="1" hangingPunct="1">
              <a:spcBef>
                <a:spcPct val="0"/>
              </a:spcBef>
            </a:pPr>
            <a:endParaRPr lang="es-ES" altLang="es-ES" dirty="0"/>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10EFE3-7CF0-4063-9013-88B5A4D668AD}"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Medellin.-Orquideorama</a:t>
            </a:r>
          </a:p>
          <a:p>
            <a:pPr eaLnBrk="1" hangingPunct="1">
              <a:spcBef>
                <a:spcPct val="0"/>
              </a:spcBef>
            </a:pPr>
            <a:endParaRPr lang="es-ES" altLang="es-ES" dirty="0"/>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6BF660-3A66-4BAB-8952-34128FCE1075}"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Medellin.-Orquideorama</a:t>
            </a:r>
          </a:p>
          <a:p>
            <a:pPr eaLnBrk="1" hangingPunct="1">
              <a:spcBef>
                <a:spcPct val="0"/>
              </a:spcBef>
            </a:pPr>
            <a:endParaRPr lang="es-ES" altLang="es-ES" dirty="0"/>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1E9849-6BE4-4486-96CA-71E5FE065CCA}"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Bogotá</a:t>
            </a:r>
          </a:p>
        </p:txBody>
      </p:sp>
      <p:sp>
        <p:nvSpPr>
          <p:cNvPr id="4" name="3 Marcador de número de diapositiva"/>
          <p:cNvSpPr>
            <a:spLocks noGrp="1"/>
          </p:cNvSpPr>
          <p:nvPr>
            <p:ph type="sldNum" sz="quarter" idx="5"/>
          </p:nvPr>
        </p:nvSpPr>
        <p:spPr/>
        <p:txBody>
          <a:bodyPr/>
          <a:lstStyle/>
          <a:p>
            <a:pPr>
              <a:defRPr/>
            </a:pPr>
            <a:fld id="{A0E72E3F-E49F-4FDE-BD95-1D3BCE0AB7F9}"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Bogotá.-Jardin Botánico Celestino Mutis</a:t>
            </a:r>
          </a:p>
        </p:txBody>
      </p:sp>
      <p:sp>
        <p:nvSpPr>
          <p:cNvPr id="4" name="3 Marcador de número de diapositiva"/>
          <p:cNvSpPr>
            <a:spLocks noGrp="1"/>
          </p:cNvSpPr>
          <p:nvPr>
            <p:ph type="sldNum" sz="quarter" idx="5"/>
          </p:nvPr>
        </p:nvSpPr>
        <p:spPr/>
        <p:txBody>
          <a:bodyPr/>
          <a:lstStyle/>
          <a:p>
            <a:pPr>
              <a:defRPr/>
            </a:pPr>
            <a:fld id="{75BD7D0D-D23C-4212-A80F-641967026DB0}"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Bogotá</a:t>
            </a:r>
          </a:p>
          <a:p>
            <a:pPr eaLnBrk="1" hangingPunct="1"/>
            <a:r>
              <a:rPr lang="es-ES" altLang="es-ES" dirty="0"/>
              <a:t>.-Jardin Botánico</a:t>
            </a:r>
          </a:p>
        </p:txBody>
      </p:sp>
      <p:sp>
        <p:nvSpPr>
          <p:cNvPr id="4" name="3 Marcador de número de diapositiva"/>
          <p:cNvSpPr>
            <a:spLocks noGrp="1"/>
          </p:cNvSpPr>
          <p:nvPr>
            <p:ph type="sldNum" sz="quarter" idx="5"/>
          </p:nvPr>
        </p:nvSpPr>
        <p:spPr/>
        <p:txBody>
          <a:bodyPr/>
          <a:lstStyle/>
          <a:p>
            <a:pPr>
              <a:defRPr/>
            </a:pPr>
            <a:fld id="{62B5D513-C7D0-42F6-8CBA-ABC00945BE8A}"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Bogotá.-Jardin Botánico</a:t>
            </a:r>
          </a:p>
          <a:p>
            <a:pPr eaLnBrk="1" hangingPunct="1"/>
            <a:r>
              <a:rPr lang="es-ES" altLang="es-ES" dirty="0"/>
              <a:t>.-</a:t>
            </a:r>
          </a:p>
        </p:txBody>
      </p:sp>
      <p:sp>
        <p:nvSpPr>
          <p:cNvPr id="4" name="3 Marcador de número de diapositiva"/>
          <p:cNvSpPr>
            <a:spLocks noGrp="1"/>
          </p:cNvSpPr>
          <p:nvPr>
            <p:ph type="sldNum" sz="quarter" idx="5"/>
          </p:nvPr>
        </p:nvSpPr>
        <p:spPr/>
        <p:txBody>
          <a:bodyPr/>
          <a:lstStyle/>
          <a:p>
            <a:pPr>
              <a:defRPr/>
            </a:pPr>
            <a:fld id="{6E38A763-8F5C-42D2-AEC6-345F67B8597C}"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Bogotá.-Jardin Botánico</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A1FC1A2-0DB2-4817-8570-71538C2234E9}"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Bogotá.-Jardin Botánico.-Palmas de cera</a:t>
            </a:r>
          </a:p>
        </p:txBody>
      </p:sp>
      <p:sp>
        <p:nvSpPr>
          <p:cNvPr id="4" name="3 Marcador de número de diapositiva"/>
          <p:cNvSpPr>
            <a:spLocks noGrp="1"/>
          </p:cNvSpPr>
          <p:nvPr>
            <p:ph type="sldNum" sz="quarter" idx="5"/>
          </p:nvPr>
        </p:nvSpPr>
        <p:spPr/>
        <p:txBody>
          <a:bodyPr/>
          <a:lstStyle/>
          <a:p>
            <a:pPr>
              <a:defRPr/>
            </a:pPr>
            <a:fld id="{F8301C5B-194E-4178-ABAD-95E3C354A4FB}"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Bogotá.-Jardin Botánico</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729E414-38B0-4139-A98B-0FFDCA10BA32}"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Bogotá.-Jardin Botánico</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8CFFCF9E-9FDD-4F27-A954-9ED504162775}"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Bogotá.-Jardin Botánico</a:t>
            </a:r>
          </a:p>
        </p:txBody>
      </p:sp>
      <p:sp>
        <p:nvSpPr>
          <p:cNvPr id="4" name="3 Marcador de número de diapositiva"/>
          <p:cNvSpPr>
            <a:spLocks noGrp="1"/>
          </p:cNvSpPr>
          <p:nvPr>
            <p:ph type="sldNum" sz="quarter" idx="5"/>
          </p:nvPr>
        </p:nvSpPr>
        <p:spPr/>
        <p:txBody>
          <a:bodyPr/>
          <a:lstStyle/>
          <a:p>
            <a:pPr>
              <a:defRPr/>
            </a:pPr>
            <a:fld id="{4FCE4D9F-9EE2-46A8-8FA4-475959BA6960}"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Bogotá.-Jardin Botánico</a:t>
            </a:r>
          </a:p>
        </p:txBody>
      </p:sp>
      <p:sp>
        <p:nvSpPr>
          <p:cNvPr id="4" name="3 Marcador de número de diapositiva"/>
          <p:cNvSpPr>
            <a:spLocks noGrp="1"/>
          </p:cNvSpPr>
          <p:nvPr>
            <p:ph type="sldNum" sz="quarter" idx="5"/>
          </p:nvPr>
        </p:nvSpPr>
        <p:spPr/>
        <p:txBody>
          <a:bodyPr/>
          <a:lstStyle/>
          <a:p>
            <a:pPr>
              <a:defRPr/>
            </a:pPr>
            <a:fld id="{46F65F71-8790-4231-8DD6-36529D7D789B}"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Bogotá.-Jardin Botánico</a:t>
            </a:r>
          </a:p>
        </p:txBody>
      </p:sp>
      <p:sp>
        <p:nvSpPr>
          <p:cNvPr id="4" name="3 Marcador de número de diapositiva"/>
          <p:cNvSpPr>
            <a:spLocks noGrp="1"/>
          </p:cNvSpPr>
          <p:nvPr>
            <p:ph type="sldNum" sz="quarter" idx="5"/>
          </p:nvPr>
        </p:nvSpPr>
        <p:spPr/>
        <p:txBody>
          <a:bodyPr/>
          <a:lstStyle/>
          <a:p>
            <a:pPr>
              <a:defRPr/>
            </a:pPr>
            <a:fld id="{AD9E78C5-B7B5-43F8-9645-A9396D0E59D0}"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Bogotá.-Jardin Botánico.-Cartel Informativo</a:t>
            </a:r>
          </a:p>
        </p:txBody>
      </p:sp>
      <p:sp>
        <p:nvSpPr>
          <p:cNvPr id="4" name="3 Marcador de número de diapositiva"/>
          <p:cNvSpPr>
            <a:spLocks noGrp="1"/>
          </p:cNvSpPr>
          <p:nvPr>
            <p:ph type="sldNum" sz="quarter" idx="5"/>
          </p:nvPr>
        </p:nvSpPr>
        <p:spPr/>
        <p:txBody>
          <a:bodyPr/>
          <a:lstStyle/>
          <a:p>
            <a:pPr>
              <a:defRPr/>
            </a:pPr>
            <a:fld id="{D359A665-D0BE-4206-8092-8CBF25316426}"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Bogotá.-Jardin Botánico</a:t>
            </a:r>
          </a:p>
        </p:txBody>
      </p:sp>
      <p:sp>
        <p:nvSpPr>
          <p:cNvPr id="4" name="3 Marcador de número de diapositiva"/>
          <p:cNvSpPr>
            <a:spLocks noGrp="1"/>
          </p:cNvSpPr>
          <p:nvPr>
            <p:ph type="sldNum" sz="quarter" idx="5"/>
          </p:nvPr>
        </p:nvSpPr>
        <p:spPr/>
        <p:txBody>
          <a:bodyPr/>
          <a:lstStyle/>
          <a:p>
            <a:pPr>
              <a:defRPr/>
            </a:pPr>
            <a:fld id="{63273B15-54A6-4D97-B9AB-F3D3D542C89B}"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Bogotá.-Jardin Botánico.-</a:t>
            </a:r>
          </a:p>
        </p:txBody>
      </p:sp>
      <p:sp>
        <p:nvSpPr>
          <p:cNvPr id="4" name="3 Marcador de número de diapositiva"/>
          <p:cNvSpPr>
            <a:spLocks noGrp="1"/>
          </p:cNvSpPr>
          <p:nvPr>
            <p:ph type="sldNum" sz="quarter" idx="5"/>
          </p:nvPr>
        </p:nvSpPr>
        <p:spPr/>
        <p:txBody>
          <a:bodyPr/>
          <a:lstStyle/>
          <a:p>
            <a:pPr>
              <a:defRPr/>
            </a:pPr>
            <a:fld id="{CD48CD05-7C1B-4755-B378-D1B8BC8AC98C}"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Bogotá.-Jardin Botánico.-</a:t>
            </a:r>
          </a:p>
        </p:txBody>
      </p:sp>
      <p:sp>
        <p:nvSpPr>
          <p:cNvPr id="4" name="3 Marcador de número de diapositiva"/>
          <p:cNvSpPr>
            <a:spLocks noGrp="1"/>
          </p:cNvSpPr>
          <p:nvPr>
            <p:ph type="sldNum" sz="quarter" idx="5"/>
          </p:nvPr>
        </p:nvSpPr>
        <p:spPr/>
        <p:txBody>
          <a:bodyPr/>
          <a:lstStyle/>
          <a:p>
            <a:pPr>
              <a:defRPr/>
            </a:pPr>
            <a:fld id="{0FFC9038-F362-4AE4-9C2A-D181C840A15D}"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Bogotá.-Jardin Botánico.-</a:t>
            </a:r>
          </a:p>
        </p:txBody>
      </p:sp>
      <p:sp>
        <p:nvSpPr>
          <p:cNvPr id="4" name="3 Marcador de número de diapositiva"/>
          <p:cNvSpPr>
            <a:spLocks noGrp="1"/>
          </p:cNvSpPr>
          <p:nvPr>
            <p:ph type="sldNum" sz="quarter" idx="5"/>
          </p:nvPr>
        </p:nvSpPr>
        <p:spPr/>
        <p:txBody>
          <a:bodyPr/>
          <a:lstStyle/>
          <a:p>
            <a:pPr>
              <a:defRPr/>
            </a:pPr>
            <a:fld id="{31003BF2-85BF-4D14-835C-E45327E7C93D}"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Bogotá.-Jardin Botánico.-</a:t>
            </a:r>
          </a:p>
        </p:txBody>
      </p:sp>
      <p:sp>
        <p:nvSpPr>
          <p:cNvPr id="4" name="3 Marcador de número de diapositiva"/>
          <p:cNvSpPr>
            <a:spLocks noGrp="1"/>
          </p:cNvSpPr>
          <p:nvPr>
            <p:ph type="sldNum" sz="quarter" idx="5"/>
          </p:nvPr>
        </p:nvSpPr>
        <p:spPr/>
        <p:txBody>
          <a:bodyPr/>
          <a:lstStyle/>
          <a:p>
            <a:pPr>
              <a:defRPr/>
            </a:pPr>
            <a:fld id="{39EDCEF7-82CA-45F2-8600-F02DF9505A69}"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Bogotá.-Jardin Botánico.-</a:t>
            </a:r>
          </a:p>
        </p:txBody>
      </p:sp>
      <p:sp>
        <p:nvSpPr>
          <p:cNvPr id="4" name="3 Marcador de número de diapositiva"/>
          <p:cNvSpPr>
            <a:spLocks noGrp="1"/>
          </p:cNvSpPr>
          <p:nvPr>
            <p:ph type="sldNum" sz="quarter" idx="5"/>
          </p:nvPr>
        </p:nvSpPr>
        <p:spPr/>
        <p:txBody>
          <a:bodyPr/>
          <a:lstStyle/>
          <a:p>
            <a:pPr>
              <a:defRPr/>
            </a:pPr>
            <a:fld id="{704F4AD7-8ED6-4416-83B5-34F053D65C9F}"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Bogotá.-Jardin Botánico.-</a:t>
            </a:r>
          </a:p>
        </p:txBody>
      </p:sp>
      <p:sp>
        <p:nvSpPr>
          <p:cNvPr id="4" name="3 Marcador de número de diapositiva"/>
          <p:cNvSpPr>
            <a:spLocks noGrp="1"/>
          </p:cNvSpPr>
          <p:nvPr>
            <p:ph type="sldNum" sz="quarter" idx="5"/>
          </p:nvPr>
        </p:nvSpPr>
        <p:spPr/>
        <p:txBody>
          <a:bodyPr/>
          <a:lstStyle/>
          <a:p>
            <a:pPr>
              <a:defRPr/>
            </a:pPr>
            <a:fld id="{2D36E652-3C1F-41B2-8433-493275CF8AFB}"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Bogotá.-Jardin Botánico.-</a:t>
            </a:r>
          </a:p>
        </p:txBody>
      </p:sp>
      <p:sp>
        <p:nvSpPr>
          <p:cNvPr id="4" name="3 Marcador de número de diapositiva"/>
          <p:cNvSpPr>
            <a:spLocks noGrp="1"/>
          </p:cNvSpPr>
          <p:nvPr>
            <p:ph type="sldNum" sz="quarter" idx="5"/>
          </p:nvPr>
        </p:nvSpPr>
        <p:spPr/>
        <p:txBody>
          <a:bodyPr/>
          <a:lstStyle/>
          <a:p>
            <a:pPr>
              <a:defRPr/>
            </a:pPr>
            <a:fld id="{60ED61CE-FC31-44F6-92E2-10C81A8E2D9B}"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Bogotá.-Parque Metropolitano</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4E54DA3-E77B-4C1F-AE39-1AB3F429263B}"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Bogotá.-Parque Metropolitano</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57578A5-3D9D-4054-A86E-950D8CDE9C75}"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Bogotá.-Parque Metropolitano</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11B235A-891C-44B6-B8F3-529B961CB4CE}"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Bogotá.-Parque Metropolitano</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03B93DA-9349-4D9A-84F9-974D8EE045C8}"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Bogotá.-Parque Metropolitano</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10A627E-4A41-4E2E-9003-A15356A742E2}"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Bogotá.-Parque Simón Bolívar</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89C5451-350B-4634-8A92-659D2429F817}"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Bogotá.-Parque de la Independencia</a:t>
            </a:r>
          </a:p>
        </p:txBody>
      </p:sp>
      <p:sp>
        <p:nvSpPr>
          <p:cNvPr id="4" name="3 Marcador de número de diapositiva"/>
          <p:cNvSpPr>
            <a:spLocks noGrp="1"/>
          </p:cNvSpPr>
          <p:nvPr>
            <p:ph type="sldNum" sz="quarter" idx="5"/>
          </p:nvPr>
        </p:nvSpPr>
        <p:spPr/>
        <p:txBody>
          <a:bodyPr/>
          <a:lstStyle/>
          <a:p>
            <a:pPr>
              <a:defRPr/>
            </a:pPr>
            <a:fld id="{FE20AC97-9AA8-4718-88BD-E6DB12F6B118}"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Bogotá.-Parque Nacional</a:t>
            </a:r>
          </a:p>
        </p:txBody>
      </p:sp>
      <p:sp>
        <p:nvSpPr>
          <p:cNvPr id="4" name="3 Marcador de número de diapositiva"/>
          <p:cNvSpPr>
            <a:spLocks noGrp="1"/>
          </p:cNvSpPr>
          <p:nvPr>
            <p:ph type="sldNum" sz="quarter" idx="5"/>
          </p:nvPr>
        </p:nvSpPr>
        <p:spPr/>
        <p:txBody>
          <a:bodyPr/>
          <a:lstStyle/>
          <a:p>
            <a:pPr>
              <a:defRPr/>
            </a:pPr>
            <a:fld id="{4A0E64A8-7F8A-4784-9AE7-CEB50BD5ED95}"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Bogotá.-Parque Stnader</a:t>
            </a:r>
          </a:p>
        </p:txBody>
      </p:sp>
      <p:sp>
        <p:nvSpPr>
          <p:cNvPr id="4" name="3 Marcador de número de diapositiva"/>
          <p:cNvSpPr>
            <a:spLocks noGrp="1"/>
          </p:cNvSpPr>
          <p:nvPr>
            <p:ph type="sldNum" sz="quarter" idx="5"/>
          </p:nvPr>
        </p:nvSpPr>
        <p:spPr/>
        <p:txBody>
          <a:bodyPr/>
          <a:lstStyle/>
          <a:p>
            <a:pPr>
              <a:defRPr/>
            </a:pPr>
            <a:fld id="{F427C412-6AB2-442A-B7EE-CD1394038B72}" type="slidenum">
              <a:rPr lang="es-ES">
                <a:solidFill>
                  <a:prstClr val="black"/>
                </a:solidFill>
              </a:rPr>
              <a:pPr>
                <a:defRPr/>
              </a:pPr>
              <a:t>152</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2/26/2018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2/26/2018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2/26/2018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2/26/2018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2/26/2018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5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9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hyperlink" Target="//upload.wikimedia.org/wikipedia/commons/c/c2/Bogot%C3%A1,_sendero_en_el_Jard%C3%ADn_Bot%C3%A1nico.JPG" TargetMode="External"/><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109.jpeg"/></Relationships>
</file>

<file path=ppt/slides/_rels/slide133.xml.rels><?xml version="1.0" encoding="UTF-8" standalone="yes"?>
<Relationships xmlns="http://schemas.openxmlformats.org/package/2006/relationships"><Relationship Id="rId3" Type="http://schemas.openxmlformats.org/officeDocument/2006/relationships/hyperlink" Target="//upload.wikimedia.org/wikipedia/commons/c/cb/Palmas_de_cera_en_el_Jard%C3%ADn_Bot%C3%A1nico_de_Bogot%C3%A1.JPG" TargetMode="External"/><Relationship Id="rId2" Type="http://schemas.openxmlformats.org/officeDocument/2006/relationships/notesSlide" Target="../notesSlides/notesSlide103.xml"/><Relationship Id="rId1" Type="http://schemas.openxmlformats.org/officeDocument/2006/relationships/slideLayout" Target="../slideLayouts/slideLayout7.xml"/><Relationship Id="rId4" Type="http://schemas.openxmlformats.org/officeDocument/2006/relationships/image" Target="../media/image110.jpeg"/></Relationships>
</file>

<file path=ppt/slides/_rels/slide134.xml.rels><?xml version="1.0" encoding="UTF-8" standalone="yes"?>
<Relationships xmlns="http://schemas.openxmlformats.org/package/2006/relationships"><Relationship Id="rId3" Type="http://schemas.openxmlformats.org/officeDocument/2006/relationships/hyperlink" Target="//upload.wikimedia.org/wikipedia/commons/1/1a/Estructura_en_el_Jard%C3%ADn_Bot%C3%A1nico_de_Bogot%C3%A1.JPG" TargetMode="External"/><Relationship Id="rId2" Type="http://schemas.openxmlformats.org/officeDocument/2006/relationships/notesSlide" Target="../notesSlides/notesSlide104.xml"/><Relationship Id="rId1" Type="http://schemas.openxmlformats.org/officeDocument/2006/relationships/slideLayout" Target="../slideLayouts/slideLayout7.xml"/><Relationship Id="rId4" Type="http://schemas.openxmlformats.org/officeDocument/2006/relationships/image" Target="../media/image111.jpeg"/></Relationships>
</file>

<file path=ppt/slides/_rels/slide135.xml.rels><?xml version="1.0" encoding="UTF-8" standalone="yes"?>
<Relationships xmlns="http://schemas.openxmlformats.org/package/2006/relationships"><Relationship Id="rId3" Type="http://schemas.openxmlformats.org/officeDocument/2006/relationships/hyperlink" Target="//upload.wikimedia.org/wikipedia/commons/4/44/Jard%C3%ADn_Bot%C3%A1nico,_Bogot%C3%A1,_letrero_Ambiente_Selva_Andina.JPG" TargetMode="External"/><Relationship Id="rId2" Type="http://schemas.openxmlformats.org/officeDocument/2006/relationships/notesSlide" Target="../notesSlides/notesSlide105.xml"/><Relationship Id="rId1" Type="http://schemas.openxmlformats.org/officeDocument/2006/relationships/slideLayout" Target="../slideLayouts/slideLayout7.xml"/><Relationship Id="rId4" Type="http://schemas.openxmlformats.org/officeDocument/2006/relationships/image" Target="../media/image112.jpeg"/></Relationships>
</file>

<file path=ppt/slides/_rels/slide13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4.xml"/><Relationship Id="rId1" Type="http://schemas.openxmlformats.org/officeDocument/2006/relationships/slideLayout" Target="../slideLayouts/slideLayout7.xml"/><Relationship Id="rId4" Type="http://schemas.openxmlformats.org/officeDocument/2006/relationships/image" Target="../media/image122.jpeg"/></Relationships>
</file>

<file path=ppt/slides/_rels/slide14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80728"/>
            <a:ext cx="6172200" cy="3168352"/>
          </a:xfrm>
        </p:spPr>
        <p:txBody>
          <a:bodyPr>
            <a:normAutofit fontScale="90000"/>
          </a:bodyPr>
          <a:lstStyle/>
          <a:p>
            <a:r>
              <a:rPr lang="es-ES" sz="3600" dirty="0"/>
              <a:t>AMERICA.-LA VUELTA AL MUNDO EN 385JARDINES.-COLOMBIA</a:t>
            </a:r>
            <a:r>
              <a:rPr lang="es-ES" dirty="0"/>
              <a:t>.-Medellin.-Jardines Universidad.-Parque Ronda del Sinú.-Jardin Botánico de Medellin.-Parques y jardines de Bogotá.-</a:t>
            </a:r>
          </a:p>
        </p:txBody>
      </p:sp>
      <p:sp>
        <p:nvSpPr>
          <p:cNvPr id="3" name="2 Subtítulo"/>
          <p:cNvSpPr>
            <a:spLocks noGrp="1"/>
          </p:cNvSpPr>
          <p:nvPr>
            <p:ph type="subTitle" idx="1"/>
          </p:nvPr>
        </p:nvSpPr>
        <p:spPr>
          <a:xfrm>
            <a:off x="2555776" y="5013176"/>
            <a:ext cx="4320480" cy="1371600"/>
          </a:xfrm>
        </p:spPr>
        <p:txBody>
          <a:bodyPr>
            <a:normAutofit fontScale="92500"/>
          </a:bodyPr>
          <a:lstStyle/>
          <a:p>
            <a:r>
              <a:rPr lang="es-ES" dirty="0"/>
              <a:t>Selección de textos y fotografías por</a:t>
            </a:r>
          </a:p>
          <a:p>
            <a:r>
              <a:rPr lang="es-ES" sz="2800" dirty="0"/>
              <a:t>JOSE ELIAS BONELLS</a:t>
            </a:r>
          </a:p>
          <a:p>
            <a:r>
              <a:rPr lang="es-ES" sz="2800" dirty="0"/>
              <a:t>Cumbias</a:t>
            </a:r>
          </a:p>
          <a:p>
            <a:endParaRPr lang="es-ES" dirty="0"/>
          </a:p>
        </p:txBody>
      </p:sp>
      <p:pic>
        <p:nvPicPr>
          <p:cNvPr id="4" name="010 -cumbias mix 2010.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956376" y="6248400"/>
            <a:ext cx="609600" cy="609600"/>
          </a:xfrm>
          <a:prstGeom prst="rect">
            <a:avLst/>
          </a:prstGeom>
        </p:spPr>
      </p:pic>
    </p:spTree>
    <p:extLst>
      <p:ext uri="{BB962C8B-B14F-4D97-AF65-F5344CB8AC3E}">
        <p14:creationId xmlns:p14="http://schemas.microsoft.com/office/powerpoint/2010/main" val="193565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53"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Colombia</a:t>
            </a:r>
          </a:p>
        </p:txBody>
      </p:sp>
      <p:sp>
        <p:nvSpPr>
          <p:cNvPr id="7171" name="2 Marcador de contenido"/>
          <p:cNvSpPr>
            <a:spLocks noGrp="1"/>
          </p:cNvSpPr>
          <p:nvPr>
            <p:ph sz="quarter" idx="1"/>
          </p:nvPr>
        </p:nvSpPr>
        <p:spPr/>
        <p:txBody>
          <a:bodyPr/>
          <a:lstStyle/>
          <a:p>
            <a:pPr eaLnBrk="1" hangingPunct="1"/>
            <a:r>
              <a:rPr lang="es-ES" altLang="es-ES" sz="2400" b="1" dirty="0"/>
              <a:t>Colombia</a:t>
            </a:r>
            <a:r>
              <a:rPr lang="es-ES" altLang="es-ES" sz="2400" dirty="0"/>
              <a:t> es un país de América ubicado en la zona noroccidental de América del Sur, organizado constitucionalmente como una república unitaria descentralizada.</a:t>
            </a:r>
            <a:endParaRPr lang="es-ES" altLang="es-ES" sz="2400" baseline="30000" dirty="0"/>
          </a:p>
          <a:p>
            <a:pPr eaLnBrk="1" hangingPunct="1"/>
            <a:r>
              <a:rPr lang="es-ES" altLang="es-ES" sz="2400" dirty="0"/>
              <a:t> Su capital es Bogotá. </a:t>
            </a:r>
          </a:p>
          <a:p>
            <a:pPr eaLnBrk="1" hangingPunct="1"/>
            <a:r>
              <a:rPr lang="es-ES" altLang="es-ES" sz="2400" dirty="0"/>
              <a:t>Su superficie es de 2 070 408 km</a:t>
            </a:r>
            <a:r>
              <a:rPr lang="es-ES" altLang="es-ES" sz="2400" baseline="30000" dirty="0"/>
              <a:t>2</a:t>
            </a:r>
            <a:r>
              <a:rPr lang="es-ES" altLang="es-ES" sz="2400" dirty="0"/>
              <a:t>, de los cuales  141 748 km</a:t>
            </a:r>
            <a:r>
              <a:rPr lang="es-ES" altLang="es-ES" sz="2400" baseline="30000" dirty="0"/>
              <a:t>2</a:t>
            </a:r>
            <a:r>
              <a:rPr lang="es-ES" altLang="es-ES" sz="2400" dirty="0"/>
              <a:t> corresponden a su territorio continental y los restantes 928 660 km</a:t>
            </a:r>
            <a:r>
              <a:rPr lang="es-ES" altLang="es-ES" sz="2400" baseline="30000" dirty="0"/>
              <a:t>2</a:t>
            </a:r>
            <a:r>
              <a:rPr lang="es-ES" altLang="es-ES" sz="2400" dirty="0"/>
              <a:t> a su extensión marítima, de la cual mantiene diferendos limítrofes con Venezuela y Nicaragua.</a:t>
            </a:r>
            <a:endParaRPr lang="es-ES" altLang="es-ES" sz="2400" baseline="30000" dirty="0"/>
          </a:p>
        </p:txBody>
      </p:sp>
    </p:spTree>
    <p:extLst>
      <p:ext uri="{BB962C8B-B14F-4D97-AF65-F5344CB8AC3E}">
        <p14:creationId xmlns:p14="http://schemas.microsoft.com/office/powerpoint/2010/main" val="3185884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404813"/>
            <a:ext cx="7185992" cy="5903912"/>
          </a:xfrm>
        </p:spPr>
        <p:txBody>
          <a:bodyPr>
            <a:normAutofit lnSpcReduction="10000"/>
          </a:bodyPr>
          <a:lstStyle/>
          <a:p>
            <a:r>
              <a:rPr lang="es-ES" altLang="es-ES" sz="2400" dirty="0"/>
              <a:t>Limita al este con Venezuela y Brasil, al sur con Perú y Ecuador y al noroeste con Panamá; en cuanto a límites marítimos, colinda con Panamá, Costa Rica, Nicaragua, Honduras, Jamaica, Haití, República Dominicana y Venezuela en el mar Caribe, y con Panamá, Costa Rica y Ecuador en el océano Pacífico.</a:t>
            </a:r>
          </a:p>
          <a:p>
            <a:r>
              <a:rPr lang="es-ES" altLang="es-ES" sz="2400" dirty="0"/>
              <a:t>Colombia cuenta con una gran cantidad de grupos taxonómicos en fauna y flora típica de la zona ecuatorial en la que se encuentra, a los que se suman variedades de migraciones de fauna desde distintas partes del planeta.</a:t>
            </a:r>
          </a:p>
          <a:p>
            <a:r>
              <a:rPr lang="es-ES" altLang="es-ES" sz="2400" dirty="0"/>
              <a:t> Colombia es uno de los países megadiversos en biodiversidad, ocupando el tercer lugar en especies vivas y segundo lugar en especies de aves.</a:t>
            </a:r>
          </a:p>
          <a:p>
            <a:endParaRPr lang="es-ES" altLang="es-ES" dirty="0"/>
          </a:p>
          <a:p>
            <a:endParaRPr lang="es-ES" altLang="es-ES" dirty="0"/>
          </a:p>
        </p:txBody>
      </p:sp>
    </p:spTree>
    <p:extLst>
      <p:ext uri="{BB962C8B-B14F-4D97-AF65-F5344CB8AC3E}">
        <p14:creationId xmlns:p14="http://schemas.microsoft.com/office/powerpoint/2010/main" val="611422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04813"/>
            <a:ext cx="6897960" cy="5976515"/>
          </a:xfrm>
        </p:spPr>
        <p:txBody>
          <a:bodyPr>
            <a:normAutofit lnSpcReduction="10000"/>
          </a:bodyPr>
          <a:lstStyle/>
          <a:p>
            <a:pPr eaLnBrk="1" hangingPunct="1"/>
            <a:r>
              <a:rPr lang="es-ES" altLang="es-ES" sz="2400" dirty="0"/>
              <a:t>En cuanto a flora, el país posee entre 40 000 y 45 000 especies de plantas, lo que equivale al 10 ó 20% del total de especies a nivel mundial, considerado muy alto para un país de tamaño intermedio.</a:t>
            </a:r>
            <a:endParaRPr lang="es-ES" altLang="es-ES" sz="2400" baseline="30000" dirty="0"/>
          </a:p>
          <a:p>
            <a:pPr eaLnBrk="1" hangingPunct="1"/>
            <a:r>
              <a:rPr lang="es-ES" altLang="es-ES" sz="2400" dirty="0"/>
              <a:t>En total, Colombia es el segundo país más biodiverso del mundo, después de Brasil.</a:t>
            </a:r>
          </a:p>
          <a:p>
            <a:pPr eaLnBrk="1" hangingPunct="1"/>
            <a:r>
              <a:rPr lang="es-ES" altLang="es-ES" sz="2400" dirty="0"/>
              <a:t>El ave nacional es el Cóndor de los Andes (el cual puede verse en el escudo); la orquídea </a:t>
            </a:r>
            <a:r>
              <a:rPr lang="es-ES" altLang="es-ES" sz="2400" i="1" dirty="0"/>
              <a:t>Cattleya trianae</a:t>
            </a:r>
            <a:r>
              <a:rPr lang="es-ES" altLang="es-ES" sz="2400" dirty="0"/>
              <a:t> es la flor nacional de Colombia y la Palma de cera del quindio .-</a:t>
            </a:r>
            <a:r>
              <a:rPr lang="es-ES" altLang="es-ES" sz="2400" i="1" dirty="0"/>
              <a:t>Ceroxylon quinduiense</a:t>
            </a:r>
            <a:r>
              <a:rPr lang="es-ES" altLang="es-ES" sz="2400" dirty="0"/>
              <a:t> es el árbol nacional.</a:t>
            </a:r>
          </a:p>
          <a:p>
            <a:pPr eaLnBrk="1" hangingPunct="1"/>
            <a:r>
              <a:rPr lang="es-ES" altLang="es-ES" sz="2400" dirty="0"/>
              <a:t>Colombia es la única nación de América del Sur que tiene costas en el océano Pacífico y en el Mar Caribe, en los que posee diversas islas como el archipiélago de San Andrés y Providencia. </a:t>
            </a:r>
          </a:p>
          <a:p>
            <a:pPr eaLnBrk="1" hangingPunct="1"/>
            <a:endParaRPr lang="es-ES" altLang="es-ES" sz="2400" dirty="0"/>
          </a:p>
          <a:p>
            <a:pPr eaLnBrk="1" hangingPunct="1"/>
            <a:endParaRPr lang="es-ES" altLang="es-ES" dirty="0"/>
          </a:p>
        </p:txBody>
      </p:sp>
    </p:spTree>
    <p:extLst>
      <p:ext uri="{BB962C8B-B14F-4D97-AF65-F5344CB8AC3E}">
        <p14:creationId xmlns:p14="http://schemas.microsoft.com/office/powerpoint/2010/main" val="2952375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85992" cy="5543550"/>
          </a:xfrm>
        </p:spPr>
        <p:txBody>
          <a:bodyPr>
            <a:normAutofit/>
          </a:bodyPr>
          <a:lstStyle/>
          <a:p>
            <a:pPr marL="0" indent="0" eaLnBrk="1" fontAlgn="auto" hangingPunct="1">
              <a:spcBef>
                <a:spcPts val="580"/>
              </a:spcBef>
              <a:spcAft>
                <a:spcPts val="0"/>
              </a:spcAft>
              <a:buFont typeface="Wingdings 2" pitchFamily="18" charset="2"/>
              <a:buNone/>
              <a:defRPr/>
            </a:pPr>
            <a:endParaRPr lang="es-ES" dirty="0"/>
          </a:p>
          <a:p>
            <a:pPr marL="274320" indent="-274320" eaLnBrk="1" fontAlgn="auto" hangingPunct="1">
              <a:spcBef>
                <a:spcPts val="580"/>
              </a:spcBef>
              <a:spcAft>
                <a:spcPts val="0"/>
              </a:spcAft>
              <a:buFont typeface="Wingdings 2"/>
              <a:buChar char=""/>
              <a:defRPr/>
            </a:pPr>
            <a:r>
              <a:rPr lang="es-ES" sz="2400" dirty="0"/>
              <a:t>El país es la cuarta nación en extensión territorial de América del Sur y, con alrededor de 46 millones de habitantes, la tercera en población en América Latina, después de Brasil y México.</a:t>
            </a:r>
          </a:p>
          <a:p>
            <a:pPr marL="274320" indent="-274320" eaLnBrk="1" fontAlgn="auto" hangingPunct="1">
              <a:spcBef>
                <a:spcPts val="580"/>
              </a:spcBef>
              <a:spcAft>
                <a:spcPts val="0"/>
              </a:spcAft>
              <a:buFont typeface="Wingdings 2"/>
              <a:buChar char=""/>
              <a:defRPr/>
            </a:pPr>
            <a:r>
              <a:rPr lang="es-ES" sz="2400" dirty="0"/>
              <a:t>Colombia es reconocida a nivel mundial por la producción de café suave, flores, esmeraldas, carbón y petróleo, su diversidad cultural y por ser el segundo de los países más ricos en biodiversidad del mundo.</a:t>
            </a:r>
            <a:endParaRPr lang="es-ES" sz="2400" baseline="30000" dirty="0"/>
          </a:p>
          <a:p>
            <a:pPr marL="274320" indent="-274320" eaLnBrk="1" fontAlgn="auto" hangingPunct="1">
              <a:spcBef>
                <a:spcPts val="580"/>
              </a:spcBef>
              <a:spcAft>
                <a:spcPts val="0"/>
              </a:spcAft>
              <a:buFont typeface="Wingdings 2"/>
              <a:buChar char=""/>
              <a:defRPr/>
            </a:pPr>
            <a:r>
              <a:rPr lang="es-ES" sz="2400" dirty="0"/>
              <a:t> Es el cuarto centro económico de la América hispanoparlante y en 2009 la economía número 27 a nivel planetario.</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409872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3 Imagen" descr="Colombia.-Barranquilla_Parque_de_los_Músic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1650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Colombia.--Barranquilla_plaza_de_la_locomoto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4816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Colombia.-Bolívar,_Parque_Bolívar,_La_Dora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5240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Colombia.-Bquil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2739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Título"/>
          <p:cNvSpPr>
            <a:spLocks noGrp="1"/>
          </p:cNvSpPr>
          <p:nvPr>
            <p:ph type="title"/>
          </p:nvPr>
        </p:nvSpPr>
        <p:spPr>
          <a:xfrm>
            <a:off x="914400" y="274638"/>
            <a:ext cx="7772400" cy="1641475"/>
          </a:xfrm>
        </p:spPr>
        <p:txBody>
          <a:bodyPr>
            <a:normAutofit fontScale="90000"/>
          </a:bodyPr>
          <a:lstStyle/>
          <a:p>
            <a:pPr eaLnBrk="1" hangingPunct="1"/>
            <a:r>
              <a:rPr lang="es-ES" altLang="es-ES" sz="3600" b="1" dirty="0"/>
              <a:t>Medellin.-Jardines Universidad.-</a:t>
            </a:r>
            <a:br>
              <a:rPr lang="es-ES" altLang="es-ES" dirty="0"/>
            </a:br>
            <a:endParaRPr lang="es-ES" altLang="es-ES" dirty="0"/>
          </a:p>
        </p:txBody>
      </p:sp>
      <p:sp>
        <p:nvSpPr>
          <p:cNvPr id="3"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dirty="0"/>
              <a:t>La </a:t>
            </a:r>
            <a:r>
              <a:rPr lang="es-ES" b="1" dirty="0"/>
              <a:t>Universidad de Medellín</a:t>
            </a:r>
            <a:r>
              <a:rPr lang="es-ES" dirty="0"/>
              <a:t> es una institución de educación superior, de carácter privado ubicada en la ciudad de Medellín, Colombia.</a:t>
            </a:r>
          </a:p>
          <a:p>
            <a:pPr marL="274320" indent="-274320" eaLnBrk="1" fontAlgn="auto" hangingPunct="1">
              <a:spcBef>
                <a:spcPts val="580"/>
              </a:spcBef>
              <a:spcAft>
                <a:spcPts val="0"/>
              </a:spcAft>
              <a:buFont typeface="Wingdings 2"/>
              <a:buChar char=""/>
              <a:defRPr/>
            </a:pPr>
            <a:r>
              <a:rPr lang="es-ES" dirty="0"/>
              <a:t> Fue fundada en 1950.</a:t>
            </a:r>
          </a:p>
          <a:p>
            <a:pPr marL="274320" indent="-274320" eaLnBrk="1" fontAlgn="auto" hangingPunct="1">
              <a:spcBef>
                <a:spcPts val="580"/>
              </a:spcBef>
              <a:spcAft>
                <a:spcPts val="0"/>
              </a:spcAft>
              <a:buFont typeface="Wingdings 2"/>
              <a:buChar char=""/>
              <a:defRPr/>
            </a:pPr>
            <a:r>
              <a:rPr lang="es-ES" dirty="0"/>
              <a:t>En su Campus Universitario la Universidad de Medellín cuenta con diversos elementos al servicio de la comunidad, amplios espacios con el animo de lograr un sano ambiente, espacios exclusivos para recreación y estudio. Esto con el fin de lograr la comodidad del estudiante durante su estancia en la misma.</a:t>
            </a:r>
            <a:br>
              <a:rPr lang="es-ES" dirty="0"/>
            </a:br>
            <a:endParaRPr lang="es-ES" dirty="0"/>
          </a:p>
        </p:txBody>
      </p:sp>
    </p:spTree>
    <p:extLst>
      <p:ext uri="{BB962C8B-B14F-4D97-AF65-F5344CB8AC3E}">
        <p14:creationId xmlns:p14="http://schemas.microsoft.com/office/powerpoint/2010/main" val="2542234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Entre la expectativa de los fundadores de la universidad se encontraba tener una sede suficientemente amplia para albergar todo lo necesario para los estudiantes, para un adecuado esparcimiento y desarrollo del mismo.</a:t>
            </a:r>
          </a:p>
          <a:p>
            <a:endParaRPr lang="es-ES" dirty="0"/>
          </a:p>
        </p:txBody>
      </p:sp>
    </p:spTree>
    <p:extLst>
      <p:ext uri="{BB962C8B-B14F-4D97-AF65-F5344CB8AC3E}">
        <p14:creationId xmlns:p14="http://schemas.microsoft.com/office/powerpoint/2010/main" val="3078278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Colombia.-Medellin.-Jardines Universidad.-x.-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2880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Colombia.-Medellin.-Jardines Universidad.-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9906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Colombia.-Medellin.-Jardines Universidad.-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9988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Colombia.-Medellin.-Jardines Universidad.-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2052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Colombia.-Medellin.-Jardines Universidad.-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3599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Colombia.-Medellin.-Jardines Universidad.-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8881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Colombia.-Medellin.-Jardines Universidad.-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89001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Colombia.-Medellin.-Jardines Universidad.-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0915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Colombia.-Medellin.-Jardines Universidad.-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6896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Colombia.-Medellin.-Jardines Universidad.-x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58097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Colombia.-Medellin.-Jardines Universidad.-x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7592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Colombia.-Medellin.-Jardines Universidad.-x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9815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Colombia.-Medellin.-Jardines Universidad.-x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85415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Colombia.-Medellin.-Jardines Universidad.-x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32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2 Imagen" descr="Colombia.-Medellin.-Jardines Universidad.-x2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0"/>
            <a:ext cx="4356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56613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Colombia.-Medellin.-Jardines Universidad.-xCafete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83564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Colombia.-Medellin.-Jardines Universidad.-xPatio de los Pimient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08768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Título"/>
          <p:cNvSpPr>
            <a:spLocks noGrp="1"/>
          </p:cNvSpPr>
          <p:nvPr>
            <p:ph type="title"/>
          </p:nvPr>
        </p:nvSpPr>
        <p:spPr/>
        <p:txBody>
          <a:bodyPr/>
          <a:lstStyle/>
          <a:p>
            <a:pPr eaLnBrk="1" hangingPunct="1"/>
            <a:r>
              <a:rPr lang="es-ES" altLang="es-ES" dirty="0"/>
              <a:t>Parques y jardines de Medellin</a:t>
            </a:r>
          </a:p>
        </p:txBody>
      </p:sp>
    </p:spTree>
    <p:extLst>
      <p:ext uri="{BB962C8B-B14F-4D97-AF65-F5344CB8AC3E}">
        <p14:creationId xmlns:p14="http://schemas.microsoft.com/office/powerpoint/2010/main" val="32920743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Colombia.-Medellin.-ParqueLlera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44232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Colombia.-Medellin.-PlazadelaLu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1113"/>
            <a:ext cx="91440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89059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Colombia.-Parque_Bolívar_La_Dorada-igua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53763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Colombia.--Parque_Bolivar-Medel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9808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Colombia.-Parque_Boston-Medel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57969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Colombia.-Parque_Boston-Medelli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82176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Colombia.--Parque_de_Bolivar-Medelli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7781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Colombia.-Parque_de_Bolivar-Post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01786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Colombia.-Parque_de_los_Deseos(1)-Medel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23471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Colombia.-Parque_de_los_Deseos(2)-Medel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43935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Colombia.-Parque_Jorge_Eliécer_Gaitán,_La_Dora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26698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Colombia.-Parque_Norte(13)-Medel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64368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Colombia.-Parque_Norte(15)-Medel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7587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Colombia.--Parque_Norte(7)-Medel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07009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Colombia.-Parque_Pies_Descalzos-Arenal-Medel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99105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Colombia.-Parque_Pies_Descalzos-CalleArboles-Medel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41640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Colombia.-ParquePiesDescalzos-Medel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0792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Colombia.-Plaza_Cisneros-Medel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0515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Colombia.-Plazuela_Zea-Medel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09791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Colombia.--Plazuela_Zea-Medelli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99365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Medellin.-Club Social Campest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33153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Medellin.-Club Social Campestr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7510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Medellin.-Jardin Botani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47879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7" name="2 Imagen" descr="Medellin.-Jardin Botanico.-x.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44654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Medellin.-Parque Nort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84685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Medellin.-Parque Norte.-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6620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Medellin.-Parque Norte.-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95510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Medellin.-Parque Norte.-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92759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Medellin.-Parque Norte.-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0683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1570037"/>
          </a:xfrm>
        </p:spPr>
        <p:txBody>
          <a:bodyPr>
            <a:normAutofit/>
          </a:bodyPr>
          <a:lstStyle/>
          <a:p>
            <a:pPr eaLnBrk="1" fontAlgn="auto" hangingPunct="1">
              <a:spcAft>
                <a:spcPts val="0"/>
              </a:spcAft>
              <a:defRPr/>
            </a:pPr>
            <a:r>
              <a:rPr lang="es-ES" b="1" dirty="0"/>
              <a:t>Parque Ronda del Sinu,</a:t>
            </a:r>
            <a:br>
              <a:rPr lang="es-ES" b="1" dirty="0"/>
            </a:br>
            <a:r>
              <a:rPr lang="es-ES" b="1" dirty="0"/>
              <a:t> Montería - Colombia</a:t>
            </a:r>
            <a:br>
              <a:rPr lang="es-ES" dirty="0"/>
            </a:br>
            <a:endParaRPr lang="es-ES" dirty="0"/>
          </a:p>
        </p:txBody>
      </p:sp>
      <p:sp>
        <p:nvSpPr>
          <p:cNvPr id="3" name="2 Marcador de contenido"/>
          <p:cNvSpPr>
            <a:spLocks noGrp="1"/>
          </p:cNvSpPr>
          <p:nvPr>
            <p:ph sz="quarter" idx="1"/>
          </p:nvPr>
        </p:nvSpPr>
        <p:spPr>
          <a:xfrm>
            <a:off x="457200" y="1600200"/>
            <a:ext cx="7467600" cy="5257800"/>
          </a:xfrm>
        </p:spPr>
        <p:txBody>
          <a:bodyPr>
            <a:normAutofit/>
          </a:bodyPr>
          <a:lstStyle/>
          <a:p>
            <a:pPr marL="274320" indent="-274320" eaLnBrk="1" fontAlgn="auto" hangingPunct="1">
              <a:spcBef>
                <a:spcPts val="580"/>
              </a:spcBef>
              <a:spcAft>
                <a:spcPts val="0"/>
              </a:spcAft>
              <a:buFont typeface="Wingdings 2"/>
              <a:buChar char=""/>
              <a:defRPr/>
            </a:pPr>
            <a:r>
              <a:rPr lang="es-ES" dirty="0"/>
              <a:t>La Ronda del Sinú se construyó a orillas del río Sinúen la zona céntrica de Montería, entre las calles 21 y 38.</a:t>
            </a:r>
          </a:p>
          <a:p>
            <a:pPr marL="274320" indent="-274320" eaLnBrk="1" fontAlgn="auto" hangingPunct="1">
              <a:spcBef>
                <a:spcPts val="580"/>
              </a:spcBef>
              <a:spcAft>
                <a:spcPts val="0"/>
              </a:spcAft>
              <a:buFont typeface="Wingdings 2"/>
              <a:buChar char=""/>
              <a:defRPr/>
            </a:pPr>
            <a:r>
              <a:rPr lang="es-ES" dirty="0"/>
              <a:t> Lo que antes era una enmontada ribera que servía como refugio para los indigentes, ahora es un espacio público donde todos los días asisten miles de monterianos.</a:t>
            </a:r>
          </a:p>
          <a:p>
            <a:pPr marL="274320" indent="-274320" eaLnBrk="1" fontAlgn="auto" hangingPunct="1">
              <a:spcBef>
                <a:spcPts val="580"/>
              </a:spcBef>
              <a:spcAft>
                <a:spcPts val="0"/>
              </a:spcAft>
              <a:buFont typeface="Wingdings 2"/>
              <a:buChar char=""/>
              <a:defRPr/>
            </a:pPr>
            <a:r>
              <a:rPr lang="es-ES" dirty="0"/>
              <a:t>Lo primero que hay que destacar del nuevo parque es su concepción paisajista, obra de un grupo de arquitectos de la ciudad. Un observador señaló que era evidente que se trataba de una obra hecha con amor. </a:t>
            </a:r>
          </a:p>
        </p:txBody>
      </p:sp>
    </p:spTree>
    <p:extLst>
      <p:ext uri="{BB962C8B-B14F-4D97-AF65-F5344CB8AC3E}">
        <p14:creationId xmlns:p14="http://schemas.microsoft.com/office/powerpoint/2010/main" val="29211524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2 Marcador de contenido"/>
          <p:cNvSpPr>
            <a:spLocks noGrp="1"/>
          </p:cNvSpPr>
          <p:nvPr>
            <p:ph sz="quarter" idx="1"/>
          </p:nvPr>
        </p:nvSpPr>
        <p:spPr>
          <a:xfrm>
            <a:off x="914400" y="476250"/>
            <a:ext cx="7041976" cy="5543550"/>
          </a:xfrm>
        </p:spPr>
        <p:txBody>
          <a:bodyPr>
            <a:normAutofit lnSpcReduction="10000"/>
          </a:bodyPr>
          <a:lstStyle/>
          <a:p>
            <a:r>
              <a:rPr lang="es-ES" altLang="es-ES" dirty="0"/>
              <a:t>En su diseño se respetó la fauna y la flora que había en el lugar y no hubo tala indiscriminada de árboles, pues los arquitectos quisieron resaltar la belleza del entorno sin destruirlo.</a:t>
            </a:r>
          </a:p>
          <a:p>
            <a:r>
              <a:rPr lang="es-ES" altLang="es-ES" dirty="0"/>
              <a:t>El parque tiene un senderos peatonales y otro para bicicletas. Dentro del parque hay una zona de comidas donde se encuentran heladerías y restaurantes que sirven comida local. </a:t>
            </a:r>
          </a:p>
          <a:p>
            <a:r>
              <a:rPr lang="es-ES" altLang="es-ES" dirty="0"/>
              <a:t>También hay zonas para el ejercicio y para la actividad cultural. </a:t>
            </a:r>
          </a:p>
          <a:p>
            <a:r>
              <a:rPr lang="es-ES" altLang="es-ES" dirty="0"/>
              <a:t>Para esta última se cuenta con un teatrino y con una sala de exposiciones donde funciona el Muzacuseo Zenú de Arte Contemporáneo. </a:t>
            </a:r>
          </a:p>
          <a:p>
            <a:endParaRPr lang="es-ES" altLang="es-ES" dirty="0"/>
          </a:p>
          <a:p>
            <a:endParaRPr lang="es-ES" altLang="es-ES" dirty="0"/>
          </a:p>
        </p:txBody>
      </p:sp>
    </p:spTree>
    <p:extLst>
      <p:ext uri="{BB962C8B-B14F-4D97-AF65-F5344CB8AC3E}">
        <p14:creationId xmlns:p14="http://schemas.microsoft.com/office/powerpoint/2010/main" val="2963325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13984" cy="554355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 museo es una institución local con gran credibilidad a nivel nacional, pues se trata de una innovadora propuesta que anima el artista cordobés Cristo Hoyos, con el apoyo de un grupo de empresarios, profesionales e intelectuales de la ciudad. </a:t>
            </a:r>
          </a:p>
          <a:p>
            <a:pPr marL="274320" indent="-274320" eaLnBrk="1" fontAlgn="auto" hangingPunct="1">
              <a:spcBef>
                <a:spcPts val="580"/>
              </a:spcBef>
              <a:spcAft>
                <a:spcPts val="0"/>
              </a:spcAft>
              <a:buFont typeface="Wingdings 2"/>
              <a:buChar char=""/>
              <a:defRPr/>
            </a:pPr>
            <a:r>
              <a:rPr lang="es-ES" dirty="0"/>
              <a:t>El Muzac no tiene una colección permanente, ni costos fijos.</a:t>
            </a:r>
          </a:p>
          <a:p>
            <a:pPr marL="274320" indent="-274320" eaLnBrk="1" fontAlgn="auto" hangingPunct="1">
              <a:spcBef>
                <a:spcPts val="580"/>
              </a:spcBef>
              <a:spcAft>
                <a:spcPts val="0"/>
              </a:spcAft>
              <a:buFont typeface="Wingdings 2"/>
              <a:buChar char=""/>
              <a:defRPr/>
            </a:pPr>
            <a:r>
              <a:rPr lang="es-ES" dirty="0"/>
              <a:t> La Alcaldía les ha cedido el espacio a cambio de que la entrada a las cuatro exposiciones temporales que organizan cada año sea gratis. Esas exposiciones presentan a los mejores artistas contemporáneos nacionales y allí llegan los visitantes del parque y los estudiantes de colegio. </a:t>
            </a:r>
          </a:p>
        </p:txBody>
      </p:sp>
    </p:spTree>
    <p:extLst>
      <p:ext uri="{BB962C8B-B14F-4D97-AF65-F5344CB8AC3E}">
        <p14:creationId xmlns:p14="http://schemas.microsoft.com/office/powerpoint/2010/main" val="11689002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2 Marcador de contenido"/>
          <p:cNvSpPr>
            <a:spLocks noGrp="1"/>
          </p:cNvSpPr>
          <p:nvPr>
            <p:ph sz="quarter" idx="1"/>
          </p:nvPr>
        </p:nvSpPr>
        <p:spPr>
          <a:xfrm>
            <a:off x="900113" y="1341438"/>
            <a:ext cx="6984255" cy="4965700"/>
          </a:xfrm>
        </p:spPr>
        <p:txBody>
          <a:bodyPr/>
          <a:lstStyle/>
          <a:p>
            <a:pPr eaLnBrk="1" hangingPunct="1"/>
            <a:r>
              <a:rPr lang="es-ES" altLang="es-ES" sz="2400" dirty="0"/>
              <a:t>Cada exposición se acompaña con conferencias sobre las obras presentadas y en muchas ocasiones con charlas de los mismos artistas que exponen.</a:t>
            </a:r>
          </a:p>
          <a:p>
            <a:pPr eaLnBrk="1" hangingPunct="1"/>
            <a:r>
              <a:rPr lang="es-ES" altLang="es-ES" sz="2400" dirty="0"/>
              <a:t>Otros aspectos a destacar son los puntos que se establecieron para los vendedores estacionarios, bien construidos y en un número razonable, la disponibilidad de cajeros automáticos, la abundante provisión de canecas de basura, la buena iluminación, la vigilancia permanente y el buen mantenimiento.</a:t>
            </a:r>
          </a:p>
        </p:txBody>
      </p:sp>
    </p:spTree>
    <p:extLst>
      <p:ext uri="{BB962C8B-B14F-4D97-AF65-F5344CB8AC3E}">
        <p14:creationId xmlns:p14="http://schemas.microsoft.com/office/powerpoint/2010/main" val="35454392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2 Marcador de contenido"/>
          <p:cNvSpPr>
            <a:spLocks noGrp="1"/>
          </p:cNvSpPr>
          <p:nvPr>
            <p:ph sz="quarter" idx="1"/>
          </p:nvPr>
        </p:nvSpPr>
        <p:spPr>
          <a:xfrm>
            <a:off x="914400" y="549275"/>
            <a:ext cx="7041976" cy="5470525"/>
          </a:xfrm>
        </p:spPr>
        <p:txBody>
          <a:bodyPr/>
          <a:lstStyle/>
          <a:p>
            <a:r>
              <a:rPr lang="es-ES" altLang="es-ES" sz="2400" dirty="0"/>
              <a:t>Por todas las razones anteriores, el actual alcalde decidió hacer en el barrio El Recreo una fase dos de la Ronda del Sinú.</a:t>
            </a:r>
          </a:p>
          <a:p>
            <a:r>
              <a:rPr lang="es-ES" altLang="es-ES" sz="2400" dirty="0"/>
              <a:t> En esta última lo más destacado es la construcción de un hermoso mirador con cinco pisos, desde el cual es posible ver el río Sinú en toda su invernal belleza. </a:t>
            </a:r>
          </a:p>
          <a:p>
            <a:r>
              <a:rPr lang="es-ES" altLang="es-ES" sz="2400" dirty="0"/>
              <a:t>Además, se ha proyectado una tercera  fase  en </a:t>
            </a:r>
            <a:r>
              <a:rPr lang="es-ES" altLang="es-ES" dirty="0"/>
              <a:t>la </a:t>
            </a:r>
            <a:r>
              <a:rPr lang="es-ES" altLang="es-ES" sz="2400" dirty="0"/>
              <a:t>margen izquierdo del río.</a:t>
            </a:r>
          </a:p>
          <a:p>
            <a:endParaRPr lang="es-ES" altLang="es-ES" dirty="0"/>
          </a:p>
        </p:txBody>
      </p:sp>
    </p:spTree>
    <p:extLst>
      <p:ext uri="{BB962C8B-B14F-4D97-AF65-F5344CB8AC3E}">
        <p14:creationId xmlns:p14="http://schemas.microsoft.com/office/powerpoint/2010/main" val="2026412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Parque Ronda del Sinu, Monteria - Colomb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12148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Parque Ronda del Sinu, Monteria - Colombia .-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49547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Parque Ronda del Sinu, Monteria - Colombia avenidaprimera0100lel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30720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Parque Ronda del Sinu, Monteria - Colombia avenidaprimera0173mhy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10110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Parque Ronda del Sinu, Monteria - Colombia avenidaprimera0236ukei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32596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Parque Ronda del Sinu, Monteria - Colombia avenidaprimera0479aocd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04011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Parque Ronda del Sinu, Monteria - Colombia avenidaprimera0497hnkb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66875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Parque Ronda del Sinu, Monteria - Colombia avenidaprimera0622fmqk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44022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Parque Ronda del Sinu, Monteria - Colombia avenidaprimera0680hca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74131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Parque Ronda del Sinu, Monteria - Colombia avenidaprimera0709znnh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72623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1 Título"/>
          <p:cNvSpPr>
            <a:spLocks noGrp="1"/>
          </p:cNvSpPr>
          <p:nvPr>
            <p:ph type="title"/>
          </p:nvPr>
        </p:nvSpPr>
        <p:spPr/>
        <p:txBody>
          <a:bodyPr/>
          <a:lstStyle/>
          <a:p>
            <a:pPr eaLnBrk="1" hangingPunct="1"/>
            <a:r>
              <a:rPr lang="es-ES" altLang="es-ES" dirty="0"/>
              <a:t>Jardin Botánico de Medellin</a:t>
            </a:r>
          </a:p>
        </p:txBody>
      </p:sp>
      <p:sp>
        <p:nvSpPr>
          <p:cNvPr id="78851" name="2 Marcador de contenido"/>
          <p:cNvSpPr>
            <a:spLocks noGrp="1"/>
          </p:cNvSpPr>
          <p:nvPr>
            <p:ph sz="quarter" idx="1"/>
          </p:nvPr>
        </p:nvSpPr>
        <p:spPr/>
        <p:txBody>
          <a:bodyPr/>
          <a:lstStyle/>
          <a:p>
            <a:pPr eaLnBrk="1" hangingPunct="1"/>
            <a:r>
              <a:rPr lang="es-ES" altLang="es-ES" sz="2400" dirty="0"/>
              <a:t>El </a:t>
            </a:r>
            <a:r>
              <a:rPr lang="es-ES" altLang="es-ES" sz="2400" b="1" dirty="0"/>
              <a:t>Jardín Botánico de Medellín Joaquín Antonio Uribe</a:t>
            </a:r>
            <a:r>
              <a:rPr lang="es-ES" altLang="es-ES" sz="2400" dirty="0"/>
              <a:t> es un jardín botánico de unas 14 hectáreas de extensión, ubicado en la ciudad colombiana de Medellín. </a:t>
            </a:r>
          </a:p>
          <a:p>
            <a:pPr eaLnBrk="1" hangingPunct="1"/>
            <a:r>
              <a:rPr lang="es-ES" altLang="es-ES" sz="2400" dirty="0"/>
              <a:t>Cuenta con una importante colección de Orquídeas preservadas en un escenario llamado Orquideorama, un lugar arquitectónico para la exposición de flores. </a:t>
            </a:r>
          </a:p>
          <a:p>
            <a:pPr eaLnBrk="1" hangingPunct="1"/>
            <a:r>
              <a:rPr lang="es-ES" altLang="es-ES" sz="2400" dirty="0"/>
              <a:t>El Jardín cuenta con la condición de ser centro de cultura y educación ambiental y botánica, de enorme riqueza florística, y alberga más de 1.000 especies vivas y 4.500 individuos.</a:t>
            </a:r>
          </a:p>
        </p:txBody>
      </p:sp>
    </p:spTree>
    <p:extLst>
      <p:ext uri="{BB962C8B-B14F-4D97-AF65-F5344CB8AC3E}">
        <p14:creationId xmlns:p14="http://schemas.microsoft.com/office/powerpoint/2010/main" val="8015624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2 Marcador de contenido"/>
          <p:cNvSpPr>
            <a:spLocks noGrp="1"/>
          </p:cNvSpPr>
          <p:nvPr>
            <p:ph sz="quarter" idx="1"/>
          </p:nvPr>
        </p:nvSpPr>
        <p:spPr>
          <a:xfrm>
            <a:off x="914400" y="476250"/>
            <a:ext cx="7041976" cy="5543550"/>
          </a:xfrm>
        </p:spPr>
        <p:txBody>
          <a:bodyPr>
            <a:normAutofit lnSpcReduction="10000"/>
          </a:bodyPr>
          <a:lstStyle/>
          <a:p>
            <a:pPr eaLnBrk="1" hangingPunct="1"/>
            <a:r>
              <a:rPr lang="es-ES" altLang="es-ES" sz="2400" dirty="0"/>
              <a:t>Hoy día convertido en un sorprendente y apasionante monumento a la naturaleza, transformado también en 2007 en joya arquitectónica, este lugar data del siglo XIX, cuando sólo existía allí la llamada Casa de Baños el Edén, un restaurante familiar tipo estadero.</a:t>
            </a:r>
          </a:p>
          <a:p>
            <a:pPr eaLnBrk="1" hangingPunct="1"/>
            <a:r>
              <a:rPr lang="es-ES" altLang="es-ES" sz="2400" dirty="0"/>
              <a:t>Posteriormente, a principios del siglo XX se llamó sucesivamente Bosque Centenario de la Independencia y posteriormente sólo El Bosque, apelativo con el cual duró más de 50 años, al igual que sus instalaciones tradicionales, un gran lago central con navegación en canoa de remos, paseos en burro y naturalmente algunas especies botánicas.</a:t>
            </a:r>
          </a:p>
          <a:p>
            <a:pPr eaLnBrk="1" hangingPunct="1"/>
            <a:endParaRPr lang="es-ES" altLang="es-ES" dirty="0"/>
          </a:p>
        </p:txBody>
      </p:sp>
    </p:spTree>
    <p:extLst>
      <p:ext uri="{BB962C8B-B14F-4D97-AF65-F5344CB8AC3E}">
        <p14:creationId xmlns:p14="http://schemas.microsoft.com/office/powerpoint/2010/main" val="40946896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2 Marcador de contenido"/>
          <p:cNvSpPr>
            <a:spLocks noGrp="1"/>
          </p:cNvSpPr>
          <p:nvPr>
            <p:ph sz="quarter" idx="1"/>
          </p:nvPr>
        </p:nvSpPr>
        <p:spPr>
          <a:xfrm>
            <a:off x="684213" y="981075"/>
            <a:ext cx="7272163" cy="5256213"/>
          </a:xfrm>
        </p:spPr>
        <p:txBody>
          <a:bodyPr/>
          <a:lstStyle/>
          <a:p>
            <a:r>
              <a:rPr lang="es-ES" altLang="es-ES" sz="2400" dirty="0"/>
              <a:t>Adquirió el nombre de Jardín Botánico Joaquín Antonio Uribe en el año de 1972, cuando sus instalaciones se ampliaron para dotarlo del Orquideorama inicial, una colección mucho más amplia de especies vegetales, auditorio, biblioteca, museos y zona de comidas más amplias para los visitantes.</a:t>
            </a:r>
          </a:p>
          <a:p>
            <a:r>
              <a:rPr lang="es-ES" altLang="es-ES" sz="2400" dirty="0"/>
              <a:t>Pese a que durante muchos años el Jardín no fue objeto de suficientes cuidados por parte de la administración, dada la importancia que han adquirido los recursos naturales y la ecología.</a:t>
            </a:r>
          </a:p>
          <a:p>
            <a:endParaRPr lang="es-ES" altLang="es-ES" dirty="0"/>
          </a:p>
        </p:txBody>
      </p:sp>
    </p:spTree>
    <p:extLst>
      <p:ext uri="{BB962C8B-B14F-4D97-AF65-F5344CB8AC3E}">
        <p14:creationId xmlns:p14="http://schemas.microsoft.com/office/powerpoint/2010/main" val="10504051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412776"/>
            <a:ext cx="6969968" cy="4824512"/>
          </a:xfrm>
        </p:spPr>
        <p:txBody>
          <a:bodyPr>
            <a:normAutofit/>
          </a:bodyPr>
          <a:lstStyle/>
          <a:p>
            <a:pPr marL="274320" indent="-274320" eaLnBrk="1" fontAlgn="auto" hangingPunct="1">
              <a:spcBef>
                <a:spcPts val="580"/>
              </a:spcBef>
              <a:spcAft>
                <a:spcPts val="0"/>
              </a:spcAft>
              <a:buFont typeface="Wingdings 2"/>
              <a:buChar char=""/>
              <a:defRPr/>
            </a:pPr>
            <a:r>
              <a:rPr lang="es-ES" dirty="0"/>
              <a:t>Hoy en día se encuentra perfectamente renovado y modernizado, forma parte del conjunto de equipamientos urbanos de la zona norte de Medellín junto con el Parque Norte, el Planetario, el Parque Explora y el Parque de los deseos, y es así como con el lento paso de los decenios ha llegado a convertirse, de un pequeño lugar que fuese en el siglo XIX, en uno de los más bellos sitios de Antioquia, el país y el mundo dedicados a la botánica.</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4068329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Además de los turistas y locales que permanentemente lo visitan, el Jardín, su Orquideorama y sus variadas colecciones de especies, cuentan con todo un grupo de científicos, técnicos, mecenas y patrocinadores amigos de la naturaleza, la ecología, las ciencias botánicas y biológicas y, además, del turismo, actividad en la cual la ciudad está empeñada.</a:t>
            </a:r>
          </a:p>
          <a:p>
            <a:r>
              <a:rPr lang="es-ES" dirty="0"/>
              <a:t>En 1968 comienza otra etapa para el terreno. </a:t>
            </a:r>
          </a:p>
          <a:p>
            <a:r>
              <a:rPr lang="es-ES" dirty="0"/>
              <a:t>Por esos días regresaba de Australia la señora Elena Baraya, Presidente de la Sociedad Colombiana de Orquideología, con una noticia extraordinaria: Medellín sería la sede de la VII Conferencia Mundial del Orquideología.</a:t>
            </a:r>
          </a:p>
          <a:p>
            <a:endParaRPr lang="es-ES" dirty="0"/>
          </a:p>
          <a:p>
            <a:endParaRPr lang="es-ES" dirty="0"/>
          </a:p>
        </p:txBody>
      </p:sp>
    </p:spTree>
    <p:extLst>
      <p:ext uri="{BB962C8B-B14F-4D97-AF65-F5344CB8AC3E}">
        <p14:creationId xmlns:p14="http://schemas.microsoft.com/office/powerpoint/2010/main" val="5894062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85992" cy="5543550"/>
          </a:xfrm>
        </p:spPr>
        <p:txBody>
          <a:bodyPr>
            <a:normAutofit lnSpcReduction="10000"/>
          </a:bodyPr>
          <a:lstStyle/>
          <a:p>
            <a:pPr marL="0" indent="0" eaLnBrk="1" fontAlgn="auto" hangingPunct="1">
              <a:spcBef>
                <a:spcPts val="580"/>
              </a:spcBef>
              <a:spcAft>
                <a:spcPts val="0"/>
              </a:spcAft>
              <a:buNone/>
              <a:defRPr/>
            </a:pPr>
            <a:endParaRPr lang="es-ES" dirty="0"/>
          </a:p>
          <a:p>
            <a:pPr marL="274320" indent="-274320" eaLnBrk="1" fontAlgn="auto" hangingPunct="1">
              <a:spcBef>
                <a:spcPts val="580"/>
              </a:spcBef>
              <a:spcAft>
                <a:spcPts val="0"/>
              </a:spcAft>
              <a:buFont typeface="Wingdings 2"/>
              <a:buChar char=""/>
              <a:defRPr/>
            </a:pPr>
            <a:r>
              <a:rPr lang="es-ES" dirty="0"/>
              <a:t>Este evento fue el generador de un proceso que llevó a transformar profundamente el Bosque de la Independencia.</a:t>
            </a:r>
          </a:p>
          <a:p>
            <a:pPr marL="274320" indent="-274320" eaLnBrk="1" fontAlgn="auto" hangingPunct="1">
              <a:spcBef>
                <a:spcPts val="580"/>
              </a:spcBef>
              <a:spcAft>
                <a:spcPts val="0"/>
              </a:spcAft>
              <a:buFont typeface="Wingdings 2"/>
              <a:buChar char=""/>
              <a:defRPr/>
            </a:pPr>
            <a:r>
              <a:rPr lang="es-ES" dirty="0"/>
              <a:t> Se unen con tal fin la Sociedad de Mejoras Públicas, la Sociedad Colombiana de Orquideología, el Municipio de Medellín y el Club de Jardinería. </a:t>
            </a:r>
          </a:p>
          <a:p>
            <a:pPr marL="274320" indent="-274320" eaLnBrk="1" fontAlgn="auto" hangingPunct="1">
              <a:spcBef>
                <a:spcPts val="580"/>
              </a:spcBef>
              <a:spcAft>
                <a:spcPts val="0"/>
              </a:spcAft>
              <a:buFont typeface="Wingdings 2"/>
              <a:buChar char=""/>
              <a:defRPr/>
            </a:pPr>
            <a:r>
              <a:rPr lang="es-ES" dirty="0"/>
              <a:t>Juntos crean una Fundación privada sin ánimo de lucro, que le da vida al </a:t>
            </a:r>
            <a:r>
              <a:rPr lang="es-ES" b="1" dirty="0"/>
              <a:t>Jardín Botánico Joaquín Antonio Uribe</a:t>
            </a:r>
            <a:r>
              <a:rPr lang="es-ES" dirty="0"/>
              <a:t>, como homenaje al sabio naturalista antioqueño. </a:t>
            </a:r>
          </a:p>
          <a:p>
            <a:pPr>
              <a:spcBef>
                <a:spcPts val="580"/>
              </a:spcBef>
              <a:buFont typeface="Wingdings 2"/>
              <a:buChar char=""/>
              <a:defRPr/>
            </a:pPr>
            <a:r>
              <a:rPr lang="es-ES" dirty="0"/>
              <a:t>La nueva institución es inaugurada el 19 de abril de 1972, en el marco de la VII Conferencia Mundial de Orquideología. </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9181902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2 Marcador de contenido"/>
          <p:cNvSpPr>
            <a:spLocks noGrp="1"/>
          </p:cNvSpPr>
          <p:nvPr>
            <p:ph sz="quarter" idx="1"/>
          </p:nvPr>
        </p:nvSpPr>
        <p:spPr>
          <a:xfrm>
            <a:off x="914400" y="620713"/>
            <a:ext cx="7113984" cy="5399087"/>
          </a:xfrm>
        </p:spPr>
        <p:txBody>
          <a:bodyPr>
            <a:normAutofit lnSpcReduction="10000"/>
          </a:bodyPr>
          <a:lstStyle/>
          <a:p>
            <a:r>
              <a:rPr lang="es-ES" altLang="es-ES" sz="2400" dirty="0"/>
              <a:t>El evento marca un hito en la historia de la ciudad, pues por esos días Medellín giró en torno a las 62 delegaciones colombianas y extranjeras, representantes de 16 países, que se encontraron aquí para exhibir las más bellas orquídeas del mundo.</a:t>
            </a:r>
          </a:p>
          <a:p>
            <a:r>
              <a:rPr lang="es-ES" altLang="es-ES" sz="2400" dirty="0"/>
              <a:t>Sus colecciones de especies y especialmente de flores son destacadas en el país y meca de la flor nacional de Colombia, la orquídea.</a:t>
            </a:r>
          </a:p>
          <a:p>
            <a:r>
              <a:rPr lang="es-ES" altLang="es-ES" dirty="0"/>
              <a:t>Así empezó la historia del Jardín Botánico y la meta que se trazó la nueva institución fue el fomento y el desarrollo de las ciencias naturales, en especial de la botánica, a través de la investigación y la conservación de la flora.</a:t>
            </a:r>
          </a:p>
          <a:p>
            <a:endParaRPr lang="es-ES" altLang="es-ES" sz="2400" dirty="0"/>
          </a:p>
          <a:p>
            <a:endParaRPr lang="es-ES" altLang="es-ES" dirty="0"/>
          </a:p>
          <a:p>
            <a:endParaRPr lang="es-ES" altLang="es-ES" dirty="0"/>
          </a:p>
        </p:txBody>
      </p:sp>
    </p:spTree>
    <p:extLst>
      <p:ext uri="{BB962C8B-B14F-4D97-AF65-F5344CB8AC3E}">
        <p14:creationId xmlns:p14="http://schemas.microsoft.com/office/powerpoint/2010/main" val="3393371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36712"/>
            <a:ext cx="6969968" cy="5183088"/>
          </a:xfrm>
        </p:spPr>
        <p:txBody>
          <a:bodyPr>
            <a:normAutofit/>
          </a:bodyPr>
          <a:lstStyle/>
          <a:p>
            <a:pPr marL="274320" indent="-274320" eaLnBrk="1" fontAlgn="auto" hangingPunct="1">
              <a:spcBef>
                <a:spcPts val="580"/>
              </a:spcBef>
              <a:spcAft>
                <a:spcPts val="0"/>
              </a:spcAft>
              <a:buFont typeface="Wingdings 2"/>
              <a:buChar char=""/>
              <a:defRPr/>
            </a:pPr>
            <a:r>
              <a:rPr lang="es-ES" dirty="0"/>
              <a:t>Se propuso también crear un ambiente propicio para la educación ambiental y aportar un espacio para presentar la flora colombiana, además de constituirse en un atractivo turístico y ecológico importante de la ciudad y servir de sede para la realización de diferentes eventos culturales y educativos. </a:t>
            </a:r>
          </a:p>
          <a:p>
            <a:pPr marL="274320" indent="-274320" eaLnBrk="1" fontAlgn="auto" hangingPunct="1">
              <a:spcBef>
                <a:spcPts val="580"/>
              </a:spcBef>
              <a:spcAft>
                <a:spcPts val="0"/>
              </a:spcAft>
              <a:buFont typeface="Wingdings 2"/>
              <a:buChar char=""/>
              <a:defRPr/>
            </a:pPr>
            <a:r>
              <a:rPr lang="es-ES" dirty="0"/>
              <a:t>En mayo de 1979 fue declarado Pabellón de Flora y pasó a formar parte del antiguo Sistema de Parques Nacionales, </a:t>
            </a:r>
            <a:r>
              <a:rPr lang="es-ES" i="1" dirty="0"/>
              <a:t>hoy Sistema Nacional Ambiental</a:t>
            </a:r>
            <a:r>
              <a:rPr lang="es-ES" dirty="0"/>
              <a:t> (SINA). </a:t>
            </a:r>
          </a:p>
          <a:p>
            <a:pPr marL="274320" indent="-274320" eaLnBrk="1" fontAlgn="auto" hangingPunct="1">
              <a:spcBef>
                <a:spcPts val="580"/>
              </a:spcBef>
              <a:spcAft>
                <a:spcPts val="0"/>
              </a:spcAft>
              <a:buFont typeface="Wingdings 2"/>
              <a:buChar char=""/>
              <a:defRPr/>
            </a:pPr>
            <a:r>
              <a:rPr lang="es-ES" dirty="0"/>
              <a:t>En 1985 fuera declarado </a:t>
            </a:r>
            <a:r>
              <a:rPr lang="es-ES" i="1" dirty="0"/>
              <a:t>Patrimonio Cultural de Medellín</a:t>
            </a:r>
            <a:r>
              <a:rPr lang="es-ES" dirty="0"/>
              <a:t>.</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57257679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2 Marcador de contenido"/>
          <p:cNvSpPr>
            <a:spLocks noGrp="1"/>
          </p:cNvSpPr>
          <p:nvPr>
            <p:ph sz="quarter" idx="1"/>
          </p:nvPr>
        </p:nvSpPr>
        <p:spPr>
          <a:xfrm>
            <a:off x="914400" y="764704"/>
            <a:ext cx="7041976" cy="5255096"/>
          </a:xfrm>
        </p:spPr>
        <p:txBody>
          <a:bodyPr>
            <a:normAutofit lnSpcReduction="10000"/>
          </a:bodyPr>
          <a:lstStyle/>
          <a:p>
            <a:pPr eaLnBrk="1" hangingPunct="1"/>
            <a:r>
              <a:rPr lang="es-ES" altLang="es-ES" sz="2400" dirty="0"/>
              <a:t>La institución con su largo trabajo realizado la ha convertido en una de las entidades más respetadas y reconocidas de Colombia por su vasto dominio en la exploración, la preservación y la conservación de la flora colombiana, con énfasis en la regional. </a:t>
            </a:r>
          </a:p>
          <a:p>
            <a:pPr eaLnBrk="1" hangingPunct="1"/>
            <a:r>
              <a:rPr lang="es-ES" altLang="es-ES" sz="2400" dirty="0"/>
              <a:t>El prestigio de su labor llevó a que el Jardín Botánico fuera declarado Patrimonio Cultural de Medellín, avalado por hechos como ser parte desde 1989 de la Red Internacional de Jardines para la Conservación, dentro de la Estrategia Mundial de la Conservación en los Jardines Botánicos, con la colaboración de la FAO, UNEP, Unesco, WWF, UICN y BGCI, entre otras organizaciones mundiales.</a:t>
            </a:r>
          </a:p>
        </p:txBody>
      </p:sp>
    </p:spTree>
    <p:extLst>
      <p:ext uri="{BB962C8B-B14F-4D97-AF65-F5344CB8AC3E}">
        <p14:creationId xmlns:p14="http://schemas.microsoft.com/office/powerpoint/2010/main" val="15885452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914400" y="549275"/>
            <a:ext cx="7041976" cy="5470525"/>
          </a:xfrm>
        </p:spPr>
        <p:txBody>
          <a:bodyPr/>
          <a:lstStyle/>
          <a:p>
            <a:r>
              <a:rPr lang="es-ES" altLang="es-ES" sz="2400" dirty="0"/>
              <a:t>El nuevo Orquideorama conservó la esencia y el nombre del anterior. </a:t>
            </a:r>
          </a:p>
          <a:p>
            <a:r>
              <a:rPr lang="es-ES" altLang="es-ES" sz="2400" dirty="0"/>
              <a:t>La estructura fue construida en seis meses, y se inauguró el 25 de agosto de 2006. </a:t>
            </a:r>
          </a:p>
          <a:p>
            <a:r>
              <a:rPr lang="es-ES" altLang="es-ES" sz="2400" dirty="0"/>
              <a:t>Por su belleza y por ser el primer componente entregado a la comunidad, se convirtió en símbolo del proceso de renovación del Jardín Botánico.</a:t>
            </a:r>
          </a:p>
          <a:p>
            <a:endParaRPr lang="es-ES" altLang="es-ES" dirty="0"/>
          </a:p>
        </p:txBody>
      </p:sp>
    </p:spTree>
    <p:extLst>
      <p:ext uri="{BB962C8B-B14F-4D97-AF65-F5344CB8AC3E}">
        <p14:creationId xmlns:p14="http://schemas.microsoft.com/office/powerpoint/2010/main" val="32079276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jardin botanico de Medeli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5698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Jardin Botanico de Medellin.-0.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60317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Jardin Botanico de Medellin.-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13033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Jardin Botanico de Medelli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91168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Jardin Botanico de Medelli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34109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Jardin Botanico de Medellin.-5.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18558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Jardin Botanico de Medelli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539550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Jardin Botanico de Medelli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5" name="2 Imagen" descr="Medellin .-Jardin Botanico.-Colombia.-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76825" y="0"/>
            <a:ext cx="40671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10940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Jardin Botanico de Medelli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10674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Jardin Botanico de Medel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11422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Jardin Botanicop de Medel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173008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Jardin_Botanico_de_Medel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893887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Jardin_Botanico_de_Medellin-_La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65725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Jardin_Botanico_de_Medellin-Bosque_Tropical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6460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Jardin_Botanico_de_Medellin-Camin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37243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Medellin Colomb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5369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Jardin_Botanico-plantas-Medell%C3%AD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882224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Medelli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014895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Medellin.-Colomb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431991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Medellin Colomb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201167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Orquideoram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671638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Orquideorama-medelli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902140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Orquiderama.-Colombi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15381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Orquiedorama.-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06509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Orquideorama_Jardin_Botanico_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461853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Orquideorama-1.-Medelli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223597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Orquideoram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043183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Orquideorama.-3.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08833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Orquideorama.-3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2750" y="0"/>
            <a:ext cx="8318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59935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Orquideoram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595938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Orchideoram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673378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Medellin09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742152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Jardin Botanico de Medellin.-3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630404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Jardin Botanico de Medelli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371624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Medellin.-Orquideorama.-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172577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Medellin.-Orquideorama.-x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957929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Colombia.-Jardin_Botanico-OrquideoramaNoche-Medel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51672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Título"/>
          <p:cNvSpPr>
            <a:spLocks noGrp="1"/>
          </p:cNvSpPr>
          <p:nvPr>
            <p:ph type="title"/>
          </p:nvPr>
        </p:nvSpPr>
        <p:spPr/>
        <p:txBody>
          <a:bodyPr/>
          <a:lstStyle/>
          <a:p>
            <a:pPr eaLnBrk="1" hangingPunct="1"/>
            <a:r>
              <a:rPr lang="es-ES" altLang="es-ES" dirty="0"/>
              <a:t>Parques y jardines de Bogotá</a:t>
            </a:r>
          </a:p>
        </p:txBody>
      </p:sp>
      <p:sp>
        <p:nvSpPr>
          <p:cNvPr id="125955" name="2 Marcador de contenido"/>
          <p:cNvSpPr>
            <a:spLocks noGrp="1"/>
          </p:cNvSpPr>
          <p:nvPr>
            <p:ph sz="quarter" idx="1"/>
          </p:nvPr>
        </p:nvSpPr>
        <p:spPr>
          <a:xfrm>
            <a:off x="914400" y="1916113"/>
            <a:ext cx="7041976" cy="4103687"/>
          </a:xfrm>
        </p:spPr>
        <p:txBody>
          <a:bodyPr>
            <a:normAutofit fontScale="92500"/>
          </a:bodyPr>
          <a:lstStyle/>
          <a:p>
            <a:pPr eaLnBrk="1" hangingPunct="1"/>
            <a:r>
              <a:rPr lang="es-ES" altLang="es-ES" sz="2400" dirty="0"/>
              <a:t>Bogotá, Colombia se caracteriza por tener un amplio sistema de Parques los cuales se integran entre sí por un conjunto de corredores peatonales y ciclorrutas. </a:t>
            </a:r>
          </a:p>
          <a:p>
            <a:pPr eaLnBrk="1" hangingPunct="1"/>
            <a:r>
              <a:rPr lang="es-ES" altLang="es-ES" sz="2400" dirty="0"/>
              <a:t>Estos se conjugan en armonía con las plazoletas, plazas, humedales y alamedas para darle un carácter emblemático a la ciudad.</a:t>
            </a:r>
          </a:p>
          <a:p>
            <a:pPr eaLnBrk="1" hangingPunct="1"/>
            <a:r>
              <a:rPr lang="es-ES" altLang="es-ES" sz="2400" dirty="0"/>
              <a:t>Este sistema de parques por definición del distrito lo conforman un conjunto de zonas verdes, parques urbanos, áreas protegidas y áreas de manejo especial.</a:t>
            </a:r>
          </a:p>
        </p:txBody>
      </p:sp>
    </p:spTree>
    <p:extLst>
      <p:ext uri="{BB962C8B-B14F-4D97-AF65-F5344CB8AC3E}">
        <p14:creationId xmlns:p14="http://schemas.microsoft.com/office/powerpoint/2010/main" val="405252010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2 Marcador de contenido"/>
          <p:cNvSpPr>
            <a:spLocks noGrp="1"/>
          </p:cNvSpPr>
          <p:nvPr>
            <p:ph sz="quarter" idx="1"/>
          </p:nvPr>
        </p:nvSpPr>
        <p:spPr>
          <a:xfrm>
            <a:off x="914400" y="549275"/>
            <a:ext cx="7041976" cy="5470525"/>
          </a:xfrm>
        </p:spPr>
        <p:txBody>
          <a:bodyPr/>
          <a:lstStyle/>
          <a:p>
            <a:pPr eaLnBrk="1" hangingPunct="1"/>
            <a:r>
              <a:rPr lang="es-ES" altLang="es-ES" dirty="0"/>
              <a:t>Las </a:t>
            </a:r>
            <a:r>
              <a:rPr lang="es-ES" altLang="es-ES" i="1" dirty="0"/>
              <a:t>zonas verdes</a:t>
            </a:r>
            <a:r>
              <a:rPr lang="es-ES" altLang="es-ES" dirty="0"/>
              <a:t> se les llama a los espacios de propiedad pública sin limitaciones de acceso.</a:t>
            </a:r>
          </a:p>
          <a:p>
            <a:pPr eaLnBrk="1" hangingPunct="1"/>
            <a:r>
              <a:rPr lang="es-ES" altLang="es-ES" dirty="0"/>
              <a:t>Dentro de esta categoría se encuentra los espacios públicos arborizados y los corredores viales.</a:t>
            </a:r>
          </a:p>
          <a:p>
            <a:pPr eaLnBrk="1" hangingPunct="1"/>
            <a:r>
              <a:rPr lang="es-ES" altLang="es-ES" dirty="0"/>
              <a:t>Los </a:t>
            </a:r>
            <a:r>
              <a:rPr lang="es-ES" altLang="es-ES" i="1" dirty="0"/>
              <a:t>parque urbanos</a:t>
            </a:r>
            <a:r>
              <a:rPr lang="es-ES" altLang="es-ES" dirty="0"/>
              <a:t> se les define a los espacios para la recreación de los ciudadanos y este se clasifican según el tamaño de su superficie y servicios. </a:t>
            </a:r>
          </a:p>
          <a:p>
            <a:pPr eaLnBrk="1" hangingPunct="1"/>
            <a:r>
              <a:rPr lang="es-ES" altLang="es-ES" dirty="0"/>
              <a:t>Estos van desde el parque vecinal, zonal, metropolitano hasta el regional y los llamados de bolsillo los cuales se caracteriza por tener una superficie inferior a mil metros cuadrados.</a:t>
            </a:r>
          </a:p>
        </p:txBody>
      </p:sp>
    </p:spTree>
    <p:extLst>
      <p:ext uri="{BB962C8B-B14F-4D97-AF65-F5344CB8AC3E}">
        <p14:creationId xmlns:p14="http://schemas.microsoft.com/office/powerpoint/2010/main" val="217835512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2 Marcador de contenido"/>
          <p:cNvSpPr>
            <a:spLocks noGrp="1"/>
          </p:cNvSpPr>
          <p:nvPr>
            <p:ph sz="quarter" idx="1"/>
          </p:nvPr>
        </p:nvSpPr>
        <p:spPr>
          <a:xfrm>
            <a:off x="914400" y="404813"/>
            <a:ext cx="6969968" cy="5614987"/>
          </a:xfrm>
        </p:spPr>
        <p:txBody>
          <a:bodyPr>
            <a:normAutofit/>
          </a:bodyPr>
          <a:lstStyle/>
          <a:p>
            <a:pPr eaLnBrk="1" hangingPunct="1"/>
            <a:r>
              <a:rPr lang="es-ES" altLang="es-ES" sz="2400" dirty="0"/>
              <a:t>Las áreas protegidas se les considera a los espacios dedicados para conservar la fauna, la flora y los paisajes nativos. </a:t>
            </a:r>
          </a:p>
          <a:p>
            <a:pPr eaLnBrk="1" hangingPunct="1"/>
            <a:r>
              <a:rPr lang="es-ES" altLang="es-ES" sz="2400" dirty="0"/>
              <a:t>Dentro de esta categoría se incluyen los humedales, los cerros orientales de Bogotá y las reservas forestales. Estos lugares tienen alto valor biológico y escénico y su objetivo es la preservación y restauración de la estructura ecológica del territorio. </a:t>
            </a:r>
          </a:p>
          <a:p>
            <a:pPr eaLnBrk="1" hangingPunct="1"/>
            <a:r>
              <a:rPr lang="es-ES" altLang="es-ES" sz="2400" dirty="0"/>
              <a:t>En Bogotá se han identificado más de 12.</a:t>
            </a:r>
          </a:p>
          <a:p>
            <a:pPr eaLnBrk="1" hangingPunct="1"/>
            <a:r>
              <a:rPr lang="es-ES" altLang="es-ES" sz="2400" dirty="0"/>
              <a:t>Las </a:t>
            </a:r>
            <a:r>
              <a:rPr lang="es-ES" altLang="es-ES" sz="2400" i="1" dirty="0"/>
              <a:t>áreas de manejo especial</a:t>
            </a:r>
            <a:r>
              <a:rPr lang="es-ES" altLang="es-ES" sz="2400" dirty="0"/>
              <a:t> son los espacios que tienen una influencia importante en el aluvial del Río Bogotá entre los cuales se cuenta las quebradas, canales y ríos.</a:t>
            </a:r>
          </a:p>
        </p:txBody>
      </p:sp>
    </p:spTree>
    <p:extLst>
      <p:ext uri="{BB962C8B-B14F-4D97-AF65-F5344CB8AC3E}">
        <p14:creationId xmlns:p14="http://schemas.microsoft.com/office/powerpoint/2010/main" val="303400998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2 Marcador de contenido"/>
          <p:cNvSpPr>
            <a:spLocks noGrp="1"/>
          </p:cNvSpPr>
          <p:nvPr>
            <p:ph sz="quarter" idx="1"/>
          </p:nvPr>
        </p:nvSpPr>
        <p:spPr>
          <a:xfrm>
            <a:off x="914400" y="476250"/>
            <a:ext cx="6969968" cy="5905500"/>
          </a:xfrm>
        </p:spPr>
        <p:txBody>
          <a:bodyPr/>
          <a:lstStyle/>
          <a:p>
            <a:pPr eaLnBrk="1" hangingPunct="1"/>
            <a:r>
              <a:rPr lang="es-ES" altLang="es-ES" sz="2400" dirty="0"/>
              <a:t>El Distrito de Bogotá tiene contabilizados más de mil parques urbanos que van desde el nivel regional hasta el llamado nivel de bolsillo. </a:t>
            </a:r>
          </a:p>
          <a:p>
            <a:pPr eaLnBrk="1" hangingPunct="1"/>
            <a:r>
              <a:rPr lang="es-ES" altLang="es-ES" sz="2400" dirty="0"/>
              <a:t>Todos estos buscan un equilibrio ambiental de la ciudad.</a:t>
            </a:r>
          </a:p>
          <a:p>
            <a:pPr eaLnBrk="1" hangingPunct="1"/>
            <a:r>
              <a:rPr lang="es-ES" altLang="es-ES" sz="2400" dirty="0"/>
              <a:t>El Parque Simón Bolívar se encuentra entre los de mayor importancia ya que cuenta con la mayor variedad y cantidad de facilidades y atractivos. </a:t>
            </a:r>
          </a:p>
          <a:p>
            <a:pPr eaLnBrk="1" hangingPunct="1"/>
            <a:r>
              <a:rPr lang="es-ES" altLang="es-ES" sz="2400" dirty="0"/>
              <a:t>Se incluyen lugares de interés deportivo, recreativo, turístico, ambiental y pedagógico.</a:t>
            </a:r>
          </a:p>
          <a:p>
            <a:pPr eaLnBrk="1" hangingPunct="1"/>
            <a:r>
              <a:rPr lang="es-ES" altLang="es-ES" sz="2400" dirty="0"/>
              <a:t>El distrito de Bogotá se ha propuesta el objetivo de incrementar el número de metros cuadrados de espacios públicos de 2.5 a 4.2 mts2.</a:t>
            </a:r>
            <a:endParaRPr lang="es-ES" altLang="es-ES" sz="2400" baseline="30000" dirty="0"/>
          </a:p>
        </p:txBody>
      </p:sp>
    </p:spTree>
    <p:extLst>
      <p:ext uri="{BB962C8B-B14F-4D97-AF65-F5344CB8AC3E}">
        <p14:creationId xmlns:p14="http://schemas.microsoft.com/office/powerpoint/2010/main" val="192815901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2 Marcador de contenido"/>
          <p:cNvSpPr>
            <a:spLocks noGrp="1"/>
          </p:cNvSpPr>
          <p:nvPr>
            <p:ph sz="quarter" idx="1"/>
          </p:nvPr>
        </p:nvSpPr>
        <p:spPr>
          <a:xfrm>
            <a:off x="914400" y="549275"/>
            <a:ext cx="6969968" cy="5470525"/>
          </a:xfrm>
        </p:spPr>
        <p:txBody>
          <a:bodyPr/>
          <a:lstStyle/>
          <a:p>
            <a:r>
              <a:rPr lang="es-ES" altLang="es-ES" dirty="0"/>
              <a:t> Dentro de los planes futuros del distrito se encuentran la evaluación del plan de reordenamiento de la ciudad, en el cual considera evaluar pasar a espacios públicos ciertos terrenos hoy dedicados a Cárceles, Clubes Privados y Cantones Militares.</a:t>
            </a:r>
          </a:p>
          <a:p>
            <a:endParaRPr lang="es-ES" altLang="es-ES" dirty="0"/>
          </a:p>
        </p:txBody>
      </p:sp>
    </p:spTree>
    <p:extLst>
      <p:ext uri="{BB962C8B-B14F-4D97-AF65-F5344CB8AC3E}">
        <p14:creationId xmlns:p14="http://schemas.microsoft.com/office/powerpoint/2010/main" val="66958015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Bogota.-Jardin Botanico Celestino Mutisentrada_jard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0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620869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Bogota.-Jardin Botanico Celestino Mutis.-entra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65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59101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Bogota.-Jardin Botanico Celestino Mutis.-enrique_perez_arbelae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302524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Bogota.-Jardin Botanico Celestino Mutisestatuil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02213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Jardin Botanico de Bogot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835938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Jardín Botánico, Bogotá."/>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428347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Jardin Botanico de Bogot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396172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Jardin Botanico de Bogo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010715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File:Bogotá, sendero en el Jardín Botánic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611241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File:Palmas de cera en el Jardín Botánico de Bogotá.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165225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File:Estructura en el Jardín Botánico de Bogotá.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220249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File:Jardín Botánico, Bogotá, letrero Ambiente Selva Andin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27017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http://static.panoramio.com/photos/large/630566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304800"/>
            <a:ext cx="9396413" cy="716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674271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Bogota.-Jardin Botanico.-t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736884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Bogota.-Jardin Botanico.-d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594670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Bogota.-Jardin Botanico.-u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004433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Bogota.-Jardin Botanico.-x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353108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Bogota.-Jardin Botanico.-y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586255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Bogota.-Jardin Botanico Celestino Mutis.-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420884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Bogota.-Jardin Botanicov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568899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Bogota.-parque metropolitano simon boliv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5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55" name="2 Imagen" descr="Bogota.-parque metropolitano simon bolivarparquemetropolitanosimonboliva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0"/>
            <a:ext cx="4356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246823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Bogota.-parque metropolitano simon bolivar.-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756230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Bogota.-parque metropolitano simon bolivar.-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380981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Bogota.-parque metropolitano simon bolivar.-parquemetropolitanosimonboliv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756062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Bogota.-parque metropolitano simon bolivar.-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368381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Parque Simón Bolívar.-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844233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Bogota.-Parque_de_la_Independenc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761973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Bogota.-Parque_Nacional_Bogo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359673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Bogota.-_Parque_Stnad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30753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TotalTime>
  <Words>3228</Words>
  <Application>Microsoft Office PowerPoint</Application>
  <PresentationFormat>Presentación en pantalla (4:3)</PresentationFormat>
  <Paragraphs>332</Paragraphs>
  <Slides>152</Slides>
  <Notes>122</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152</vt:i4>
      </vt:variant>
    </vt:vector>
  </HeadingPairs>
  <TitlesOfParts>
    <vt:vector size="157" baseType="lpstr">
      <vt:lpstr>Calibri</vt:lpstr>
      <vt:lpstr>Century Schoolbook</vt:lpstr>
      <vt:lpstr>Wingdings</vt:lpstr>
      <vt:lpstr>Wingdings 2</vt:lpstr>
      <vt:lpstr>Default Theme</vt:lpstr>
      <vt:lpstr>AMERICA.-LA VUELTA AL MUNDO EN 385JARDINES.-COLOMBIA.-Medellin.-Jardines Universidad.-Parque Ronda del Sinú.-Jardin Botánico de Medellin.-Parques y jardines de Bogotá.-</vt:lpstr>
      <vt:lpstr>Colombia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Medellin.-Jardines Universidad.-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Parques y jardines de Medellin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Ronda del Sinu,  Montería - Colombia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Botánico de Medellin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Parques y jardines de Bogotá</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AMERICA.-LA VUELTA AL MUNDO EN 385 JARDINES.-</dc:title>
  <dc:creator>Josep</dc:creator>
  <cp:lastModifiedBy>Usuario</cp:lastModifiedBy>
  <cp:revision>7</cp:revision>
  <dcterms:created xsi:type="dcterms:W3CDTF">2013-09-14T14:10:00Z</dcterms:created>
  <dcterms:modified xsi:type="dcterms:W3CDTF">2018-02-26T08:40:40Z</dcterms:modified>
</cp:coreProperties>
</file>