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3"/>
  </p:notesMasterIdLst>
  <p:sldIdLst>
    <p:sldId id="256" r:id="rId2"/>
    <p:sldId id="257" r:id="rId3"/>
    <p:sldId id="258" r:id="rId4"/>
    <p:sldId id="259" r:id="rId5"/>
    <p:sldId id="260" r:id="rId6"/>
    <p:sldId id="261" r:id="rId7"/>
    <p:sldId id="307" r:id="rId8"/>
    <p:sldId id="274" r:id="rId9"/>
    <p:sldId id="276" r:id="rId10"/>
    <p:sldId id="277" r:id="rId11"/>
    <p:sldId id="296" r:id="rId12"/>
    <p:sldId id="284" r:id="rId13"/>
    <p:sldId id="295" r:id="rId14"/>
    <p:sldId id="285" r:id="rId15"/>
    <p:sldId id="286" r:id="rId16"/>
    <p:sldId id="298" r:id="rId17"/>
    <p:sldId id="288" r:id="rId18"/>
    <p:sldId id="303" r:id="rId19"/>
    <p:sldId id="305" r:id="rId20"/>
    <p:sldId id="297" r:id="rId21"/>
    <p:sldId id="278" r:id="rId22"/>
    <p:sldId id="279" r:id="rId23"/>
    <p:sldId id="280" r:id="rId24"/>
    <p:sldId id="281" r:id="rId25"/>
    <p:sldId id="282" r:id="rId26"/>
    <p:sldId id="262" r:id="rId27"/>
    <p:sldId id="263" r:id="rId28"/>
    <p:sldId id="270" r:id="rId29"/>
    <p:sldId id="264" r:id="rId30"/>
    <p:sldId id="265" r:id="rId31"/>
    <p:sldId id="267" r:id="rId32"/>
    <p:sldId id="266" r:id="rId33"/>
    <p:sldId id="268" r:id="rId34"/>
    <p:sldId id="269" r:id="rId35"/>
    <p:sldId id="271" r:id="rId36"/>
    <p:sldId id="272" r:id="rId37"/>
    <p:sldId id="273" r:id="rId38"/>
    <p:sldId id="275" r:id="rId39"/>
    <p:sldId id="283" r:id="rId40"/>
    <p:sldId id="287" r:id="rId41"/>
    <p:sldId id="292" r:id="rId42"/>
    <p:sldId id="302" r:id="rId43"/>
    <p:sldId id="291" r:id="rId44"/>
    <p:sldId id="293" r:id="rId45"/>
    <p:sldId id="300" r:id="rId46"/>
    <p:sldId id="301" r:id="rId47"/>
    <p:sldId id="294" r:id="rId48"/>
    <p:sldId id="289" r:id="rId49"/>
    <p:sldId id="290" r:id="rId50"/>
    <p:sldId id="299" r:id="rId51"/>
    <p:sldId id="304" r:id="rId52"/>
    <p:sldId id="306" r:id="rId53"/>
    <p:sldId id="308" r:id="rId54"/>
    <p:sldId id="309" r:id="rId55"/>
    <p:sldId id="310" r:id="rId56"/>
    <p:sldId id="311" r:id="rId57"/>
    <p:sldId id="312" r:id="rId58"/>
    <p:sldId id="313" r:id="rId59"/>
    <p:sldId id="314" r:id="rId60"/>
    <p:sldId id="315" r:id="rId61"/>
    <p:sldId id="316" r:id="rId62"/>
    <p:sldId id="317" r:id="rId63"/>
    <p:sldId id="322" r:id="rId64"/>
    <p:sldId id="318" r:id="rId65"/>
    <p:sldId id="319" r:id="rId66"/>
    <p:sldId id="320" r:id="rId67"/>
    <p:sldId id="321" r:id="rId68"/>
    <p:sldId id="323" r:id="rId69"/>
    <p:sldId id="324" r:id="rId70"/>
    <p:sldId id="325" r:id="rId71"/>
    <p:sldId id="397" r:id="rId72"/>
    <p:sldId id="398" r:id="rId73"/>
    <p:sldId id="399" r:id="rId74"/>
    <p:sldId id="336" r:id="rId75"/>
    <p:sldId id="400" r:id="rId76"/>
    <p:sldId id="401" r:id="rId77"/>
    <p:sldId id="331" r:id="rId78"/>
    <p:sldId id="402" r:id="rId79"/>
    <p:sldId id="403" r:id="rId80"/>
    <p:sldId id="338" r:id="rId81"/>
    <p:sldId id="404" r:id="rId82"/>
    <p:sldId id="405" r:id="rId83"/>
    <p:sldId id="406" r:id="rId84"/>
    <p:sldId id="407" r:id="rId85"/>
    <p:sldId id="408" r:id="rId86"/>
    <p:sldId id="326" r:id="rId87"/>
    <p:sldId id="327" r:id="rId88"/>
    <p:sldId id="329" r:id="rId89"/>
    <p:sldId id="330" r:id="rId90"/>
    <p:sldId id="332" r:id="rId91"/>
    <p:sldId id="333" r:id="rId92"/>
    <p:sldId id="334" r:id="rId93"/>
    <p:sldId id="335" r:id="rId94"/>
    <p:sldId id="337" r:id="rId95"/>
    <p:sldId id="339" r:id="rId96"/>
    <p:sldId id="340" r:id="rId97"/>
    <p:sldId id="341" r:id="rId98"/>
    <p:sldId id="342" r:id="rId99"/>
    <p:sldId id="343" r:id="rId100"/>
    <p:sldId id="349" r:id="rId101"/>
    <p:sldId id="344" r:id="rId102"/>
    <p:sldId id="345" r:id="rId103"/>
    <p:sldId id="346" r:id="rId104"/>
    <p:sldId id="347" r:id="rId105"/>
    <p:sldId id="348" r:id="rId106"/>
    <p:sldId id="350" r:id="rId107"/>
    <p:sldId id="351" r:id="rId108"/>
    <p:sldId id="352" r:id="rId109"/>
    <p:sldId id="353" r:id="rId110"/>
    <p:sldId id="354" r:id="rId111"/>
    <p:sldId id="355" r:id="rId112"/>
    <p:sldId id="356" r:id="rId113"/>
    <p:sldId id="357" r:id="rId114"/>
    <p:sldId id="358" r:id="rId115"/>
    <p:sldId id="359" r:id="rId116"/>
    <p:sldId id="360" r:id="rId117"/>
    <p:sldId id="361" r:id="rId118"/>
    <p:sldId id="362" r:id="rId119"/>
    <p:sldId id="363" r:id="rId120"/>
    <p:sldId id="364" r:id="rId121"/>
    <p:sldId id="365" r:id="rId122"/>
    <p:sldId id="366" r:id="rId123"/>
    <p:sldId id="367" r:id="rId124"/>
    <p:sldId id="368" r:id="rId125"/>
    <p:sldId id="369" r:id="rId126"/>
    <p:sldId id="370" r:id="rId127"/>
    <p:sldId id="371" r:id="rId128"/>
    <p:sldId id="372" r:id="rId129"/>
    <p:sldId id="373" r:id="rId130"/>
    <p:sldId id="374" r:id="rId131"/>
    <p:sldId id="375" r:id="rId132"/>
    <p:sldId id="376" r:id="rId133"/>
    <p:sldId id="378" r:id="rId134"/>
    <p:sldId id="379" r:id="rId135"/>
    <p:sldId id="380" r:id="rId136"/>
    <p:sldId id="381" r:id="rId137"/>
    <p:sldId id="382" r:id="rId138"/>
    <p:sldId id="383" r:id="rId139"/>
    <p:sldId id="385" r:id="rId140"/>
    <p:sldId id="386" r:id="rId141"/>
    <p:sldId id="387" r:id="rId142"/>
    <p:sldId id="384" r:id="rId143"/>
    <p:sldId id="388" r:id="rId144"/>
    <p:sldId id="389" r:id="rId145"/>
    <p:sldId id="390" r:id="rId146"/>
    <p:sldId id="391" r:id="rId147"/>
    <p:sldId id="395" r:id="rId148"/>
    <p:sldId id="392" r:id="rId149"/>
    <p:sldId id="393" r:id="rId150"/>
    <p:sldId id="394" r:id="rId151"/>
    <p:sldId id="396" r:id="rId1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82AE33-3630-40B0-BB38-47283D93D08F}" type="datetimeFigureOut">
              <a:rPr lang="es-ES" smtClean="0"/>
              <a:t>26/02/2018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795103-93E4-49A8-98F0-6415F4ABC235}" type="slidenum">
              <a:rPr lang="es-ES" smtClean="0"/>
              <a:t>‹Nº›</a:t>
            </a:fld>
            <a:endParaRPr lang="es-ES" dirty="0"/>
          </a:p>
        </p:txBody>
      </p:sp>
    </p:spTree>
    <p:extLst>
      <p:ext uri="{BB962C8B-B14F-4D97-AF65-F5344CB8AC3E}">
        <p14:creationId xmlns:p14="http://schemas.microsoft.com/office/powerpoint/2010/main" val="3106793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099937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599392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787416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772461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819268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427323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447116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761446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751399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795931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813001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442127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024559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600283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557226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34171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599870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611573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099608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879967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402041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577159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Malecón.-Bismarkia nobilis</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4167608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872641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932806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578268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922944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479574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070696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219847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504828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421034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9224732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6754184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8384509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9277654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4443034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8027850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5867226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5339568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1161199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3885666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1325541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Ecuador.-Jardines del Malecón</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428554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167793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9533346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Malecón.-Guayaquil</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669296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Malecón.-Guayaquil</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8548392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Malecón.-Guayaquil</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92474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Malecón.-Guayaquil</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4537586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Alameda.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4168415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Alameda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6389473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La Alameda </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8726092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Alameda.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9835179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Alameda.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239545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Alameda.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1676602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Alameda.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026858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4544312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75</a:t>
            </a:fld>
            <a:endParaRPr lang="es-ES" dirty="0"/>
          </a:p>
        </p:txBody>
      </p:sp>
    </p:spTree>
    <p:extLst>
      <p:ext uri="{BB962C8B-B14F-4D97-AF65-F5344CB8AC3E}">
        <p14:creationId xmlns:p14="http://schemas.microsoft.com/office/powerpoint/2010/main" val="25703176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76</a:t>
            </a:fld>
            <a:endParaRPr lang="es-ES" dirty="0"/>
          </a:p>
        </p:txBody>
      </p:sp>
    </p:spTree>
    <p:extLst>
      <p:ext uri="{BB962C8B-B14F-4D97-AF65-F5344CB8AC3E}">
        <p14:creationId xmlns:p14="http://schemas.microsoft.com/office/powerpoint/2010/main" val="23816633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0381280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78</a:t>
            </a:fld>
            <a:endParaRPr lang="es-ES" dirty="0"/>
          </a:p>
        </p:txBody>
      </p:sp>
    </p:spTree>
    <p:extLst>
      <p:ext uri="{BB962C8B-B14F-4D97-AF65-F5344CB8AC3E}">
        <p14:creationId xmlns:p14="http://schemas.microsoft.com/office/powerpoint/2010/main" val="38501053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79</a:t>
            </a:fld>
            <a:endParaRPr lang="es-ES" dirty="0"/>
          </a:p>
        </p:txBody>
      </p:sp>
    </p:spTree>
    <p:extLst>
      <p:ext uri="{BB962C8B-B14F-4D97-AF65-F5344CB8AC3E}">
        <p14:creationId xmlns:p14="http://schemas.microsoft.com/office/powerpoint/2010/main" val="2688058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909955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81</a:t>
            </a:fld>
            <a:endParaRPr lang="es-ES" dirty="0"/>
          </a:p>
        </p:txBody>
      </p:sp>
    </p:spTree>
    <p:extLst>
      <p:ext uri="{BB962C8B-B14F-4D97-AF65-F5344CB8AC3E}">
        <p14:creationId xmlns:p14="http://schemas.microsoft.com/office/powerpoint/2010/main" val="41152416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82</a:t>
            </a:fld>
            <a:endParaRPr lang="es-ES" dirty="0"/>
          </a:p>
        </p:txBody>
      </p:sp>
    </p:spTree>
    <p:extLst>
      <p:ext uri="{BB962C8B-B14F-4D97-AF65-F5344CB8AC3E}">
        <p14:creationId xmlns:p14="http://schemas.microsoft.com/office/powerpoint/2010/main" val="8043507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83</a:t>
            </a:fld>
            <a:endParaRPr lang="es-ES" dirty="0"/>
          </a:p>
        </p:txBody>
      </p:sp>
    </p:spTree>
    <p:extLst>
      <p:ext uri="{BB962C8B-B14F-4D97-AF65-F5344CB8AC3E}">
        <p14:creationId xmlns:p14="http://schemas.microsoft.com/office/powerpoint/2010/main" val="5109103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84</a:t>
            </a:fld>
            <a:endParaRPr lang="es-ES" dirty="0"/>
          </a:p>
        </p:txBody>
      </p:sp>
    </p:spTree>
    <p:extLst>
      <p:ext uri="{BB962C8B-B14F-4D97-AF65-F5344CB8AC3E}">
        <p14:creationId xmlns:p14="http://schemas.microsoft.com/office/powerpoint/2010/main" val="6743701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a:p>
            <a:endParaRPr lang="es-ES" dirty="0"/>
          </a:p>
        </p:txBody>
      </p:sp>
      <p:sp>
        <p:nvSpPr>
          <p:cNvPr id="4" name="3 Marcador de número de diapositiva"/>
          <p:cNvSpPr>
            <a:spLocks noGrp="1"/>
          </p:cNvSpPr>
          <p:nvPr>
            <p:ph type="sldNum" sz="quarter" idx="10"/>
          </p:nvPr>
        </p:nvSpPr>
        <p:spPr/>
        <p:txBody>
          <a:bodyPr/>
          <a:lstStyle/>
          <a:p>
            <a:fld id="{14795103-93E4-49A8-98F0-6415F4ABC235}" type="slidenum">
              <a:rPr lang="es-ES" smtClean="0"/>
              <a:t>85</a:t>
            </a:fld>
            <a:endParaRPr lang="es-ES" dirty="0"/>
          </a:p>
        </p:txBody>
      </p:sp>
    </p:spTree>
    <p:extLst>
      <p:ext uri="{BB962C8B-B14F-4D97-AF65-F5344CB8AC3E}">
        <p14:creationId xmlns:p14="http://schemas.microsoft.com/office/powerpoint/2010/main" val="25271786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0081730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0225590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830736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9897328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6883583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9788587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8784114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891083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1393786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0549027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3707404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0853273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8772504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2439940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5431934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9294584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4009116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2164859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2946056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3047795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Quito.-Parque La Carolina.</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303984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23313516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82612566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66841721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36963521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4674362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14501346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0947925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4425043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164232906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41600779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232046178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14022172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625185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49785720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17648159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7434593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12446870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26868105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120861767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82493586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29329739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Ecuador.-Heliconias</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48180796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Ecuador.-Vivero</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322704761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Dracaenas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44859064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Codiaeum</a:t>
            </a:r>
            <a:r>
              <a:rPr lang="es-ES" baseline="0" dirty="0"/>
              <a:t> </a:t>
            </a:r>
            <a:r>
              <a:rPr lang="es-ES" dirty="0"/>
              <a:t>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102046910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Dracaenas</a:t>
            </a:r>
            <a:r>
              <a:rPr lang="es-ES" baseline="0" dirty="0"/>
              <a:t> del</a:t>
            </a:r>
            <a:r>
              <a:rPr lang="es-ES" dirty="0"/>
              <a:t> Ecuador</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14287514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Flores</a:t>
            </a:r>
            <a:r>
              <a:rPr lang="es-ES" baseline="0" dirty="0"/>
              <a:t> del </a:t>
            </a:r>
            <a:r>
              <a:rPr lang="es-ES" dirty="0"/>
              <a:t>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348629682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Ravenalas</a:t>
            </a:r>
            <a:r>
              <a:rPr lang="es-ES" baseline="0" dirty="0"/>
              <a:t> del </a:t>
            </a:r>
            <a:r>
              <a:rPr lang="es-ES" dirty="0"/>
              <a:t>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131486148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106558989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Ananas</a:t>
            </a:r>
            <a:r>
              <a:rPr lang="es-ES" baseline="0" dirty="0"/>
              <a:t> </a:t>
            </a:r>
            <a:r>
              <a:rPr lang="es-ES" dirty="0"/>
              <a:t>del Ecuador</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254494465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Gingers del Ecuador</a:t>
            </a:r>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291340300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Gingers</a:t>
            </a:r>
            <a:r>
              <a:rPr lang="es-ES" baseline="0" dirty="0"/>
              <a:t> </a:t>
            </a:r>
            <a:r>
              <a:rPr lang="es-ES" dirty="0"/>
              <a:t>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78060935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Plantas y flores del Ecuador</a:t>
            </a:r>
          </a:p>
        </p:txBody>
      </p:sp>
      <p:sp>
        <p:nvSpPr>
          <p:cNvPr id="4" name="3 Marcador de número de diapositiva"/>
          <p:cNvSpPr>
            <a:spLocks noGrp="1"/>
          </p:cNvSpPr>
          <p:nvPr>
            <p:ph type="sldNum" sz="quarter" idx="10"/>
          </p:nvPr>
        </p:nvSpPr>
        <p:spPr/>
        <p:txBody>
          <a:bodyPr/>
          <a:lstStyle/>
          <a:p>
            <a:fld id="{14795103-93E4-49A8-98F0-6415F4ABC235}" type="slidenum">
              <a:rPr lang="es-ES" smtClean="0"/>
              <a:t>148</a:t>
            </a:fld>
            <a:endParaRPr lang="es-ES" dirty="0"/>
          </a:p>
        </p:txBody>
      </p:sp>
    </p:spTree>
    <p:extLst>
      <p:ext uri="{BB962C8B-B14F-4D97-AF65-F5344CB8AC3E}">
        <p14:creationId xmlns:p14="http://schemas.microsoft.com/office/powerpoint/2010/main" val="68182752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Flores</a:t>
            </a:r>
            <a:r>
              <a:rPr lang="es-ES" baseline="0" dirty="0"/>
              <a:t> </a:t>
            </a:r>
            <a:r>
              <a:rPr lang="es-ES" dirty="0"/>
              <a:t>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61769840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Flores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119276878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Cannas del  Ecuador</a:t>
            </a:r>
          </a:p>
          <a:p>
            <a:endParaRPr lang="es-ES" dirty="0"/>
          </a:p>
        </p:txBody>
      </p:sp>
      <p:sp>
        <p:nvSpPr>
          <p:cNvPr id="4" name="3 Marcador de número de diapositiva"/>
          <p:cNvSpPr>
            <a:spLocks noGrp="1"/>
          </p:cNvSpPr>
          <p:nvPr>
            <p:ph type="sldNum" sz="quarter" idx="10"/>
          </p:nvPr>
        </p:nvSpPr>
        <p:spPr/>
        <p:txBody>
          <a:bodyPr/>
          <a:lstStyle/>
          <a:p>
            <a:fld id="{BA615AAF-3228-4E15-A260-B3FEB5AAAB4E}"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3957040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2/26/2018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upload.wikimedia.org/wikipedia/commons/e/ea/La_Carolina_2.jpg"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6.xml.rels><?xml version="1.0" encoding="UTF-8" standalone="yes"?>
<Relationships xmlns="http://schemas.openxmlformats.org/package/2006/relationships"><Relationship Id="rId3" Type="http://schemas.openxmlformats.org/officeDocument/2006/relationships/hyperlink" Target="//upload.wikimedia.org/wikipedia/commons/6/69/La_Carolina_5.jpg"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hyperlink" Target="//upload.wikimedia.org/wikipedia/commons/f/f7/La_Carolina_1.jpg"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79.xml.rels><?xml version="1.0" encoding="UTF-8" standalone="yes"?>
<Relationships xmlns="http://schemas.openxmlformats.org/package/2006/relationships"><Relationship Id="rId3" Type="http://schemas.openxmlformats.org/officeDocument/2006/relationships/hyperlink" Target="//upload.wikimedia.org/wikipedia/commons/1/1d/La_Carolina_4.jpg"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upload.wikimedia.org/wikipedia/commons/1/15/La_Carolina_6.jpg"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82.xml.rels><?xml version="1.0" encoding="UTF-8" standalone="yes"?>
<Relationships xmlns="http://schemas.openxmlformats.org/package/2006/relationships"><Relationship Id="rId3" Type="http://schemas.openxmlformats.org/officeDocument/2006/relationships/hyperlink" Target="//upload.wikimedia.org/wikipedia/commons/9/95/La_Carolina_8.jpg"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83.xml.rels><?xml version="1.0" encoding="UTF-8" standalone="yes"?>
<Relationships xmlns="http://schemas.openxmlformats.org/package/2006/relationships"><Relationship Id="rId3" Type="http://schemas.openxmlformats.org/officeDocument/2006/relationships/hyperlink" Target="//upload.wikimedia.org/wikipedia/commons/8/8a/La_Carolina_9.jpg"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84.xml.rels><?xml version="1.0" encoding="UTF-8" standalone="yes"?>
<Relationships xmlns="http://schemas.openxmlformats.org/package/2006/relationships"><Relationship Id="rId3" Type="http://schemas.openxmlformats.org/officeDocument/2006/relationships/hyperlink" Target="//upload.wikimedia.org/wikipedia/commons/f/fe/La_Carolina_10.jpg"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5.xml.rels><?xml version="1.0" encoding="UTF-8" standalone="yes"?>
<Relationships xmlns="http://schemas.openxmlformats.org/package/2006/relationships"><Relationship Id="rId3" Type="http://schemas.openxmlformats.org/officeDocument/2006/relationships/hyperlink" Target="//upload.wikimedia.org/wikipedia/commons/f/f9/Parque_La_Carolina_02_-_Quito.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2880320"/>
          </a:xfrm>
        </p:spPr>
        <p:txBody>
          <a:bodyPr>
            <a:normAutofit fontScale="90000"/>
          </a:bodyPr>
          <a:lstStyle/>
          <a:p>
            <a:r>
              <a:rPr lang="es-ES" sz="3600" dirty="0"/>
              <a:t>AMERICA.-LA VUELTA AL MUNDO EN 385JARDINES.-ECUADOR.-GUAYAQUIL.-QUITO</a:t>
            </a:r>
            <a:r>
              <a:rPr lang="es-ES" dirty="0"/>
              <a:t>.-Parque La Alameda.-Parque La Carolina.-Plantas y flores del Ecuador.-</a:t>
            </a:r>
          </a:p>
        </p:txBody>
      </p:sp>
      <p:sp>
        <p:nvSpPr>
          <p:cNvPr id="3" name="2 Subtítulo"/>
          <p:cNvSpPr>
            <a:spLocks noGrp="1"/>
          </p:cNvSpPr>
          <p:nvPr>
            <p:ph type="subTitle" idx="1"/>
          </p:nvPr>
        </p:nvSpPr>
        <p:spPr>
          <a:xfrm>
            <a:off x="2555776" y="5259288"/>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pic>
        <p:nvPicPr>
          <p:cNvPr id="5" name="musica de relajacion el mar yoga relax.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96336" y="6021288"/>
            <a:ext cx="609600" cy="609600"/>
          </a:xfrm>
          <a:prstGeom prst="rect">
            <a:avLst/>
          </a:prstGeom>
        </p:spPr>
      </p:pic>
    </p:spTree>
    <p:extLst>
      <p:ext uri="{BB962C8B-B14F-4D97-AF65-F5344CB8AC3E}">
        <p14:creationId xmlns:p14="http://schemas.microsoft.com/office/powerpoint/2010/main" val="1935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51" showWhenStopped="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Ecuador.-Jardines del Malecón.</a:t>
            </a:r>
          </a:p>
        </p:txBody>
      </p:sp>
      <p:sp>
        <p:nvSpPr>
          <p:cNvPr id="3" name="2 Marcador de contenido"/>
          <p:cNvSpPr>
            <a:spLocks noGrp="1"/>
          </p:cNvSpPr>
          <p:nvPr>
            <p:ph sz="quarter" idx="1"/>
          </p:nvPr>
        </p:nvSpPr>
        <p:spPr>
          <a:xfrm>
            <a:off x="457200" y="1844824"/>
            <a:ext cx="7467600" cy="4629128"/>
          </a:xfrm>
        </p:spPr>
        <p:txBody>
          <a:bodyPr>
            <a:normAutofit/>
          </a:bodyPr>
          <a:lstStyle/>
          <a:p>
            <a:r>
              <a:rPr lang="es-ES" dirty="0"/>
              <a:t>Malecón 2000 es un proyecto de regeneración urbana del antiguo Malecón Simón Bolívar, de 2.5 km de extensión en donde se puede disfrutar de los grandes monumentos de la historia de Guayaquil, museos, jardines, fuentes, centro comercial, restaurantes, bares, patios de comida, el primer cine IMAX de Sudamérica, así como muelles, desde donde se puede abordar embarcaciones para realizar paseos diurnos y nocturnos por el río Guayas y miradores entre otras atracciones. </a:t>
            </a:r>
          </a:p>
          <a:p>
            <a:endParaRPr lang="es-ES" dirty="0"/>
          </a:p>
        </p:txBody>
      </p:sp>
    </p:spTree>
    <p:extLst>
      <p:ext uri="{BB962C8B-B14F-4D97-AF65-F5344CB8AC3E}">
        <p14:creationId xmlns:p14="http://schemas.microsoft.com/office/powerpoint/2010/main" val="153629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Constituye una de las más grandes obras emprendidas por la ciudad de Guayaquil y considerada modelo a nivel mundial, además de haber sido declarado 'espacio público saludable' por la Organización Panamericana de la Salud/Organización Mundial de la Salud (OPS/OMS).</a:t>
            </a:r>
          </a:p>
          <a:p>
            <a:r>
              <a:rPr lang="es-ES" dirty="0"/>
              <a:t>El Malecón 2000 es un lugar público en el que el visitante puede realizar múltiples actividades sólo o en familia, es un circuito turístico que conjuga la arquitectura moderna con los legados históricos, la naturaleza y el marco romántico natural que proporciona el Río Guayas le han permitido al ciudadano común apropiarse de cada espacio que lo forma y por ende cuidarlo y enseñar a los demás que el Malecón 2000 pertenece a la ciudad.</a:t>
            </a:r>
          </a:p>
          <a:p>
            <a:endParaRPr lang="es-ES" dirty="0"/>
          </a:p>
          <a:p>
            <a:endParaRPr lang="es-ES" dirty="0"/>
          </a:p>
        </p:txBody>
      </p:sp>
    </p:spTree>
    <p:extLst>
      <p:ext uri="{BB962C8B-B14F-4D97-AF65-F5344CB8AC3E}">
        <p14:creationId xmlns:p14="http://schemas.microsoft.com/office/powerpoint/2010/main" val="1789778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pPr marL="0" indent="0">
              <a:buNone/>
            </a:pPr>
            <a:endParaRPr lang="es-ES" dirty="0"/>
          </a:p>
          <a:p>
            <a:r>
              <a:rPr lang="es-ES" dirty="0"/>
              <a:t>El Malecón es un pilar histórico de la ciudad, ya que desde él se expandió su crecimiento y a los inicios de la urbe tuvo un importante papel en su desarrollo y embellecimiento. Luego, en una época, por imprudencias del destino estuvo desligado de Guayaquil; pero siendo lo que fue, se rescató y renovó, dándole un nuevo brillo a la ciudad. </a:t>
            </a:r>
          </a:p>
          <a:p>
            <a:r>
              <a:rPr lang="es-ES" dirty="0"/>
              <a:t>Ahora es un honor para los guayaquileños poder disfrutar de los colores del Malecón y desde él, los de la ría.</a:t>
            </a:r>
          </a:p>
          <a:p>
            <a:r>
              <a:rPr lang="es-ES" dirty="0"/>
              <a:t> El Malecón 2000 ha vuelto a ser el corazón de la ciudad y quiere compartir con todos sus huéspedes la maravilla de su paisaje. </a:t>
            </a:r>
          </a:p>
        </p:txBody>
      </p:sp>
    </p:spTree>
    <p:extLst>
      <p:ext uri="{BB962C8B-B14F-4D97-AF65-F5344CB8AC3E}">
        <p14:creationId xmlns:p14="http://schemas.microsoft.com/office/powerpoint/2010/main" val="3301804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0" indent="0">
              <a:buNone/>
            </a:pPr>
            <a:endParaRPr lang="es-ES" dirty="0"/>
          </a:p>
          <a:p>
            <a:r>
              <a:rPr lang="es-ES" dirty="0"/>
              <a:t>Jardines del Malecón. </a:t>
            </a:r>
          </a:p>
          <a:p>
            <a:r>
              <a:rPr lang="es-ES" dirty="0"/>
              <a:t>Este tramo del Malecón 2000 es sin duda uno de los más hermosos y coloridos, porque además de contar con plazas y plazoletas creadas para complementar la belleza que confiere la naturaleza, puede conocer la diversidad de más de 350 especies vegetales nativas y las que han sido introducidas al país.</a:t>
            </a:r>
          </a:p>
          <a:p>
            <a:r>
              <a:rPr lang="es-ES" dirty="0"/>
              <a:t>En este lugar se encuentra el Pabellón de los Donantes que es un reconocimiento a las donaciones voluntarias recibidas para llevar a cabo esta obra.</a:t>
            </a:r>
          </a:p>
        </p:txBody>
      </p:sp>
    </p:spTree>
    <p:extLst>
      <p:ext uri="{BB962C8B-B14F-4D97-AF65-F5344CB8AC3E}">
        <p14:creationId xmlns:p14="http://schemas.microsoft.com/office/powerpoint/2010/main" val="3164234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De acuerdo al orden de sucesión en que éstas fueron hechas se puede ubicar el nombre de los aproximadamente 48.400 donantes naturales y jurídicos por medio de un sistema computarizado que ubica la placa y el número de fila en que se encuentra el donante.</a:t>
            </a:r>
          </a:p>
          <a:p>
            <a:r>
              <a:rPr lang="es-ES" dirty="0"/>
              <a:t>El pabellón está iluminado para dar realce a las 32 placas de vidrio templado en que se encuentran talladas los nombres. </a:t>
            </a:r>
          </a:p>
          <a:p>
            <a:r>
              <a:rPr lang="es-ES" dirty="0"/>
              <a:t>Como fondo de éste inigualable regalo, esta el Cerro Santa Ana con su renovado colorido.</a:t>
            </a:r>
          </a:p>
          <a:p>
            <a:endParaRPr lang="es-ES" dirty="0"/>
          </a:p>
        </p:txBody>
      </p:sp>
    </p:spTree>
    <p:extLst>
      <p:ext uri="{BB962C8B-B14F-4D97-AF65-F5344CB8AC3E}">
        <p14:creationId xmlns:p14="http://schemas.microsoft.com/office/powerpoint/2010/main" val="362706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627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7805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 y="0"/>
            <a:ext cx="45519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59424" cy="6974632"/>
          </a:xfrm>
          <a:prstGeom prst="rect">
            <a:avLst/>
          </a:prstGeom>
        </p:spPr>
      </p:pic>
    </p:spTree>
    <p:extLst>
      <p:ext uri="{BB962C8B-B14F-4D97-AF65-F5344CB8AC3E}">
        <p14:creationId xmlns:p14="http://schemas.microsoft.com/office/powerpoint/2010/main" val="4186117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31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
            <a:ext cx="9144000" cy="6629400"/>
          </a:xfrm>
          <a:prstGeom prst="rect">
            <a:avLst/>
          </a:prstGeom>
        </p:spPr>
      </p:pic>
    </p:spTree>
    <p:extLst>
      <p:ext uri="{BB962C8B-B14F-4D97-AF65-F5344CB8AC3E}">
        <p14:creationId xmlns:p14="http://schemas.microsoft.com/office/powerpoint/2010/main" val="3446009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1351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1223501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0544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302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779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335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402525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0287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0339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0831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7053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8516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76730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 y="19050"/>
            <a:ext cx="9093200" cy="6819900"/>
          </a:xfrm>
          <a:prstGeom prst="rect">
            <a:avLst/>
          </a:prstGeom>
        </p:spPr>
      </p:pic>
    </p:spTree>
    <p:extLst>
      <p:ext uri="{BB962C8B-B14F-4D97-AF65-F5344CB8AC3E}">
        <p14:creationId xmlns:p14="http://schemas.microsoft.com/office/powerpoint/2010/main" val="3756852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753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8292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724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4116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825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19143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611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246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200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261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021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8102"/>
            <a:ext cx="9144000" cy="6936101"/>
          </a:xfrm>
          <a:prstGeom prst="rect">
            <a:avLst/>
          </a:prstGeom>
        </p:spPr>
      </p:pic>
    </p:spTree>
    <p:extLst>
      <p:ext uri="{BB962C8B-B14F-4D97-AF65-F5344CB8AC3E}">
        <p14:creationId xmlns:p14="http://schemas.microsoft.com/office/powerpoint/2010/main" val="3952922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3295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05917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23609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0892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181"/>
            <a:ext cx="9143999" cy="6816819"/>
          </a:xfrm>
          <a:prstGeom prst="rect">
            <a:avLst/>
          </a:prstGeom>
        </p:spPr>
      </p:pic>
    </p:spTree>
    <p:extLst>
      <p:ext uri="{BB962C8B-B14F-4D97-AF65-F5344CB8AC3E}">
        <p14:creationId xmlns:p14="http://schemas.microsoft.com/office/powerpoint/2010/main" val="4395042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72" y="40341"/>
            <a:ext cx="9195672" cy="6858000"/>
          </a:xfrm>
          <a:prstGeom prst="rect">
            <a:avLst/>
          </a:prstGeom>
        </p:spPr>
      </p:pic>
    </p:spTree>
    <p:extLst>
      <p:ext uri="{BB962C8B-B14F-4D97-AF65-F5344CB8AC3E}">
        <p14:creationId xmlns:p14="http://schemas.microsoft.com/office/powerpoint/2010/main" val="2949246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899350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93192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2990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2444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681035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093066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6309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56603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280507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49866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57051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82590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884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9344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Quito.-Parque La Alameda</a:t>
            </a:r>
          </a:p>
        </p:txBody>
      </p:sp>
      <p:sp>
        <p:nvSpPr>
          <p:cNvPr id="3" name="2 Marcador de contenido"/>
          <p:cNvSpPr>
            <a:spLocks noGrp="1"/>
          </p:cNvSpPr>
          <p:nvPr>
            <p:ph sz="quarter" idx="1"/>
          </p:nvPr>
        </p:nvSpPr>
        <p:spPr/>
        <p:txBody>
          <a:bodyPr>
            <a:normAutofit fontScale="92500"/>
          </a:bodyPr>
          <a:lstStyle/>
          <a:p>
            <a:r>
              <a:rPr lang="es-ES" dirty="0"/>
              <a:t>Parque La Alameda. </a:t>
            </a:r>
          </a:p>
          <a:p>
            <a:r>
              <a:rPr lang="es-ES" dirty="0"/>
              <a:t>Espacio verde de carácter público de la ciudad de Quito D.M., capital de Ecuador. </a:t>
            </a:r>
          </a:p>
          <a:p>
            <a:r>
              <a:rPr lang="es-ES" dirty="0"/>
              <a:t>Está ubicado en el centro de la urbe, perteneciente a la parroquia Centro Histórico, dentro de un triángulo comprendido por la avenida Gran Colombia y las Calles Luis Sodiro y Guayaquil.</a:t>
            </a:r>
          </a:p>
          <a:p>
            <a:r>
              <a:rPr lang="es-ES" dirty="0"/>
              <a:t>La Alameda es el parque más antiguo de Quito. </a:t>
            </a:r>
          </a:p>
          <a:p>
            <a:r>
              <a:rPr lang="es-ES" dirty="0"/>
              <a:t>El sector donde hoy se asienta era conocido por los nativos de la zona como Chuquihuada (punta de lanza), presuntamente debido a la forma triangular de la planicie de terreno que el parque ocupa hasta hoy.</a:t>
            </a:r>
          </a:p>
        </p:txBody>
      </p:sp>
    </p:spTree>
    <p:extLst>
      <p:ext uri="{BB962C8B-B14F-4D97-AF65-F5344CB8AC3E}">
        <p14:creationId xmlns:p14="http://schemas.microsoft.com/office/powerpoint/2010/main" val="7792091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cabildo de la ciudad colonial, consciente de la necesidad de un espacio de recreo para los quiteños al más puro estilo de las ciudades europeas, decide la delimitación de un área verde en el extremo norte de la ciudad. </a:t>
            </a:r>
          </a:p>
          <a:p>
            <a:r>
              <a:rPr lang="es-ES" dirty="0"/>
              <a:t>Los trabajos inician inmediatamente después de la firma del decreto del corregidor, Francisco de Sotomayor, el 8 de marzo de 1596.</a:t>
            </a:r>
          </a:p>
          <a:p>
            <a:r>
              <a:rPr lang="es-ES" dirty="0"/>
              <a:t>Entre 1785 y 1790 se crearon algunos de los caminos interiores que rodeaban la pequeña laguna natural y que aún hoy se conservan, se instalaron los primeros monumentos en el interior para embellecer el lugar, y se cerró el perímetro con un muro decorativo bajo. </a:t>
            </a:r>
          </a:p>
        </p:txBody>
      </p:sp>
    </p:spTree>
    <p:extLst>
      <p:ext uri="{BB962C8B-B14F-4D97-AF65-F5344CB8AC3E}">
        <p14:creationId xmlns:p14="http://schemas.microsoft.com/office/powerpoint/2010/main" val="28480191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Desde el inicio de la vida republicana de la nación hasta aproximadamente 1873, cuando se inició la construcción del Observatorio Astronómico, el parque fue utilizado por pastores de ovejas, que llevaban sus animales a pastar en el lugar.</a:t>
            </a:r>
          </a:p>
          <a:p>
            <a:r>
              <a:rPr lang="es-ES" dirty="0"/>
              <a:t>En 1877 se emprende una reestructuración integral del parque ordenada por Marieta de Veintimilla, sobrina del presidente Ignacio de Veintimilla y que hacía las veces de vicepresidenta de la nación y también de Primera Dama. </a:t>
            </a:r>
          </a:p>
          <a:p>
            <a:r>
              <a:rPr lang="es-ES" dirty="0"/>
              <a:t>Su rediseño le brindó al parque un estilo más ajardinado y europeo, placentero para los paseos de la alta sociedad quiteña de la época.</a:t>
            </a:r>
          </a:p>
        </p:txBody>
      </p:sp>
    </p:spTree>
    <p:extLst>
      <p:ext uri="{BB962C8B-B14F-4D97-AF65-F5344CB8AC3E}">
        <p14:creationId xmlns:p14="http://schemas.microsoft.com/office/powerpoint/2010/main" val="7543405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En 1887 se inauguró en el extremo norte del parque un edificio de estilo alpino, construido totalmente en madera, que albergó el primer Jardín Botánico de Quito, mismo que era dirigido por el sacerdote e investigador jesuita Luis Sodiro. </a:t>
            </a:r>
          </a:p>
          <a:p>
            <a:r>
              <a:rPr lang="es-ES" dirty="0"/>
              <a:t>Años después ese mismo edificio sería utilizado para convertirse en la primera Escuela de Bellas Artes de Quito, hasta que un incendio acabó con la estructura a finales del siglo XIX.</a:t>
            </a:r>
          </a:p>
          <a:p>
            <a:r>
              <a:rPr lang="es-ES" dirty="0"/>
              <a:t>El parque es un testigo de la aclimatación de varias de las primeras especies extranjeras introducidas en el país, que se mezclan también con las propias. Mientras ocupó el cargo de Director del jardín botánico, Luis Sodiro sembró especies provenientes de Europa y Norteamérica que florecieron junto a las plantas traídas de los bosques del Pululahua. </a:t>
            </a:r>
          </a:p>
        </p:txBody>
      </p:sp>
    </p:spTree>
    <p:extLst>
      <p:ext uri="{BB962C8B-B14F-4D97-AF65-F5344CB8AC3E}">
        <p14:creationId xmlns:p14="http://schemas.microsoft.com/office/powerpoint/2010/main" val="30075201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Como huellas del Jardín Botánico quedan en el parque acacias, secoyas, palmas, cedros, arrayanes, eucaliptos, magnolias y fresnos.</a:t>
            </a:r>
          </a:p>
          <a:p>
            <a:r>
              <a:rPr lang="es-ES" dirty="0"/>
              <a:t> El árbol más viejo de La Alameda es un ciprés Cupressus macrocarpa de alrededor de 120 años de edad.</a:t>
            </a:r>
          </a:p>
          <a:p>
            <a:r>
              <a:rPr lang="es-ES" dirty="0"/>
              <a:t>Dentro del área verde del Parque La Alameda se encuentran varios monumentos de diversas épocas, que se ubicaron allí como recuerdo histórico y para embellecer el lugar.</a:t>
            </a:r>
          </a:p>
          <a:p>
            <a:endParaRPr lang="es-ES" dirty="0"/>
          </a:p>
        </p:txBody>
      </p:sp>
    </p:spTree>
    <p:extLst>
      <p:ext uri="{BB962C8B-B14F-4D97-AF65-F5344CB8AC3E}">
        <p14:creationId xmlns:p14="http://schemas.microsoft.com/office/powerpoint/2010/main" val="10442754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7465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9243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97586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4307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6020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62333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03108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Quito.-Parque La Carolina.</a:t>
            </a:r>
            <a:br>
              <a:rPr lang="es-ES" dirty="0"/>
            </a:br>
            <a:endParaRPr lang="es-ES" dirty="0"/>
          </a:p>
        </p:txBody>
      </p:sp>
      <p:sp>
        <p:nvSpPr>
          <p:cNvPr id="3" name="2 Marcador de contenido"/>
          <p:cNvSpPr>
            <a:spLocks noGrp="1"/>
          </p:cNvSpPr>
          <p:nvPr>
            <p:ph sz="quarter" idx="1"/>
          </p:nvPr>
        </p:nvSpPr>
        <p:spPr/>
        <p:txBody>
          <a:bodyPr>
            <a:normAutofit fontScale="92500"/>
          </a:bodyPr>
          <a:lstStyle/>
          <a:p>
            <a:r>
              <a:rPr lang="es-ES" dirty="0"/>
              <a:t>Parque La Carolina. Espacio verde de carácter público de la ciudad de Quito, capital de la República del Ecuador. Está ubicado en la zona de Iñaquito, en el corazón financiero y empresarial de la capital ecuatoriana y es a su vez una de las áreas verdes más importantes de la urbe.</a:t>
            </a:r>
          </a:p>
          <a:p>
            <a:r>
              <a:rPr lang="es-ES" dirty="0"/>
              <a:t>El lugar en el que se asienta el parque fue hace no más de un siglo parte de la hacienda La Carolina", propiedad de la familia Jijón, Condes de Casa Jijón, y llevaba este nombre como apelación al Vizcondado de la Carolina Malagueña, concedido en 1784 por Carlos III a Miguel de Jijón y León, quiteño que adquirió en 1771 algunos terrenos en el límite urbano a la Municipalidad de Málaga…, </a:t>
            </a:r>
          </a:p>
        </p:txBody>
      </p:sp>
    </p:spTree>
    <p:extLst>
      <p:ext uri="{BB962C8B-B14F-4D97-AF65-F5344CB8AC3E}">
        <p14:creationId xmlns:p14="http://schemas.microsoft.com/office/powerpoint/2010/main" val="18465767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…espacio conocido con el significativo nombre de Garrapatal de Santa Ana, que comenzó sus obras de urbanización del nuevo barrio comenzaron inmediatamente y que Jijón lo llamó barrio de la Carolina Malagueña, que el vulgo bautizó después como barrio del Nuevo Mundo, en honor a Jijón.</a:t>
            </a:r>
          </a:p>
          <a:p>
            <a:r>
              <a:rPr lang="es-ES" dirty="0"/>
              <a:t>El rey concedió a éste en 1784 el título de conde de Casa Jijón, previo el Vizcondado referido.</a:t>
            </a:r>
          </a:p>
          <a:p>
            <a:r>
              <a:rPr lang="es-ES" dirty="0"/>
              <a:t>Hasta 1920 el área estaba destinada a tierras de pastoreo de ganado, debido principalmente a las docenas de ciénegas y lagunillas que existían en el lugar, y que hacían imposible un uso diferente.</a:t>
            </a:r>
          </a:p>
          <a:p>
            <a:r>
              <a:rPr lang="es-ES" dirty="0"/>
              <a:t>Para la década de 1930, la ciudad de Quito seguía extendiéndose cada vez más al norte, y la familia Jijón decide entonces vender la hacienda por partes, para permitir así, el desarrollo de la urbe moderna.</a:t>
            </a:r>
          </a:p>
          <a:p>
            <a:endParaRPr lang="es-ES" dirty="0"/>
          </a:p>
          <a:p>
            <a:endParaRPr lang="es-ES" dirty="0"/>
          </a:p>
        </p:txBody>
      </p:sp>
    </p:spTree>
    <p:extLst>
      <p:ext uri="{BB962C8B-B14F-4D97-AF65-F5344CB8AC3E}">
        <p14:creationId xmlns:p14="http://schemas.microsoft.com/office/powerpoint/2010/main" val="11958065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municipio decide entonces expropiar dichos retazos de la antigua hacienda de los Condes en 1935,1 y transformarla en un oasis de verdor planificado que preveían necesitaría el creciente sector en el futuro.</a:t>
            </a:r>
          </a:p>
          <a:p>
            <a:r>
              <a:rPr lang="es-ES" dirty="0"/>
              <a:t> Es así como nace el Parque La Carolina, con un nombre que hacía alusión al antiguo nombre de las tierras.</a:t>
            </a:r>
          </a:p>
          <a:p>
            <a:r>
              <a:rPr lang="es-ES" dirty="0"/>
              <a:t>Con la inauguración del Centro Comercial Iñaquito (CCI), en 1971, el sector tomó un carácter eminentemente comercial, y las familias quiteñas que salían a dar una vuelta por el nuevo centro de consumo, decidían quedarse en las parcelas aún desorganizadas de la antigua hacienda convertida en parque, ubicadas junto al CCI, para divertirse sanamente al aire libre.</a:t>
            </a:r>
          </a:p>
          <a:p>
            <a:r>
              <a:rPr lang="es-ES" dirty="0"/>
              <a:t> </a:t>
            </a:r>
          </a:p>
        </p:txBody>
      </p:sp>
    </p:spTree>
    <p:extLst>
      <p:ext uri="{BB962C8B-B14F-4D97-AF65-F5344CB8AC3E}">
        <p14:creationId xmlns:p14="http://schemas.microsoft.com/office/powerpoint/2010/main" val="41448732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 entonces que se ve la necesidad de una planificación moderna apropiada para cubrir las demandas de la ciudadanía, y el municipio emprende la reestructuración del parque en 1976,2 en la que se incluyó los predios del Hipódromo de Quito que funcionó hasta 1974.</a:t>
            </a:r>
          </a:p>
          <a:p>
            <a:endParaRPr lang="es-ES" dirty="0"/>
          </a:p>
        </p:txBody>
      </p:sp>
    </p:spTree>
    <p:extLst>
      <p:ext uri="{BB962C8B-B14F-4D97-AF65-F5344CB8AC3E}">
        <p14:creationId xmlns:p14="http://schemas.microsoft.com/office/powerpoint/2010/main" val="3791515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13084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La Carolina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8436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La Carolina 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9369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91"/>
          <a:stretch/>
        </p:blipFill>
        <p:spPr>
          <a:xfrm>
            <a:off x="-13986" y="0"/>
            <a:ext cx="9157985" cy="6858000"/>
          </a:xfrm>
          <a:prstGeom prst="rect">
            <a:avLst/>
          </a:prstGeom>
        </p:spPr>
      </p:pic>
    </p:spTree>
    <p:extLst>
      <p:ext uri="{BB962C8B-B14F-4D97-AF65-F5344CB8AC3E}">
        <p14:creationId xmlns:p14="http://schemas.microsoft.com/office/powerpoint/2010/main" val="643597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La Carolina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3222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La Carolina 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2087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53697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La Carolina 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7596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le:La Carolina 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5137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le:La Carolina 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0358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le:La Carolina 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59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ile:Parque La Carolina 02 - Quit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3717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82"/>
          <a:stretch/>
        </p:blipFill>
        <p:spPr>
          <a:xfrm>
            <a:off x="0" y="0"/>
            <a:ext cx="9144000" cy="6858000"/>
          </a:xfrm>
          <a:prstGeom prst="rect">
            <a:avLst/>
          </a:prstGeom>
        </p:spPr>
      </p:pic>
    </p:spTree>
    <p:extLst>
      <p:ext uri="{BB962C8B-B14F-4D97-AF65-F5344CB8AC3E}">
        <p14:creationId xmlns:p14="http://schemas.microsoft.com/office/powerpoint/2010/main" val="25365765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3912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9006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72732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68321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05545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71248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763526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1592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14703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12498790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637855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957842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1268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67319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55352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4793219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24673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124498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84428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26386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Plantas y flores del Ecuador</a:t>
            </a:r>
          </a:p>
        </p:txBody>
      </p:sp>
      <p:sp>
        <p:nvSpPr>
          <p:cNvPr id="3" name="2 Marcador de contenido"/>
          <p:cNvSpPr>
            <a:spLocks noGrp="1"/>
          </p:cNvSpPr>
          <p:nvPr>
            <p:ph sz="quarter" idx="1"/>
          </p:nvPr>
        </p:nvSpPr>
        <p:spPr/>
        <p:txBody>
          <a:bodyPr>
            <a:normAutofit/>
          </a:bodyPr>
          <a:lstStyle/>
          <a:p>
            <a:r>
              <a:rPr lang="es-ES" dirty="0"/>
              <a:t>Ecuador es un país heterogéneo situado al oeste de América del Sur, a lo largo de la costa del Pacífico. </a:t>
            </a:r>
          </a:p>
          <a:p>
            <a:r>
              <a:rPr lang="es-ES" dirty="0"/>
              <a:t>El área es el alma de la Cordillera de los Andes y varios bosques tropicales. </a:t>
            </a:r>
          </a:p>
          <a:p>
            <a:r>
              <a:rPr lang="es-ES" dirty="0"/>
              <a:t>El territorio abarca una zona heterogénea con más de 25,000 especies de plantas y flores. </a:t>
            </a:r>
          </a:p>
          <a:p>
            <a:r>
              <a:rPr lang="es-ES" dirty="0"/>
              <a:t>Con el propósito de comprender la magnitud de la biodiversidad que se encuentra en todo el Ecuador, es bueno aprender acerca de cada una de las regiones geográficas del país.</a:t>
            </a:r>
          </a:p>
        </p:txBody>
      </p:sp>
    </p:spTree>
    <p:extLst>
      <p:ext uri="{BB962C8B-B14F-4D97-AF65-F5344CB8AC3E}">
        <p14:creationId xmlns:p14="http://schemas.microsoft.com/office/powerpoint/2010/main" val="22774174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La región del páramo en el Ecuador en la cordillera de los Andes es hogar de pasto y matorrales.</a:t>
            </a:r>
          </a:p>
          <a:p>
            <a:r>
              <a:rPr lang="es-ES" dirty="0"/>
              <a:t> En este lugar hay menos diversidad que en otras regiones ecuatorianas. </a:t>
            </a:r>
          </a:p>
          <a:p>
            <a:r>
              <a:rPr lang="es-ES" dirty="0"/>
              <a:t>La mayor parte del páramo está cubierto por arbustos leñosos, especialmente los de las familias aster o compositaes. </a:t>
            </a:r>
          </a:p>
          <a:p>
            <a:r>
              <a:rPr lang="es-ES" dirty="0"/>
              <a:t>Las flores de genciana también se encuentran comúnmente en esta región, según el sitio web de Viajes Ecuador. </a:t>
            </a:r>
          </a:p>
          <a:p>
            <a:r>
              <a:rPr lang="es-ES" dirty="0"/>
              <a:t>Sin embargo, el arbusto espeletia es la planta que con mayor frecuencia se encuentra en el páramo. La espeletia, a diferencia de los otros arbustos de la región, llega a crecer hasta  (1.82 mts) de altura, cuenta con un tronco cubierto de pequeños pelos de color gris y da flores amarillas, parecidas a las margaritas.</a:t>
            </a:r>
          </a:p>
        </p:txBody>
      </p:sp>
    </p:spTree>
    <p:extLst>
      <p:ext uri="{BB962C8B-B14F-4D97-AF65-F5344CB8AC3E}">
        <p14:creationId xmlns:p14="http://schemas.microsoft.com/office/powerpoint/2010/main" val="17785368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bosques tropicales nubosos se encuentran justo debajo de la región del páramo en los Andes.  los bosques nubosos están llenos de vegetación. Aquí, los visitantes puedan encontrar orquídeas, helechos, musgos, bromelias y muchas plantas más. </a:t>
            </a:r>
          </a:p>
          <a:p>
            <a:r>
              <a:rPr lang="es-ES" dirty="0"/>
              <a:t>Ecuador es el hogar de una de las poblaciones de orquídeas más variadas del mundo. </a:t>
            </a:r>
          </a:p>
          <a:p>
            <a:r>
              <a:rPr lang="es-ES" dirty="0"/>
              <a:t>Hay más de 4,000 tipos diferentes de orquídeas en el país. </a:t>
            </a:r>
          </a:p>
          <a:p>
            <a:r>
              <a:rPr lang="es-ES" dirty="0"/>
              <a:t>Algunas crecen en el suelo como las flores tradicionales.</a:t>
            </a:r>
          </a:p>
          <a:p>
            <a:r>
              <a:rPr lang="es-ES" dirty="0"/>
              <a:t> Otras crecen más como el liquen o musgo, que sale de las rocas y los troncos de los árboles.</a:t>
            </a:r>
          </a:p>
        </p:txBody>
      </p:sp>
    </p:spTree>
    <p:extLst>
      <p:ext uri="{BB962C8B-B14F-4D97-AF65-F5344CB8AC3E}">
        <p14:creationId xmlns:p14="http://schemas.microsoft.com/office/powerpoint/2010/main" val="2763617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 lo largo del río Amazonas, el Ecuador está cubierto por la selva tropical de Oriente.</a:t>
            </a:r>
          </a:p>
          <a:p>
            <a:r>
              <a:rPr lang="es-ES" dirty="0"/>
              <a:t>En Oriente, los árboles y las palmeras tropicales alcanzan alturas hasta más de 30 metros. </a:t>
            </a:r>
          </a:p>
          <a:p>
            <a:r>
              <a:rPr lang="es-ES" dirty="0"/>
              <a:t>Los árboles de la selva tropical se caracterizan por tener raíces reforzadas y gruesas, hojas anchas y de cera. </a:t>
            </a:r>
          </a:p>
          <a:p>
            <a:r>
              <a:rPr lang="es-ES" dirty="0"/>
              <a:t>Las raíces se agarran a la tierra y crecen de forma similar a una red.</a:t>
            </a:r>
          </a:p>
          <a:p>
            <a:r>
              <a:rPr lang="es-ES" dirty="0"/>
              <a:t> A veces, éstas son tan grandes que las personas podrían entrar fácilmente dentro.</a:t>
            </a:r>
          </a:p>
          <a:p>
            <a:r>
              <a:rPr lang="es-ES" dirty="0"/>
              <a:t> Las hojas de las plantas tropicales son tan puntiagudas que gotean y hacen escurrir el agua hacia las plantas más pequeñas dentro de la copa. </a:t>
            </a:r>
          </a:p>
        </p:txBody>
      </p:sp>
    </p:spTree>
    <p:extLst>
      <p:ext uri="{BB962C8B-B14F-4D97-AF65-F5344CB8AC3E}">
        <p14:creationId xmlns:p14="http://schemas.microsoft.com/office/powerpoint/2010/main" val="37394411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El área es también el hogar de las lianas, enredaderas gruesas que cuelgan de la copa de los árboles tropicales.</a:t>
            </a:r>
          </a:p>
          <a:p>
            <a:r>
              <a:rPr lang="es-ES" dirty="0"/>
              <a:t> Las lianas se pueden enredar en los árboles pequeños, haciendo que éstos mueran por falta de luz.</a:t>
            </a:r>
          </a:p>
          <a:p>
            <a:r>
              <a:rPr lang="es-ES" dirty="0"/>
              <a:t>Las regiones del manglar en el Ecuador cuentan con árboles que se han adaptado a crecer en agua salada, según investigadores del sitio web de Lonely Planet. </a:t>
            </a:r>
          </a:p>
          <a:p>
            <a:r>
              <a:rPr lang="es-ES" dirty="0"/>
              <a:t>Los árboles en los manglares son de raíces retorcidas, adaptadas a mantener el árbol estable en suelos arenosos de la ciénaga. </a:t>
            </a:r>
          </a:p>
        </p:txBody>
      </p:sp>
    </p:spTree>
    <p:extLst>
      <p:ext uri="{BB962C8B-B14F-4D97-AF65-F5344CB8AC3E}">
        <p14:creationId xmlns:p14="http://schemas.microsoft.com/office/powerpoint/2010/main" val="39882090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Las raíces también ofrecen protección a muchos de los habitantes del pantano como plantas acuáticas, peces, moluscos y crustáceos. </a:t>
            </a:r>
          </a:p>
          <a:p>
            <a:r>
              <a:rPr lang="es-ES" dirty="0"/>
              <a:t>Los pelícanos y otras aves marinas generalmente anidan en las ramas del árbol del manglar.</a:t>
            </a:r>
          </a:p>
          <a:p>
            <a:r>
              <a:rPr lang="es-ES" dirty="0"/>
              <a:t>Los bosques tropicales secos son diferentes de las selvas tropicales debido al clima cálido y seco.  los bosques secos están desapareciendo rápidamente y sólo cubren una pequeña área de la costa ecuatoriana. </a:t>
            </a:r>
          </a:p>
          <a:p>
            <a:r>
              <a:rPr lang="es-ES" dirty="0"/>
              <a:t>La ceiba, cuyo tronco tiene forma de botella, es la especie de árbol más emblemática. Cuenta con un amplio tronco lleno de luz y da flores blancas que florecen sobre las ramas desnudas.</a:t>
            </a:r>
          </a:p>
          <a:p>
            <a:endParaRPr lang="es-ES" dirty="0"/>
          </a:p>
        </p:txBody>
      </p:sp>
    </p:spTree>
    <p:extLst>
      <p:ext uri="{BB962C8B-B14F-4D97-AF65-F5344CB8AC3E}">
        <p14:creationId xmlns:p14="http://schemas.microsoft.com/office/powerpoint/2010/main" val="28715896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88"/>
            <a:ext cx="4788024" cy="6858000"/>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4415" y="0"/>
            <a:ext cx="4589585" cy="6858000"/>
          </a:xfrm>
          <a:prstGeom prst="rect">
            <a:avLst/>
          </a:prstGeom>
        </p:spPr>
      </p:pic>
    </p:spTree>
    <p:extLst>
      <p:ext uri="{BB962C8B-B14F-4D97-AF65-F5344CB8AC3E}">
        <p14:creationId xmlns:p14="http://schemas.microsoft.com/office/powerpoint/2010/main" val="37832760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63272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27075624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9593054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731676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899277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603439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24447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8333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121"/>
            <a:ext cx="9144000" cy="6858000"/>
          </a:xfrm>
          <a:prstGeom prst="rect">
            <a:avLst/>
          </a:prstGeom>
        </p:spPr>
      </p:pic>
    </p:spTree>
    <p:extLst>
      <p:ext uri="{BB962C8B-B14F-4D97-AF65-F5344CB8AC3E}">
        <p14:creationId xmlns:p14="http://schemas.microsoft.com/office/powerpoint/2010/main" val="22872778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Tree>
    <p:extLst>
      <p:ext uri="{BB962C8B-B14F-4D97-AF65-F5344CB8AC3E}">
        <p14:creationId xmlns:p14="http://schemas.microsoft.com/office/powerpoint/2010/main" val="406528347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83824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98538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8400096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56595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94342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6350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680857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86550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66089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5375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94469079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2501152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4135327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78316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13480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78628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63485166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19543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5673733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12491159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1459343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3617119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16" y="0"/>
            <a:ext cx="9122784" cy="6957392"/>
          </a:xfrm>
          <a:prstGeom prst="rect">
            <a:avLst/>
          </a:prstGeom>
        </p:spPr>
      </p:pic>
    </p:spTree>
    <p:extLst>
      <p:ext uri="{BB962C8B-B14F-4D97-AF65-F5344CB8AC3E}">
        <p14:creationId xmlns:p14="http://schemas.microsoft.com/office/powerpoint/2010/main" val="389652741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85892228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34887765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86860694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961986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88554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TotalTime>
  <Words>2901</Words>
  <Application>Microsoft Office PowerPoint</Application>
  <PresentationFormat>Presentación en pantalla (4:3)</PresentationFormat>
  <Paragraphs>326</Paragraphs>
  <Slides>151</Slides>
  <Notes>126</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151</vt:i4>
      </vt:variant>
    </vt:vector>
  </HeadingPairs>
  <TitlesOfParts>
    <vt:vector size="156" baseType="lpstr">
      <vt:lpstr>Calibri</vt:lpstr>
      <vt:lpstr>Century Schoolbook</vt:lpstr>
      <vt:lpstr>Wingdings</vt:lpstr>
      <vt:lpstr>Wingdings 2</vt:lpstr>
      <vt:lpstr>Default Theme</vt:lpstr>
      <vt:lpstr>AMERICA.-LA VUELTA AL MUNDO EN 385JARDINES.-ECUADOR.-GUAYAQUIL.-QUITO.-Parque La Alameda.-Parque La Carolina.-Plantas y flores del Ecuador.-</vt:lpstr>
      <vt:lpstr>Ecuador.-Jardines del Malecón.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Quito.-Parque La Alameda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Quito.-Parque La Carolina.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Plantas y flores del Ecuador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9</cp:revision>
  <dcterms:created xsi:type="dcterms:W3CDTF">2013-09-14T14:10:00Z</dcterms:created>
  <dcterms:modified xsi:type="dcterms:W3CDTF">2018-02-26T08:59:14Z</dcterms:modified>
</cp:coreProperties>
</file>