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11.jpg" ContentType="image/p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48"/>
  </p:notesMasterIdLst>
  <p:sldIdLst>
    <p:sldId id="390" r:id="rId3"/>
    <p:sldId id="257" r:id="rId4"/>
    <p:sldId id="391" r:id="rId5"/>
    <p:sldId id="392" r:id="rId6"/>
    <p:sldId id="393" r:id="rId7"/>
    <p:sldId id="394" r:id="rId8"/>
    <p:sldId id="395" r:id="rId9"/>
    <p:sldId id="396" r:id="rId10"/>
    <p:sldId id="397" r:id="rId11"/>
    <p:sldId id="258" r:id="rId12"/>
    <p:sldId id="259" r:id="rId13"/>
    <p:sldId id="271" r:id="rId14"/>
    <p:sldId id="260" r:id="rId15"/>
    <p:sldId id="273" r:id="rId16"/>
    <p:sldId id="261" r:id="rId17"/>
    <p:sldId id="262" r:id="rId18"/>
    <p:sldId id="263" r:id="rId19"/>
    <p:sldId id="264" r:id="rId20"/>
    <p:sldId id="266" r:id="rId21"/>
    <p:sldId id="267" r:id="rId22"/>
    <p:sldId id="268" r:id="rId23"/>
    <p:sldId id="269" r:id="rId24"/>
    <p:sldId id="270" r:id="rId25"/>
    <p:sldId id="274" r:id="rId26"/>
    <p:sldId id="275" r:id="rId27"/>
    <p:sldId id="276" r:id="rId28"/>
    <p:sldId id="277" r:id="rId29"/>
    <p:sldId id="278" r:id="rId30"/>
    <p:sldId id="279" r:id="rId31"/>
    <p:sldId id="280" r:id="rId32"/>
    <p:sldId id="367" r:id="rId33"/>
    <p:sldId id="398" r:id="rId34"/>
    <p:sldId id="399" r:id="rId35"/>
    <p:sldId id="400" r:id="rId36"/>
    <p:sldId id="311" r:id="rId37"/>
    <p:sldId id="308" r:id="rId38"/>
    <p:sldId id="314" r:id="rId39"/>
    <p:sldId id="306" r:id="rId40"/>
    <p:sldId id="301" r:id="rId41"/>
    <p:sldId id="316" r:id="rId42"/>
    <p:sldId id="290" r:id="rId43"/>
    <p:sldId id="286" r:id="rId44"/>
    <p:sldId id="282" r:id="rId45"/>
    <p:sldId id="283" r:id="rId46"/>
    <p:sldId id="284" r:id="rId47"/>
    <p:sldId id="285" r:id="rId48"/>
    <p:sldId id="288" r:id="rId49"/>
    <p:sldId id="289" r:id="rId50"/>
    <p:sldId id="291" r:id="rId51"/>
    <p:sldId id="292" r:id="rId52"/>
    <p:sldId id="293" r:id="rId53"/>
    <p:sldId id="294" r:id="rId54"/>
    <p:sldId id="295" r:id="rId55"/>
    <p:sldId id="296" r:id="rId56"/>
    <p:sldId id="297" r:id="rId57"/>
    <p:sldId id="298" r:id="rId58"/>
    <p:sldId id="299" r:id="rId59"/>
    <p:sldId id="300" r:id="rId60"/>
    <p:sldId id="307" r:id="rId61"/>
    <p:sldId id="302" r:id="rId62"/>
    <p:sldId id="303" r:id="rId63"/>
    <p:sldId id="304" r:id="rId64"/>
    <p:sldId id="305" r:id="rId65"/>
    <p:sldId id="309" r:id="rId66"/>
    <p:sldId id="310" r:id="rId67"/>
    <p:sldId id="312" r:id="rId68"/>
    <p:sldId id="313" r:id="rId69"/>
    <p:sldId id="318" r:id="rId70"/>
    <p:sldId id="401" r:id="rId71"/>
    <p:sldId id="402" r:id="rId72"/>
    <p:sldId id="403" r:id="rId73"/>
    <p:sldId id="404" r:id="rId74"/>
    <p:sldId id="405" r:id="rId75"/>
    <p:sldId id="406" r:id="rId76"/>
    <p:sldId id="407" r:id="rId77"/>
    <p:sldId id="408" r:id="rId78"/>
    <p:sldId id="409" r:id="rId79"/>
    <p:sldId id="410" r:id="rId80"/>
    <p:sldId id="362" r:id="rId81"/>
    <p:sldId id="358" r:id="rId82"/>
    <p:sldId id="361" r:id="rId83"/>
    <p:sldId id="357" r:id="rId84"/>
    <p:sldId id="359" r:id="rId85"/>
    <p:sldId id="360" r:id="rId86"/>
    <p:sldId id="320" r:id="rId87"/>
    <p:sldId id="321" r:id="rId88"/>
    <p:sldId id="322" r:id="rId89"/>
    <p:sldId id="323" r:id="rId90"/>
    <p:sldId id="324" r:id="rId91"/>
    <p:sldId id="325" r:id="rId92"/>
    <p:sldId id="326" r:id="rId93"/>
    <p:sldId id="327" r:id="rId94"/>
    <p:sldId id="329" r:id="rId95"/>
    <p:sldId id="335" r:id="rId96"/>
    <p:sldId id="330" r:id="rId97"/>
    <p:sldId id="342" r:id="rId98"/>
    <p:sldId id="349" r:id="rId99"/>
    <p:sldId id="351" r:id="rId100"/>
    <p:sldId id="352" r:id="rId101"/>
    <p:sldId id="355" r:id="rId102"/>
    <p:sldId id="328" r:id="rId103"/>
    <p:sldId id="333" r:id="rId104"/>
    <p:sldId id="336" r:id="rId105"/>
    <p:sldId id="334" r:id="rId106"/>
    <p:sldId id="331" r:id="rId107"/>
    <p:sldId id="332" r:id="rId108"/>
    <p:sldId id="337" r:id="rId109"/>
    <p:sldId id="338" r:id="rId110"/>
    <p:sldId id="339" r:id="rId111"/>
    <p:sldId id="319" r:id="rId112"/>
    <p:sldId id="340" r:id="rId113"/>
    <p:sldId id="341" r:id="rId114"/>
    <p:sldId id="344" r:id="rId115"/>
    <p:sldId id="345" r:id="rId116"/>
    <p:sldId id="346" r:id="rId117"/>
    <p:sldId id="347" r:id="rId118"/>
    <p:sldId id="348" r:id="rId119"/>
    <p:sldId id="353" r:id="rId120"/>
    <p:sldId id="354" r:id="rId121"/>
    <p:sldId id="356" r:id="rId122"/>
    <p:sldId id="364" r:id="rId123"/>
    <p:sldId id="369" r:id="rId124"/>
    <p:sldId id="411" r:id="rId125"/>
    <p:sldId id="412" r:id="rId126"/>
    <p:sldId id="413" r:id="rId127"/>
    <p:sldId id="414" r:id="rId128"/>
    <p:sldId id="389" r:id="rId129"/>
    <p:sldId id="375" r:id="rId130"/>
    <p:sldId id="382" r:id="rId131"/>
    <p:sldId id="385" r:id="rId132"/>
    <p:sldId id="370" r:id="rId133"/>
    <p:sldId id="371" r:id="rId134"/>
    <p:sldId id="372" r:id="rId135"/>
    <p:sldId id="373" r:id="rId136"/>
    <p:sldId id="374" r:id="rId137"/>
    <p:sldId id="376" r:id="rId138"/>
    <p:sldId id="377" r:id="rId139"/>
    <p:sldId id="378" r:id="rId140"/>
    <p:sldId id="379" r:id="rId141"/>
    <p:sldId id="380" r:id="rId142"/>
    <p:sldId id="383" r:id="rId143"/>
    <p:sldId id="384" r:id="rId144"/>
    <p:sldId id="386" r:id="rId145"/>
    <p:sldId id="387" r:id="rId146"/>
    <p:sldId id="388" r:id="rId1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5" autoAdjust="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presProps" Target="presProps.xml"/><Relationship Id="rId5" Type="http://schemas.openxmlformats.org/officeDocument/2006/relationships/slide" Target="slides/slide3.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viewProps" Target="viewProps.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theme" Target="theme/theme1.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C973C6-77D5-4B4A-806A-ADFA22FCB2A1}" type="datetimeFigureOut">
              <a:rPr lang="es-ES" smtClean="0"/>
              <a:t>26/02/2018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BFE570F-74AA-4EEA-A6B4-7C43B2B59429}" type="slidenum">
              <a:rPr lang="es-ES" smtClean="0"/>
              <a:t>‹Nº›</a:t>
            </a:fld>
            <a:endParaRPr lang="es-ES" dirty="0"/>
          </a:p>
        </p:txBody>
      </p:sp>
    </p:spTree>
    <p:extLst>
      <p:ext uri="{BB962C8B-B14F-4D97-AF65-F5344CB8AC3E}">
        <p14:creationId xmlns:p14="http://schemas.microsoft.com/office/powerpoint/2010/main" val="36621240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Monumento a José Celestino Mutis</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8</a:t>
            </a:fld>
            <a:endParaRPr lang="es-ES" dirty="0"/>
          </a:p>
        </p:txBody>
      </p:sp>
    </p:spTree>
    <p:extLst>
      <p:ext uri="{BB962C8B-B14F-4D97-AF65-F5344CB8AC3E}">
        <p14:creationId xmlns:p14="http://schemas.microsoft.com/office/powerpoint/2010/main" val="3045631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Mutisia</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9</a:t>
            </a:fld>
            <a:endParaRPr lang="es-ES" dirty="0"/>
          </a:p>
        </p:txBody>
      </p:sp>
    </p:spTree>
    <p:extLst>
      <p:ext uri="{BB962C8B-B14F-4D97-AF65-F5344CB8AC3E}">
        <p14:creationId xmlns:p14="http://schemas.microsoft.com/office/powerpoint/2010/main" val="1963271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Bogotá Botanic Garden.-</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10</a:t>
            </a:fld>
            <a:endParaRPr lang="es-ES" dirty="0"/>
          </a:p>
        </p:txBody>
      </p:sp>
    </p:spTree>
    <p:extLst>
      <p:ext uri="{BB962C8B-B14F-4D97-AF65-F5344CB8AC3E}">
        <p14:creationId xmlns:p14="http://schemas.microsoft.com/office/powerpoint/2010/main" val="2973950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Bogotá Botanic Garden.-</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11</a:t>
            </a:fld>
            <a:endParaRPr lang="es-ES" dirty="0"/>
          </a:p>
        </p:txBody>
      </p:sp>
    </p:spTree>
    <p:extLst>
      <p:ext uri="{BB962C8B-B14F-4D97-AF65-F5344CB8AC3E}">
        <p14:creationId xmlns:p14="http://schemas.microsoft.com/office/powerpoint/2010/main" val="38077312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Bogotá Botanic Garden.-</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12</a:t>
            </a:fld>
            <a:endParaRPr lang="es-ES" dirty="0"/>
          </a:p>
        </p:txBody>
      </p:sp>
    </p:spTree>
    <p:extLst>
      <p:ext uri="{BB962C8B-B14F-4D97-AF65-F5344CB8AC3E}">
        <p14:creationId xmlns:p14="http://schemas.microsoft.com/office/powerpoint/2010/main" val="43675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Bogotá Botanic Garden.-</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13</a:t>
            </a:fld>
            <a:endParaRPr lang="es-ES" dirty="0"/>
          </a:p>
        </p:txBody>
      </p:sp>
    </p:spTree>
    <p:extLst>
      <p:ext uri="{BB962C8B-B14F-4D97-AF65-F5344CB8AC3E}">
        <p14:creationId xmlns:p14="http://schemas.microsoft.com/office/powerpoint/2010/main" val="2691810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Bogotá Botanic Garden.-</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14</a:t>
            </a:fld>
            <a:endParaRPr lang="es-ES" dirty="0"/>
          </a:p>
        </p:txBody>
      </p:sp>
    </p:spTree>
    <p:extLst>
      <p:ext uri="{BB962C8B-B14F-4D97-AF65-F5344CB8AC3E}">
        <p14:creationId xmlns:p14="http://schemas.microsoft.com/office/powerpoint/2010/main" val="10204589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Bogotá Botanic Garden.-</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15</a:t>
            </a:fld>
            <a:endParaRPr lang="es-ES" dirty="0"/>
          </a:p>
        </p:txBody>
      </p:sp>
    </p:spTree>
    <p:extLst>
      <p:ext uri="{BB962C8B-B14F-4D97-AF65-F5344CB8AC3E}">
        <p14:creationId xmlns:p14="http://schemas.microsoft.com/office/powerpoint/2010/main" val="14323908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Bogotá Botanic Garden.-</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16</a:t>
            </a:fld>
            <a:endParaRPr lang="es-ES" dirty="0"/>
          </a:p>
        </p:txBody>
      </p:sp>
    </p:spTree>
    <p:extLst>
      <p:ext uri="{BB962C8B-B14F-4D97-AF65-F5344CB8AC3E}">
        <p14:creationId xmlns:p14="http://schemas.microsoft.com/office/powerpoint/2010/main" val="6063119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Bogotá Botanic Garden.-</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17</a:t>
            </a:fld>
            <a:endParaRPr lang="es-ES" dirty="0"/>
          </a:p>
        </p:txBody>
      </p:sp>
    </p:spTree>
    <p:extLst>
      <p:ext uri="{BB962C8B-B14F-4D97-AF65-F5344CB8AC3E}">
        <p14:creationId xmlns:p14="http://schemas.microsoft.com/office/powerpoint/2010/main" val="38400892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Bogotá Botanic Garden.-</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18</a:t>
            </a:fld>
            <a:endParaRPr lang="es-ES" dirty="0"/>
          </a:p>
        </p:txBody>
      </p:sp>
    </p:spTree>
    <p:extLst>
      <p:ext uri="{BB962C8B-B14F-4D97-AF65-F5344CB8AC3E}">
        <p14:creationId xmlns:p14="http://schemas.microsoft.com/office/powerpoint/2010/main" val="479816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Bogotá Botanic Garden.-</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19</a:t>
            </a:fld>
            <a:endParaRPr lang="es-ES" dirty="0"/>
          </a:p>
        </p:txBody>
      </p:sp>
    </p:spTree>
    <p:extLst>
      <p:ext uri="{BB962C8B-B14F-4D97-AF65-F5344CB8AC3E}">
        <p14:creationId xmlns:p14="http://schemas.microsoft.com/office/powerpoint/2010/main" val="24479601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Bogotá Botanic Garden.-</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20</a:t>
            </a:fld>
            <a:endParaRPr lang="es-ES" dirty="0"/>
          </a:p>
        </p:txBody>
      </p:sp>
    </p:spTree>
    <p:extLst>
      <p:ext uri="{BB962C8B-B14F-4D97-AF65-F5344CB8AC3E}">
        <p14:creationId xmlns:p14="http://schemas.microsoft.com/office/powerpoint/2010/main" val="24016161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Bogotá Botanic Garden.-</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21</a:t>
            </a:fld>
            <a:endParaRPr lang="es-ES" dirty="0"/>
          </a:p>
        </p:txBody>
      </p:sp>
    </p:spTree>
    <p:extLst>
      <p:ext uri="{BB962C8B-B14F-4D97-AF65-F5344CB8AC3E}">
        <p14:creationId xmlns:p14="http://schemas.microsoft.com/office/powerpoint/2010/main" val="1471378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Bogotá Botanic Garden.-</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22</a:t>
            </a:fld>
            <a:endParaRPr lang="es-ES" dirty="0"/>
          </a:p>
        </p:txBody>
      </p:sp>
    </p:spTree>
    <p:extLst>
      <p:ext uri="{BB962C8B-B14F-4D97-AF65-F5344CB8AC3E}">
        <p14:creationId xmlns:p14="http://schemas.microsoft.com/office/powerpoint/2010/main" val="37925387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Bogotá Botanic Garden.-</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23</a:t>
            </a:fld>
            <a:endParaRPr lang="es-ES" dirty="0"/>
          </a:p>
        </p:txBody>
      </p:sp>
    </p:spTree>
    <p:extLst>
      <p:ext uri="{BB962C8B-B14F-4D97-AF65-F5344CB8AC3E}">
        <p14:creationId xmlns:p14="http://schemas.microsoft.com/office/powerpoint/2010/main" val="22591708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Bogotá Botanic Garden.-</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24</a:t>
            </a:fld>
            <a:endParaRPr lang="es-ES" dirty="0"/>
          </a:p>
        </p:txBody>
      </p:sp>
    </p:spTree>
    <p:extLst>
      <p:ext uri="{BB962C8B-B14F-4D97-AF65-F5344CB8AC3E}">
        <p14:creationId xmlns:p14="http://schemas.microsoft.com/office/powerpoint/2010/main" val="29077530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Bogotá Botanic Garden.-</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25</a:t>
            </a:fld>
            <a:endParaRPr lang="es-ES" dirty="0"/>
          </a:p>
        </p:txBody>
      </p:sp>
    </p:spTree>
    <p:extLst>
      <p:ext uri="{BB962C8B-B14F-4D97-AF65-F5344CB8AC3E}">
        <p14:creationId xmlns:p14="http://schemas.microsoft.com/office/powerpoint/2010/main" val="36777373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Bogotá Botanic Garden</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26</a:t>
            </a:fld>
            <a:endParaRPr lang="es-ES" dirty="0"/>
          </a:p>
        </p:txBody>
      </p:sp>
    </p:spTree>
    <p:extLst>
      <p:ext uri="{BB962C8B-B14F-4D97-AF65-F5344CB8AC3E}">
        <p14:creationId xmlns:p14="http://schemas.microsoft.com/office/powerpoint/2010/main" val="27906393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Bogotá Botanic Garden</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27</a:t>
            </a:fld>
            <a:endParaRPr lang="es-ES" dirty="0"/>
          </a:p>
        </p:txBody>
      </p:sp>
    </p:spTree>
    <p:extLst>
      <p:ext uri="{BB962C8B-B14F-4D97-AF65-F5344CB8AC3E}">
        <p14:creationId xmlns:p14="http://schemas.microsoft.com/office/powerpoint/2010/main" val="28736688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Bogotá Botanic Garden</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28</a:t>
            </a:fld>
            <a:endParaRPr lang="es-ES" dirty="0"/>
          </a:p>
        </p:txBody>
      </p:sp>
    </p:spTree>
    <p:extLst>
      <p:ext uri="{BB962C8B-B14F-4D97-AF65-F5344CB8AC3E}">
        <p14:creationId xmlns:p14="http://schemas.microsoft.com/office/powerpoint/2010/main" val="26032756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Bogotá Botanic Garden</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29</a:t>
            </a:fld>
            <a:endParaRPr lang="es-ES" dirty="0"/>
          </a:p>
        </p:txBody>
      </p:sp>
    </p:spTree>
    <p:extLst>
      <p:ext uri="{BB962C8B-B14F-4D97-AF65-F5344CB8AC3E}">
        <p14:creationId xmlns:p14="http://schemas.microsoft.com/office/powerpoint/2010/main" val="5297691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Bogotá Botanic Garden</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30</a:t>
            </a:fld>
            <a:endParaRPr lang="es-ES" dirty="0"/>
          </a:p>
        </p:txBody>
      </p:sp>
    </p:spTree>
    <p:extLst>
      <p:ext uri="{BB962C8B-B14F-4D97-AF65-F5344CB8AC3E}">
        <p14:creationId xmlns:p14="http://schemas.microsoft.com/office/powerpoint/2010/main" val="32594601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35</a:t>
            </a:fld>
            <a:endParaRPr lang="es-ES" dirty="0"/>
          </a:p>
        </p:txBody>
      </p:sp>
    </p:spTree>
    <p:extLst>
      <p:ext uri="{BB962C8B-B14F-4D97-AF65-F5344CB8AC3E}">
        <p14:creationId xmlns:p14="http://schemas.microsoft.com/office/powerpoint/2010/main" val="37795711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36</a:t>
            </a:fld>
            <a:endParaRPr lang="es-ES" dirty="0"/>
          </a:p>
        </p:txBody>
      </p:sp>
    </p:spTree>
    <p:extLst>
      <p:ext uri="{BB962C8B-B14F-4D97-AF65-F5344CB8AC3E}">
        <p14:creationId xmlns:p14="http://schemas.microsoft.com/office/powerpoint/2010/main" val="40200189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37</a:t>
            </a:fld>
            <a:endParaRPr lang="es-ES" dirty="0"/>
          </a:p>
        </p:txBody>
      </p:sp>
    </p:spTree>
    <p:extLst>
      <p:ext uri="{BB962C8B-B14F-4D97-AF65-F5344CB8AC3E}">
        <p14:creationId xmlns:p14="http://schemas.microsoft.com/office/powerpoint/2010/main" val="26409488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38</a:t>
            </a:fld>
            <a:endParaRPr lang="es-ES" dirty="0"/>
          </a:p>
        </p:txBody>
      </p:sp>
    </p:spTree>
    <p:extLst>
      <p:ext uri="{BB962C8B-B14F-4D97-AF65-F5344CB8AC3E}">
        <p14:creationId xmlns:p14="http://schemas.microsoft.com/office/powerpoint/2010/main" val="39327251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39</a:t>
            </a:fld>
            <a:endParaRPr lang="es-ES" dirty="0"/>
          </a:p>
        </p:txBody>
      </p:sp>
    </p:spTree>
    <p:extLst>
      <p:ext uri="{BB962C8B-B14F-4D97-AF65-F5344CB8AC3E}">
        <p14:creationId xmlns:p14="http://schemas.microsoft.com/office/powerpoint/2010/main" val="34570626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40</a:t>
            </a:fld>
            <a:endParaRPr lang="es-ES" dirty="0"/>
          </a:p>
        </p:txBody>
      </p:sp>
    </p:spTree>
    <p:extLst>
      <p:ext uri="{BB962C8B-B14F-4D97-AF65-F5344CB8AC3E}">
        <p14:creationId xmlns:p14="http://schemas.microsoft.com/office/powerpoint/2010/main" val="38006639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Gardens..-Restaurante</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41</a:t>
            </a:fld>
            <a:endParaRPr lang="es-ES" dirty="0"/>
          </a:p>
        </p:txBody>
      </p:sp>
    </p:spTree>
    <p:extLst>
      <p:ext uri="{BB962C8B-B14F-4D97-AF65-F5344CB8AC3E}">
        <p14:creationId xmlns:p14="http://schemas.microsoft.com/office/powerpoint/2010/main" val="10805969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42</a:t>
            </a:fld>
            <a:endParaRPr lang="es-ES" dirty="0"/>
          </a:p>
        </p:txBody>
      </p:sp>
    </p:spTree>
    <p:extLst>
      <p:ext uri="{BB962C8B-B14F-4D97-AF65-F5344CB8AC3E}">
        <p14:creationId xmlns:p14="http://schemas.microsoft.com/office/powerpoint/2010/main" val="31435729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43</a:t>
            </a:fld>
            <a:endParaRPr lang="es-ES" dirty="0"/>
          </a:p>
        </p:txBody>
      </p:sp>
    </p:spTree>
    <p:extLst>
      <p:ext uri="{BB962C8B-B14F-4D97-AF65-F5344CB8AC3E}">
        <p14:creationId xmlns:p14="http://schemas.microsoft.com/office/powerpoint/2010/main" val="5422624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44</a:t>
            </a:fld>
            <a:endParaRPr lang="es-ES" dirty="0"/>
          </a:p>
        </p:txBody>
      </p:sp>
    </p:spTree>
    <p:extLst>
      <p:ext uri="{BB962C8B-B14F-4D97-AF65-F5344CB8AC3E}">
        <p14:creationId xmlns:p14="http://schemas.microsoft.com/office/powerpoint/2010/main" val="39861315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Gardens..-Gloriosa</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45</a:t>
            </a:fld>
            <a:endParaRPr lang="es-ES" dirty="0"/>
          </a:p>
        </p:txBody>
      </p:sp>
    </p:spTree>
    <p:extLst>
      <p:ext uri="{BB962C8B-B14F-4D97-AF65-F5344CB8AC3E}">
        <p14:creationId xmlns:p14="http://schemas.microsoft.com/office/powerpoint/2010/main" val="2355489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Gardens..-.-Petrea volubilis</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47</a:t>
            </a:fld>
            <a:endParaRPr lang="es-ES" dirty="0"/>
          </a:p>
        </p:txBody>
      </p:sp>
    </p:spTree>
    <p:extLst>
      <p:ext uri="{BB962C8B-B14F-4D97-AF65-F5344CB8AC3E}">
        <p14:creationId xmlns:p14="http://schemas.microsoft.com/office/powerpoint/2010/main" val="32843787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Gardens..-Anthurium andreanum</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48</a:t>
            </a:fld>
            <a:endParaRPr lang="es-ES" dirty="0"/>
          </a:p>
        </p:txBody>
      </p:sp>
    </p:spTree>
    <p:extLst>
      <p:ext uri="{BB962C8B-B14F-4D97-AF65-F5344CB8AC3E}">
        <p14:creationId xmlns:p14="http://schemas.microsoft.com/office/powerpoint/2010/main" val="32101135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49</a:t>
            </a:fld>
            <a:endParaRPr lang="es-ES" dirty="0"/>
          </a:p>
        </p:txBody>
      </p:sp>
    </p:spTree>
    <p:extLst>
      <p:ext uri="{BB962C8B-B14F-4D97-AF65-F5344CB8AC3E}">
        <p14:creationId xmlns:p14="http://schemas.microsoft.com/office/powerpoint/2010/main" val="21462643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Gardens..-Kniphofia</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50</a:t>
            </a:fld>
            <a:endParaRPr lang="es-ES" dirty="0"/>
          </a:p>
        </p:txBody>
      </p:sp>
    </p:spTree>
    <p:extLst>
      <p:ext uri="{BB962C8B-B14F-4D97-AF65-F5344CB8AC3E}">
        <p14:creationId xmlns:p14="http://schemas.microsoft.com/office/powerpoint/2010/main" val="14618203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51</a:t>
            </a:fld>
            <a:endParaRPr lang="es-ES" dirty="0"/>
          </a:p>
        </p:txBody>
      </p:sp>
    </p:spTree>
    <p:extLst>
      <p:ext uri="{BB962C8B-B14F-4D97-AF65-F5344CB8AC3E}">
        <p14:creationId xmlns:p14="http://schemas.microsoft.com/office/powerpoint/2010/main" val="42613777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52</a:t>
            </a:fld>
            <a:endParaRPr lang="es-ES" dirty="0"/>
          </a:p>
        </p:txBody>
      </p:sp>
    </p:spTree>
    <p:extLst>
      <p:ext uri="{BB962C8B-B14F-4D97-AF65-F5344CB8AC3E}">
        <p14:creationId xmlns:p14="http://schemas.microsoft.com/office/powerpoint/2010/main" val="25484702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53</a:t>
            </a:fld>
            <a:endParaRPr lang="es-ES" dirty="0"/>
          </a:p>
        </p:txBody>
      </p:sp>
    </p:spTree>
    <p:extLst>
      <p:ext uri="{BB962C8B-B14F-4D97-AF65-F5344CB8AC3E}">
        <p14:creationId xmlns:p14="http://schemas.microsoft.com/office/powerpoint/2010/main" val="18883089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54</a:t>
            </a:fld>
            <a:endParaRPr lang="es-ES" dirty="0"/>
          </a:p>
        </p:txBody>
      </p:sp>
    </p:spTree>
    <p:extLst>
      <p:ext uri="{BB962C8B-B14F-4D97-AF65-F5344CB8AC3E}">
        <p14:creationId xmlns:p14="http://schemas.microsoft.com/office/powerpoint/2010/main" val="34774582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55</a:t>
            </a:fld>
            <a:endParaRPr lang="es-ES" dirty="0"/>
          </a:p>
        </p:txBody>
      </p:sp>
    </p:spTree>
    <p:extLst>
      <p:ext uri="{BB962C8B-B14F-4D97-AF65-F5344CB8AC3E}">
        <p14:creationId xmlns:p14="http://schemas.microsoft.com/office/powerpoint/2010/main" val="19461640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56</a:t>
            </a:fld>
            <a:endParaRPr lang="es-ES" dirty="0"/>
          </a:p>
        </p:txBody>
      </p:sp>
    </p:spTree>
    <p:extLst>
      <p:ext uri="{BB962C8B-B14F-4D97-AF65-F5344CB8AC3E}">
        <p14:creationId xmlns:p14="http://schemas.microsoft.com/office/powerpoint/2010/main" val="6403780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57</a:t>
            </a:fld>
            <a:endParaRPr lang="es-ES" dirty="0"/>
          </a:p>
        </p:txBody>
      </p:sp>
    </p:spTree>
    <p:extLst>
      <p:ext uri="{BB962C8B-B14F-4D97-AF65-F5344CB8AC3E}">
        <p14:creationId xmlns:p14="http://schemas.microsoft.com/office/powerpoint/2010/main" val="30614652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Gardens..-Agave sisalana</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58</a:t>
            </a:fld>
            <a:endParaRPr lang="es-ES" dirty="0"/>
          </a:p>
        </p:txBody>
      </p:sp>
    </p:spTree>
    <p:extLst>
      <p:ext uri="{BB962C8B-B14F-4D97-AF65-F5344CB8AC3E}">
        <p14:creationId xmlns:p14="http://schemas.microsoft.com/office/powerpoint/2010/main" val="42773436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59</a:t>
            </a:fld>
            <a:endParaRPr lang="es-ES" dirty="0"/>
          </a:p>
        </p:txBody>
      </p:sp>
    </p:spTree>
    <p:extLst>
      <p:ext uri="{BB962C8B-B14F-4D97-AF65-F5344CB8AC3E}">
        <p14:creationId xmlns:p14="http://schemas.microsoft.com/office/powerpoint/2010/main" val="421467574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60</a:t>
            </a:fld>
            <a:endParaRPr lang="es-ES" dirty="0"/>
          </a:p>
        </p:txBody>
      </p:sp>
    </p:spTree>
    <p:extLst>
      <p:ext uri="{BB962C8B-B14F-4D97-AF65-F5344CB8AC3E}">
        <p14:creationId xmlns:p14="http://schemas.microsoft.com/office/powerpoint/2010/main" val="41194445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61</a:t>
            </a:fld>
            <a:endParaRPr lang="es-ES" dirty="0"/>
          </a:p>
        </p:txBody>
      </p:sp>
    </p:spTree>
    <p:extLst>
      <p:ext uri="{BB962C8B-B14F-4D97-AF65-F5344CB8AC3E}">
        <p14:creationId xmlns:p14="http://schemas.microsoft.com/office/powerpoint/2010/main" val="120803635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62</a:t>
            </a:fld>
            <a:endParaRPr lang="es-ES" dirty="0"/>
          </a:p>
        </p:txBody>
      </p:sp>
    </p:spTree>
    <p:extLst>
      <p:ext uri="{BB962C8B-B14F-4D97-AF65-F5344CB8AC3E}">
        <p14:creationId xmlns:p14="http://schemas.microsoft.com/office/powerpoint/2010/main" val="17923880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63</a:t>
            </a:fld>
            <a:endParaRPr lang="es-ES" dirty="0"/>
          </a:p>
        </p:txBody>
      </p:sp>
    </p:spTree>
    <p:extLst>
      <p:ext uri="{BB962C8B-B14F-4D97-AF65-F5344CB8AC3E}">
        <p14:creationId xmlns:p14="http://schemas.microsoft.com/office/powerpoint/2010/main" val="9360711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64</a:t>
            </a:fld>
            <a:endParaRPr lang="es-ES" dirty="0"/>
          </a:p>
        </p:txBody>
      </p:sp>
    </p:spTree>
    <p:extLst>
      <p:ext uri="{BB962C8B-B14F-4D97-AF65-F5344CB8AC3E}">
        <p14:creationId xmlns:p14="http://schemas.microsoft.com/office/powerpoint/2010/main" val="226210210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65</a:t>
            </a:fld>
            <a:endParaRPr lang="es-ES" dirty="0"/>
          </a:p>
        </p:txBody>
      </p:sp>
    </p:spTree>
    <p:extLst>
      <p:ext uri="{BB962C8B-B14F-4D97-AF65-F5344CB8AC3E}">
        <p14:creationId xmlns:p14="http://schemas.microsoft.com/office/powerpoint/2010/main" val="93444586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66</a:t>
            </a:fld>
            <a:endParaRPr lang="es-ES" dirty="0"/>
          </a:p>
        </p:txBody>
      </p:sp>
    </p:spTree>
    <p:extLst>
      <p:ext uri="{BB962C8B-B14F-4D97-AF65-F5344CB8AC3E}">
        <p14:creationId xmlns:p14="http://schemas.microsoft.com/office/powerpoint/2010/main" val="133988116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Puerto Vallarta Botanical Gardens..-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67</a:t>
            </a:fld>
            <a:endParaRPr lang="es-ES" dirty="0"/>
          </a:p>
        </p:txBody>
      </p:sp>
    </p:spTree>
    <p:extLst>
      <p:ext uri="{BB962C8B-B14F-4D97-AF65-F5344CB8AC3E}">
        <p14:creationId xmlns:p14="http://schemas.microsoft.com/office/powerpoint/2010/main" val="3584947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79</a:t>
            </a:fld>
            <a:endParaRPr lang="es-ES" dirty="0"/>
          </a:p>
        </p:txBody>
      </p:sp>
    </p:spTree>
    <p:extLst>
      <p:ext uri="{BB962C8B-B14F-4D97-AF65-F5344CB8AC3E}">
        <p14:creationId xmlns:p14="http://schemas.microsoft.com/office/powerpoint/2010/main" val="9583163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80</a:t>
            </a:fld>
            <a:endParaRPr lang="es-ES" dirty="0"/>
          </a:p>
        </p:txBody>
      </p:sp>
    </p:spTree>
    <p:extLst>
      <p:ext uri="{BB962C8B-B14F-4D97-AF65-F5344CB8AC3E}">
        <p14:creationId xmlns:p14="http://schemas.microsoft.com/office/powerpoint/2010/main" val="53798951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81</a:t>
            </a:fld>
            <a:endParaRPr lang="es-ES" dirty="0"/>
          </a:p>
        </p:txBody>
      </p:sp>
    </p:spTree>
    <p:extLst>
      <p:ext uri="{BB962C8B-B14F-4D97-AF65-F5344CB8AC3E}">
        <p14:creationId xmlns:p14="http://schemas.microsoft.com/office/powerpoint/2010/main" val="98625717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82</a:t>
            </a:fld>
            <a:endParaRPr lang="es-ES" dirty="0"/>
          </a:p>
        </p:txBody>
      </p:sp>
    </p:spTree>
    <p:extLst>
      <p:ext uri="{BB962C8B-B14F-4D97-AF65-F5344CB8AC3E}">
        <p14:creationId xmlns:p14="http://schemas.microsoft.com/office/powerpoint/2010/main" val="2569236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83</a:t>
            </a:fld>
            <a:endParaRPr lang="es-ES" dirty="0"/>
          </a:p>
        </p:txBody>
      </p:sp>
    </p:spTree>
    <p:extLst>
      <p:ext uri="{BB962C8B-B14F-4D97-AF65-F5344CB8AC3E}">
        <p14:creationId xmlns:p14="http://schemas.microsoft.com/office/powerpoint/2010/main" val="219681632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84</a:t>
            </a:fld>
            <a:endParaRPr lang="es-ES" dirty="0"/>
          </a:p>
        </p:txBody>
      </p:sp>
    </p:spTree>
    <p:extLst>
      <p:ext uri="{BB962C8B-B14F-4D97-AF65-F5344CB8AC3E}">
        <p14:creationId xmlns:p14="http://schemas.microsoft.com/office/powerpoint/2010/main" val="324501262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85</a:t>
            </a:fld>
            <a:endParaRPr lang="es-ES" dirty="0"/>
          </a:p>
        </p:txBody>
      </p:sp>
    </p:spTree>
    <p:extLst>
      <p:ext uri="{BB962C8B-B14F-4D97-AF65-F5344CB8AC3E}">
        <p14:creationId xmlns:p14="http://schemas.microsoft.com/office/powerpoint/2010/main" val="10877949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86</a:t>
            </a:fld>
            <a:endParaRPr lang="es-ES" dirty="0"/>
          </a:p>
        </p:txBody>
      </p:sp>
    </p:spTree>
    <p:extLst>
      <p:ext uri="{BB962C8B-B14F-4D97-AF65-F5344CB8AC3E}">
        <p14:creationId xmlns:p14="http://schemas.microsoft.com/office/powerpoint/2010/main" val="44738564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87</a:t>
            </a:fld>
            <a:endParaRPr lang="es-ES" dirty="0"/>
          </a:p>
        </p:txBody>
      </p:sp>
    </p:spTree>
    <p:extLst>
      <p:ext uri="{BB962C8B-B14F-4D97-AF65-F5344CB8AC3E}">
        <p14:creationId xmlns:p14="http://schemas.microsoft.com/office/powerpoint/2010/main" val="311052896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88</a:t>
            </a:fld>
            <a:endParaRPr lang="es-ES" dirty="0"/>
          </a:p>
        </p:txBody>
      </p:sp>
    </p:spTree>
    <p:extLst>
      <p:ext uri="{BB962C8B-B14F-4D97-AF65-F5344CB8AC3E}">
        <p14:creationId xmlns:p14="http://schemas.microsoft.com/office/powerpoint/2010/main" val="18253374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89</a:t>
            </a:fld>
            <a:endParaRPr lang="es-ES" dirty="0"/>
          </a:p>
        </p:txBody>
      </p:sp>
    </p:spTree>
    <p:extLst>
      <p:ext uri="{BB962C8B-B14F-4D97-AF65-F5344CB8AC3E}">
        <p14:creationId xmlns:p14="http://schemas.microsoft.com/office/powerpoint/2010/main" val="240765503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90</a:t>
            </a:fld>
            <a:endParaRPr lang="es-ES" dirty="0"/>
          </a:p>
        </p:txBody>
      </p:sp>
    </p:spTree>
    <p:extLst>
      <p:ext uri="{BB962C8B-B14F-4D97-AF65-F5344CB8AC3E}">
        <p14:creationId xmlns:p14="http://schemas.microsoft.com/office/powerpoint/2010/main" val="2680743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91</a:t>
            </a:fld>
            <a:endParaRPr lang="es-ES" dirty="0"/>
          </a:p>
        </p:txBody>
      </p:sp>
    </p:spTree>
    <p:extLst>
      <p:ext uri="{BB962C8B-B14F-4D97-AF65-F5344CB8AC3E}">
        <p14:creationId xmlns:p14="http://schemas.microsoft.com/office/powerpoint/2010/main" val="222165885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92</a:t>
            </a:fld>
            <a:endParaRPr lang="es-ES" dirty="0"/>
          </a:p>
        </p:txBody>
      </p:sp>
    </p:spTree>
    <p:extLst>
      <p:ext uri="{BB962C8B-B14F-4D97-AF65-F5344CB8AC3E}">
        <p14:creationId xmlns:p14="http://schemas.microsoft.com/office/powerpoint/2010/main" val="58725056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93</a:t>
            </a:fld>
            <a:endParaRPr lang="es-ES" dirty="0"/>
          </a:p>
        </p:txBody>
      </p:sp>
    </p:spTree>
    <p:extLst>
      <p:ext uri="{BB962C8B-B14F-4D97-AF65-F5344CB8AC3E}">
        <p14:creationId xmlns:p14="http://schemas.microsoft.com/office/powerpoint/2010/main" val="228113244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94</a:t>
            </a:fld>
            <a:endParaRPr lang="es-ES" dirty="0"/>
          </a:p>
        </p:txBody>
      </p:sp>
    </p:spTree>
    <p:extLst>
      <p:ext uri="{BB962C8B-B14F-4D97-AF65-F5344CB8AC3E}">
        <p14:creationId xmlns:p14="http://schemas.microsoft.com/office/powerpoint/2010/main" val="315921362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95</a:t>
            </a:fld>
            <a:endParaRPr lang="es-ES" dirty="0"/>
          </a:p>
        </p:txBody>
      </p:sp>
    </p:spTree>
    <p:extLst>
      <p:ext uri="{BB962C8B-B14F-4D97-AF65-F5344CB8AC3E}">
        <p14:creationId xmlns:p14="http://schemas.microsoft.com/office/powerpoint/2010/main" val="7581415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96</a:t>
            </a:fld>
            <a:endParaRPr lang="es-ES" dirty="0"/>
          </a:p>
        </p:txBody>
      </p:sp>
    </p:spTree>
    <p:extLst>
      <p:ext uri="{BB962C8B-B14F-4D97-AF65-F5344CB8AC3E}">
        <p14:creationId xmlns:p14="http://schemas.microsoft.com/office/powerpoint/2010/main" val="41417739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97</a:t>
            </a:fld>
            <a:endParaRPr lang="es-ES" dirty="0"/>
          </a:p>
        </p:txBody>
      </p:sp>
    </p:spTree>
    <p:extLst>
      <p:ext uri="{BB962C8B-B14F-4D97-AF65-F5344CB8AC3E}">
        <p14:creationId xmlns:p14="http://schemas.microsoft.com/office/powerpoint/2010/main" val="181167382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98</a:t>
            </a:fld>
            <a:endParaRPr lang="es-ES" dirty="0"/>
          </a:p>
        </p:txBody>
      </p:sp>
    </p:spTree>
    <p:extLst>
      <p:ext uri="{BB962C8B-B14F-4D97-AF65-F5344CB8AC3E}">
        <p14:creationId xmlns:p14="http://schemas.microsoft.com/office/powerpoint/2010/main" val="104781510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99</a:t>
            </a:fld>
            <a:endParaRPr lang="es-ES" dirty="0"/>
          </a:p>
        </p:txBody>
      </p:sp>
    </p:spTree>
    <p:extLst>
      <p:ext uri="{BB962C8B-B14F-4D97-AF65-F5344CB8AC3E}">
        <p14:creationId xmlns:p14="http://schemas.microsoft.com/office/powerpoint/2010/main" val="237006721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100</a:t>
            </a:fld>
            <a:endParaRPr lang="es-ES" dirty="0"/>
          </a:p>
        </p:txBody>
      </p:sp>
    </p:spTree>
    <p:extLst>
      <p:ext uri="{BB962C8B-B14F-4D97-AF65-F5344CB8AC3E}">
        <p14:creationId xmlns:p14="http://schemas.microsoft.com/office/powerpoint/2010/main" val="36749922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101</a:t>
            </a:fld>
            <a:endParaRPr lang="es-ES" dirty="0"/>
          </a:p>
        </p:txBody>
      </p:sp>
    </p:spTree>
    <p:extLst>
      <p:ext uri="{BB962C8B-B14F-4D97-AF65-F5344CB8AC3E}">
        <p14:creationId xmlns:p14="http://schemas.microsoft.com/office/powerpoint/2010/main" val="358054921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102</a:t>
            </a:fld>
            <a:endParaRPr lang="es-ES" dirty="0"/>
          </a:p>
        </p:txBody>
      </p:sp>
    </p:spTree>
    <p:extLst>
      <p:ext uri="{BB962C8B-B14F-4D97-AF65-F5344CB8AC3E}">
        <p14:creationId xmlns:p14="http://schemas.microsoft.com/office/powerpoint/2010/main" val="44381578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103</a:t>
            </a:fld>
            <a:endParaRPr lang="es-ES" dirty="0"/>
          </a:p>
        </p:txBody>
      </p:sp>
    </p:spTree>
    <p:extLst>
      <p:ext uri="{BB962C8B-B14F-4D97-AF65-F5344CB8AC3E}">
        <p14:creationId xmlns:p14="http://schemas.microsoft.com/office/powerpoint/2010/main" val="53576919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104</a:t>
            </a:fld>
            <a:endParaRPr lang="es-ES" dirty="0"/>
          </a:p>
        </p:txBody>
      </p:sp>
    </p:spTree>
    <p:extLst>
      <p:ext uri="{BB962C8B-B14F-4D97-AF65-F5344CB8AC3E}">
        <p14:creationId xmlns:p14="http://schemas.microsoft.com/office/powerpoint/2010/main" val="349791753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105</a:t>
            </a:fld>
            <a:endParaRPr lang="es-ES" dirty="0"/>
          </a:p>
        </p:txBody>
      </p:sp>
    </p:spTree>
    <p:extLst>
      <p:ext uri="{BB962C8B-B14F-4D97-AF65-F5344CB8AC3E}">
        <p14:creationId xmlns:p14="http://schemas.microsoft.com/office/powerpoint/2010/main" val="138711450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106</a:t>
            </a:fld>
            <a:endParaRPr lang="es-ES" dirty="0"/>
          </a:p>
        </p:txBody>
      </p:sp>
    </p:spTree>
    <p:extLst>
      <p:ext uri="{BB962C8B-B14F-4D97-AF65-F5344CB8AC3E}">
        <p14:creationId xmlns:p14="http://schemas.microsoft.com/office/powerpoint/2010/main" val="35053596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107</a:t>
            </a:fld>
            <a:endParaRPr lang="es-ES" dirty="0"/>
          </a:p>
        </p:txBody>
      </p:sp>
    </p:spTree>
    <p:extLst>
      <p:ext uri="{BB962C8B-B14F-4D97-AF65-F5344CB8AC3E}">
        <p14:creationId xmlns:p14="http://schemas.microsoft.com/office/powerpoint/2010/main" val="210340890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108</a:t>
            </a:fld>
            <a:endParaRPr lang="es-ES" dirty="0"/>
          </a:p>
        </p:txBody>
      </p:sp>
    </p:spTree>
    <p:extLst>
      <p:ext uri="{BB962C8B-B14F-4D97-AF65-F5344CB8AC3E}">
        <p14:creationId xmlns:p14="http://schemas.microsoft.com/office/powerpoint/2010/main" val="388120438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109</a:t>
            </a:fld>
            <a:endParaRPr lang="es-ES" dirty="0"/>
          </a:p>
        </p:txBody>
      </p:sp>
    </p:spTree>
    <p:extLst>
      <p:ext uri="{BB962C8B-B14F-4D97-AF65-F5344CB8AC3E}">
        <p14:creationId xmlns:p14="http://schemas.microsoft.com/office/powerpoint/2010/main" val="290181204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110</a:t>
            </a:fld>
            <a:endParaRPr lang="es-ES" dirty="0"/>
          </a:p>
        </p:txBody>
      </p:sp>
    </p:spTree>
    <p:extLst>
      <p:ext uri="{BB962C8B-B14F-4D97-AF65-F5344CB8AC3E}">
        <p14:creationId xmlns:p14="http://schemas.microsoft.com/office/powerpoint/2010/main" val="348016191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111</a:t>
            </a:fld>
            <a:endParaRPr lang="es-ES" dirty="0"/>
          </a:p>
        </p:txBody>
      </p:sp>
    </p:spTree>
    <p:extLst>
      <p:ext uri="{BB962C8B-B14F-4D97-AF65-F5344CB8AC3E}">
        <p14:creationId xmlns:p14="http://schemas.microsoft.com/office/powerpoint/2010/main" val="63073504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112</a:t>
            </a:fld>
            <a:endParaRPr lang="es-ES" dirty="0"/>
          </a:p>
        </p:txBody>
      </p:sp>
    </p:spTree>
    <p:extLst>
      <p:ext uri="{BB962C8B-B14F-4D97-AF65-F5344CB8AC3E}">
        <p14:creationId xmlns:p14="http://schemas.microsoft.com/office/powerpoint/2010/main" val="58376980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113</a:t>
            </a:fld>
            <a:endParaRPr lang="es-ES" dirty="0"/>
          </a:p>
        </p:txBody>
      </p:sp>
    </p:spTree>
    <p:extLst>
      <p:ext uri="{BB962C8B-B14F-4D97-AF65-F5344CB8AC3E}">
        <p14:creationId xmlns:p14="http://schemas.microsoft.com/office/powerpoint/2010/main" val="75315215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114</a:t>
            </a:fld>
            <a:endParaRPr lang="es-ES" dirty="0"/>
          </a:p>
        </p:txBody>
      </p:sp>
    </p:spTree>
    <p:extLst>
      <p:ext uri="{BB962C8B-B14F-4D97-AF65-F5344CB8AC3E}">
        <p14:creationId xmlns:p14="http://schemas.microsoft.com/office/powerpoint/2010/main" val="330946222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115</a:t>
            </a:fld>
            <a:endParaRPr lang="es-ES" dirty="0"/>
          </a:p>
        </p:txBody>
      </p:sp>
    </p:spTree>
    <p:extLst>
      <p:ext uri="{BB962C8B-B14F-4D97-AF65-F5344CB8AC3E}">
        <p14:creationId xmlns:p14="http://schemas.microsoft.com/office/powerpoint/2010/main" val="162330357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116</a:t>
            </a:fld>
            <a:endParaRPr lang="es-ES" dirty="0"/>
          </a:p>
        </p:txBody>
      </p:sp>
    </p:spTree>
    <p:extLst>
      <p:ext uri="{BB962C8B-B14F-4D97-AF65-F5344CB8AC3E}">
        <p14:creationId xmlns:p14="http://schemas.microsoft.com/office/powerpoint/2010/main" val="125019383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117</a:t>
            </a:fld>
            <a:endParaRPr lang="es-ES" dirty="0"/>
          </a:p>
        </p:txBody>
      </p:sp>
    </p:spTree>
    <p:extLst>
      <p:ext uri="{BB962C8B-B14F-4D97-AF65-F5344CB8AC3E}">
        <p14:creationId xmlns:p14="http://schemas.microsoft.com/office/powerpoint/2010/main" val="120791090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118</a:t>
            </a:fld>
            <a:endParaRPr lang="es-ES" dirty="0"/>
          </a:p>
        </p:txBody>
      </p:sp>
    </p:spTree>
    <p:extLst>
      <p:ext uri="{BB962C8B-B14F-4D97-AF65-F5344CB8AC3E}">
        <p14:creationId xmlns:p14="http://schemas.microsoft.com/office/powerpoint/2010/main" val="297881212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119</a:t>
            </a:fld>
            <a:endParaRPr lang="es-ES" dirty="0"/>
          </a:p>
        </p:txBody>
      </p:sp>
    </p:spTree>
    <p:extLst>
      <p:ext uri="{BB962C8B-B14F-4D97-AF65-F5344CB8AC3E}">
        <p14:creationId xmlns:p14="http://schemas.microsoft.com/office/powerpoint/2010/main" val="319461434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120</a:t>
            </a:fld>
            <a:endParaRPr lang="es-ES" dirty="0"/>
          </a:p>
        </p:txBody>
      </p:sp>
    </p:spTree>
    <p:extLst>
      <p:ext uri="{BB962C8B-B14F-4D97-AF65-F5344CB8AC3E}">
        <p14:creationId xmlns:p14="http://schemas.microsoft.com/office/powerpoint/2010/main" val="247746802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Buenos Aires.-</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121</a:t>
            </a:fld>
            <a:endParaRPr lang="es-ES" dirty="0"/>
          </a:p>
        </p:txBody>
      </p:sp>
    </p:spTree>
    <p:extLst>
      <p:ext uri="{BB962C8B-B14F-4D97-AF65-F5344CB8AC3E}">
        <p14:creationId xmlns:p14="http://schemas.microsoft.com/office/powerpoint/2010/main" val="237391640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Cienfuegos.-Cuba</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127</a:t>
            </a:fld>
            <a:endParaRPr lang="es-ES" dirty="0"/>
          </a:p>
        </p:txBody>
      </p:sp>
    </p:spTree>
    <p:extLst>
      <p:ext uri="{BB962C8B-B14F-4D97-AF65-F5344CB8AC3E}">
        <p14:creationId xmlns:p14="http://schemas.microsoft.com/office/powerpoint/2010/main" val="132212410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Cienfuegos.-Cuba</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128</a:t>
            </a:fld>
            <a:endParaRPr lang="es-ES" dirty="0"/>
          </a:p>
        </p:txBody>
      </p:sp>
    </p:spTree>
    <p:extLst>
      <p:ext uri="{BB962C8B-B14F-4D97-AF65-F5344CB8AC3E}">
        <p14:creationId xmlns:p14="http://schemas.microsoft.com/office/powerpoint/2010/main" val="296048513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Cienfuegos.-Cuba</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129</a:t>
            </a:fld>
            <a:endParaRPr lang="es-ES" dirty="0"/>
          </a:p>
        </p:txBody>
      </p:sp>
    </p:spTree>
    <p:extLst>
      <p:ext uri="{BB962C8B-B14F-4D97-AF65-F5344CB8AC3E}">
        <p14:creationId xmlns:p14="http://schemas.microsoft.com/office/powerpoint/2010/main" val="61113250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Cienfuegos.-Cuba</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130</a:t>
            </a:fld>
            <a:endParaRPr lang="es-ES" dirty="0"/>
          </a:p>
        </p:txBody>
      </p:sp>
    </p:spTree>
    <p:extLst>
      <p:ext uri="{BB962C8B-B14F-4D97-AF65-F5344CB8AC3E}">
        <p14:creationId xmlns:p14="http://schemas.microsoft.com/office/powerpoint/2010/main" val="71314827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Cienfuegos.-Cuba</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131</a:t>
            </a:fld>
            <a:endParaRPr lang="es-ES" dirty="0"/>
          </a:p>
        </p:txBody>
      </p:sp>
    </p:spTree>
    <p:extLst>
      <p:ext uri="{BB962C8B-B14F-4D97-AF65-F5344CB8AC3E}">
        <p14:creationId xmlns:p14="http://schemas.microsoft.com/office/powerpoint/2010/main" val="66495425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Cienfuegos.-Cuba</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132</a:t>
            </a:fld>
            <a:endParaRPr lang="es-ES" dirty="0"/>
          </a:p>
        </p:txBody>
      </p:sp>
    </p:spTree>
    <p:extLst>
      <p:ext uri="{BB962C8B-B14F-4D97-AF65-F5344CB8AC3E}">
        <p14:creationId xmlns:p14="http://schemas.microsoft.com/office/powerpoint/2010/main" val="168883185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Cienfuegos.-Cuba</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133</a:t>
            </a:fld>
            <a:endParaRPr lang="es-ES" dirty="0"/>
          </a:p>
        </p:txBody>
      </p:sp>
    </p:spTree>
    <p:extLst>
      <p:ext uri="{BB962C8B-B14F-4D97-AF65-F5344CB8AC3E}">
        <p14:creationId xmlns:p14="http://schemas.microsoft.com/office/powerpoint/2010/main" val="201453093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Cienfuegos.-Cuba</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134</a:t>
            </a:fld>
            <a:endParaRPr lang="es-ES" dirty="0"/>
          </a:p>
        </p:txBody>
      </p:sp>
    </p:spTree>
    <p:extLst>
      <p:ext uri="{BB962C8B-B14F-4D97-AF65-F5344CB8AC3E}">
        <p14:creationId xmlns:p14="http://schemas.microsoft.com/office/powerpoint/2010/main" val="25315717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Cienfuegos.-Cuba</a:t>
            </a:r>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135</a:t>
            </a:fld>
            <a:endParaRPr lang="es-ES" dirty="0"/>
          </a:p>
        </p:txBody>
      </p:sp>
    </p:spTree>
    <p:extLst>
      <p:ext uri="{BB962C8B-B14F-4D97-AF65-F5344CB8AC3E}">
        <p14:creationId xmlns:p14="http://schemas.microsoft.com/office/powerpoint/2010/main" val="166422455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Cienfuegos.-Cuba</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136</a:t>
            </a:fld>
            <a:endParaRPr lang="es-ES" dirty="0"/>
          </a:p>
        </p:txBody>
      </p:sp>
    </p:spTree>
    <p:extLst>
      <p:ext uri="{BB962C8B-B14F-4D97-AF65-F5344CB8AC3E}">
        <p14:creationId xmlns:p14="http://schemas.microsoft.com/office/powerpoint/2010/main" val="43547846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Cienfuegos.-Cuba</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137</a:t>
            </a:fld>
            <a:endParaRPr lang="es-ES" dirty="0"/>
          </a:p>
        </p:txBody>
      </p:sp>
    </p:spTree>
    <p:extLst>
      <p:ext uri="{BB962C8B-B14F-4D97-AF65-F5344CB8AC3E}">
        <p14:creationId xmlns:p14="http://schemas.microsoft.com/office/powerpoint/2010/main" val="385484825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Cienfuegos.-Cuba</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138</a:t>
            </a:fld>
            <a:endParaRPr lang="es-ES" dirty="0"/>
          </a:p>
        </p:txBody>
      </p:sp>
    </p:spTree>
    <p:extLst>
      <p:ext uri="{BB962C8B-B14F-4D97-AF65-F5344CB8AC3E}">
        <p14:creationId xmlns:p14="http://schemas.microsoft.com/office/powerpoint/2010/main" val="158530307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Cienfuegos.-Cuba</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139</a:t>
            </a:fld>
            <a:endParaRPr lang="es-ES" dirty="0"/>
          </a:p>
        </p:txBody>
      </p:sp>
    </p:spTree>
    <p:extLst>
      <p:ext uri="{BB962C8B-B14F-4D97-AF65-F5344CB8AC3E}">
        <p14:creationId xmlns:p14="http://schemas.microsoft.com/office/powerpoint/2010/main" val="368837397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Cienfuegos.-Cuba</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140</a:t>
            </a:fld>
            <a:endParaRPr lang="es-ES" dirty="0"/>
          </a:p>
        </p:txBody>
      </p:sp>
    </p:spTree>
    <p:extLst>
      <p:ext uri="{BB962C8B-B14F-4D97-AF65-F5344CB8AC3E}">
        <p14:creationId xmlns:p14="http://schemas.microsoft.com/office/powerpoint/2010/main" val="228602586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Cienfuegos.-Cuba</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141</a:t>
            </a:fld>
            <a:endParaRPr lang="es-ES" dirty="0"/>
          </a:p>
        </p:txBody>
      </p:sp>
    </p:spTree>
    <p:extLst>
      <p:ext uri="{BB962C8B-B14F-4D97-AF65-F5344CB8AC3E}">
        <p14:creationId xmlns:p14="http://schemas.microsoft.com/office/powerpoint/2010/main" val="389779464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Cienfuegos.-Cuba</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142</a:t>
            </a:fld>
            <a:endParaRPr lang="es-ES" dirty="0"/>
          </a:p>
        </p:txBody>
      </p:sp>
    </p:spTree>
    <p:extLst>
      <p:ext uri="{BB962C8B-B14F-4D97-AF65-F5344CB8AC3E}">
        <p14:creationId xmlns:p14="http://schemas.microsoft.com/office/powerpoint/2010/main" val="186462956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Cienfuegos.-Cuba.-Copernicia</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143</a:t>
            </a:fld>
            <a:endParaRPr lang="es-ES" dirty="0"/>
          </a:p>
        </p:txBody>
      </p:sp>
    </p:spTree>
    <p:extLst>
      <p:ext uri="{BB962C8B-B14F-4D97-AF65-F5344CB8AC3E}">
        <p14:creationId xmlns:p14="http://schemas.microsoft.com/office/powerpoint/2010/main" val="254547104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Cienfuegos.-Cuba</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144</a:t>
            </a:fld>
            <a:endParaRPr lang="es-ES" dirty="0"/>
          </a:p>
        </p:txBody>
      </p:sp>
    </p:spTree>
    <p:extLst>
      <p:ext uri="{BB962C8B-B14F-4D97-AF65-F5344CB8AC3E}">
        <p14:creationId xmlns:p14="http://schemas.microsoft.com/office/powerpoint/2010/main" val="163356536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Cienfuegos.-Cuba</a:t>
            </a:r>
          </a:p>
          <a:p>
            <a:endParaRPr lang="es-ES" dirty="0"/>
          </a:p>
        </p:txBody>
      </p:sp>
      <p:sp>
        <p:nvSpPr>
          <p:cNvPr id="4" name="3 Marcador de número de diapositiva"/>
          <p:cNvSpPr>
            <a:spLocks noGrp="1"/>
          </p:cNvSpPr>
          <p:nvPr>
            <p:ph type="sldNum" sz="quarter" idx="10"/>
          </p:nvPr>
        </p:nvSpPr>
        <p:spPr/>
        <p:txBody>
          <a:bodyPr/>
          <a:lstStyle/>
          <a:p>
            <a:fld id="{5BFE570F-74AA-4EEA-A6B4-7C43B2B59429}" type="slidenum">
              <a:rPr lang="es-ES" smtClean="0"/>
              <a:t>145</a:t>
            </a:fld>
            <a:endParaRPr lang="es-ES" dirty="0"/>
          </a:p>
        </p:txBody>
      </p:sp>
    </p:spTree>
    <p:extLst>
      <p:ext uri="{BB962C8B-B14F-4D97-AF65-F5344CB8AC3E}">
        <p14:creationId xmlns:p14="http://schemas.microsoft.com/office/powerpoint/2010/main" val="525636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2/26/2018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2/26/2018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2/26/2018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2/26/2018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2/26/2018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957410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4201124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467490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42516235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916922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8597873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029155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1882216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630632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307731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6753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2/26/2018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2/26/2018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6979762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3.jpg"/><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2.jpg"/><Relationship Id="rId4" Type="http://schemas.openxmlformats.org/officeDocument/2006/relationships/image" Target="../media/image21.jpg"/></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28.jpg"/><Relationship Id="rId4" Type="http://schemas.openxmlformats.org/officeDocument/2006/relationships/image" Target="../media/image27.jpg"/></Relationships>
</file>

<file path=ppt/slides/_rels/slide26.xml.rels><?xml version="1.0" encoding="UTF-8" standalone="yes"?>
<Relationships xmlns="http://schemas.openxmlformats.org/package/2006/relationships"><Relationship Id="rId8" Type="http://schemas.openxmlformats.org/officeDocument/2006/relationships/image" Target="../media/image34.jpg"/><Relationship Id="rId3" Type="http://schemas.openxmlformats.org/officeDocument/2006/relationships/image" Target="../media/image29.jpg"/><Relationship Id="rId7" Type="http://schemas.openxmlformats.org/officeDocument/2006/relationships/image" Target="../media/image33.jp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g"/></Relationships>
</file>

<file path=ppt/slides/_rels/slide2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6.jpg"/></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41.jpg"/><Relationship Id="rId4" Type="http://schemas.openxmlformats.org/officeDocument/2006/relationships/image" Target="../media/image46.jpg"/></Relationships>
</file>

<file path=ppt/slides/_rels/slide4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56.jpg"/></Relationships>
</file>

<file path=ppt/slides/_rels/slide5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48.jpg"/><Relationship Id="rId4" Type="http://schemas.openxmlformats.org/officeDocument/2006/relationships/image" Target="../media/image59.jpg"/></Relationships>
</file>

<file path=ppt/slides/_rels/slide5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67.jpg"/><Relationship Id="rId5" Type="http://schemas.openxmlformats.org/officeDocument/2006/relationships/image" Target="../media/image66.jpg"/><Relationship Id="rId4" Type="http://schemas.openxmlformats.org/officeDocument/2006/relationships/image" Target="../media/image65.jpg"/></Relationships>
</file>

<file path=ppt/slides/_rels/slide5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71.jpg"/><Relationship Id="rId5" Type="http://schemas.openxmlformats.org/officeDocument/2006/relationships/image" Target="../media/image70.jpg"/><Relationship Id="rId4" Type="http://schemas.openxmlformats.org/officeDocument/2006/relationships/image" Target="../media/image69.jpg"/></Relationships>
</file>

<file path=ppt/slides/_rels/slide5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image" Target="../media/image80.jpg"/><Relationship Id="rId5" Type="http://schemas.openxmlformats.org/officeDocument/2006/relationships/image" Target="../media/image79.jpg"/><Relationship Id="rId4" Type="http://schemas.openxmlformats.org/officeDocument/2006/relationships/image" Target="../media/image71.jpg"/></Relationships>
</file>

<file path=ppt/slides/_rels/slide6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85.jpg"/></Relationships>
</file>

<file path=ppt/slides/_rels/slide8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92.jpg"/></Relationships>
</file>

<file path=ppt/slides/_rels/slide8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96.jpg"/></Relationships>
</file>

<file path=ppt/slides/_rels/slide8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98.jpg"/></Relationships>
</file>

<file path=ppt/slides/_rels/slide90.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100.jpg"/></Relationships>
</file>

<file path=ppt/slides/_rels/slide91.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104.jpg"/></Relationships>
</file>

<file path=ppt/slides/_rels/slide94.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107.jpg"/></Relationships>
</file>

<file path=ppt/slides/_rels/slide96.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110.jpg"/></Relationships>
</file>

<file path=ppt/slides/_rels/slide98.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112.jpg"/></Relationships>
</file>

<file path=ppt/slides/_rels/slide99.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98.xml"/><Relationship Id="rId1" Type="http://schemas.openxmlformats.org/officeDocument/2006/relationships/slideLayout" Target="../slideLayouts/slideLayout7.xml"/><Relationship Id="rId4" Type="http://schemas.openxmlformats.org/officeDocument/2006/relationships/image" Target="../media/image135.jp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99.xml"/><Relationship Id="rId1" Type="http://schemas.openxmlformats.org/officeDocument/2006/relationships/slideLayout" Target="../slideLayouts/slideLayout7.xml"/><Relationship Id="rId4" Type="http://schemas.openxmlformats.org/officeDocument/2006/relationships/image" Target="../media/image137.jpg"/></Relationships>
</file>

<file path=ppt/slides/_rels/slide128.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105.xml"/><Relationship Id="rId1" Type="http://schemas.openxmlformats.org/officeDocument/2006/relationships/slideLayout" Target="../slideLayouts/slideLayout7.xml"/><Relationship Id="rId4" Type="http://schemas.openxmlformats.org/officeDocument/2006/relationships/image" Target="../media/image144.jpg"/></Relationships>
</file>

<file path=ppt/slides/_rels/slide134.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46.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47.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49.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50.jpg"/><Relationship Id="rId2" Type="http://schemas.openxmlformats.org/officeDocument/2006/relationships/notesSlide" Target="../notesSlides/notesSlide111.xml"/><Relationship Id="rId1" Type="http://schemas.openxmlformats.org/officeDocument/2006/relationships/slideLayout" Target="../slideLayouts/slideLayout7.xml"/><Relationship Id="rId4" Type="http://schemas.openxmlformats.org/officeDocument/2006/relationships/image" Target="../media/image151.jpg"/></Relationships>
</file>

<file path=ppt/slides/_rels/slide140.xml.rels><?xml version="1.0" encoding="UTF-8" standalone="yes"?>
<Relationships xmlns="http://schemas.openxmlformats.org/package/2006/relationships"><Relationship Id="rId3" Type="http://schemas.openxmlformats.org/officeDocument/2006/relationships/image" Target="../media/image152.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53.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54.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55.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56.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57.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548680"/>
            <a:ext cx="6172200" cy="3168352"/>
          </a:xfrm>
        </p:spPr>
        <p:txBody>
          <a:bodyPr>
            <a:normAutofit/>
          </a:bodyPr>
          <a:lstStyle/>
          <a:p>
            <a:r>
              <a:rPr lang="es-ES" sz="3200" dirty="0"/>
              <a:t>AMERICA.-LA VUELTA AL MUNDO EN 385JARDINES.-</a:t>
            </a:r>
            <a:br>
              <a:rPr lang="es-ES" dirty="0"/>
            </a:br>
            <a:r>
              <a:rPr lang="es-ES" dirty="0"/>
              <a:t>Jardines Botánicos de Bogotá.-Puerto Vallarta. Buenos aires y Cienfuegos</a:t>
            </a:r>
          </a:p>
        </p:txBody>
      </p:sp>
      <p:sp>
        <p:nvSpPr>
          <p:cNvPr id="3" name="2 Subtítulo"/>
          <p:cNvSpPr>
            <a:spLocks noGrp="1"/>
          </p:cNvSpPr>
          <p:nvPr>
            <p:ph type="subTitle" idx="1"/>
          </p:nvPr>
        </p:nvSpPr>
        <p:spPr>
          <a:xfrm>
            <a:off x="2483768" y="4653136"/>
            <a:ext cx="4320480" cy="1371600"/>
          </a:xfrm>
        </p:spPr>
        <p:txBody>
          <a:bodyPr>
            <a:normAutofit fontScale="85000" lnSpcReduction="20000"/>
          </a:bodyPr>
          <a:lstStyle/>
          <a:p>
            <a:r>
              <a:rPr lang="es-ES" dirty="0"/>
              <a:t>Selección de textos y fotografías por</a:t>
            </a:r>
          </a:p>
          <a:p>
            <a:r>
              <a:rPr lang="es-ES" sz="2800" dirty="0"/>
              <a:t>JOSE ELIAS BONELLS</a:t>
            </a:r>
          </a:p>
          <a:p>
            <a:r>
              <a:rPr lang="es-ES" sz="2800" dirty="0"/>
              <a:t>música de relajación hawaiana</a:t>
            </a:r>
          </a:p>
        </p:txBody>
      </p:sp>
      <p:pic>
        <p:nvPicPr>
          <p:cNvPr id="4" name="(38)musica de relajacion hawaiana(2)(2).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812360" y="5229200"/>
            <a:ext cx="609600" cy="609600"/>
          </a:xfrm>
          <a:prstGeom prst="rect">
            <a:avLst/>
          </a:prstGeom>
        </p:spPr>
      </p:pic>
    </p:spTree>
    <p:extLst>
      <p:ext uri="{BB962C8B-B14F-4D97-AF65-F5344CB8AC3E}">
        <p14:creationId xmlns:p14="http://schemas.microsoft.com/office/powerpoint/2010/main" val="3802801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45"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Bogotá Botanic Garden.-</a:t>
            </a:r>
          </a:p>
        </p:txBody>
      </p:sp>
      <p:sp>
        <p:nvSpPr>
          <p:cNvPr id="5" name="4 Marcador de contenido"/>
          <p:cNvSpPr>
            <a:spLocks noGrp="1"/>
          </p:cNvSpPr>
          <p:nvPr>
            <p:ph sz="quarter" idx="1"/>
          </p:nvPr>
        </p:nvSpPr>
        <p:spPr/>
        <p:txBody>
          <a:bodyPr/>
          <a:lstStyle/>
          <a:p>
            <a:r>
              <a:rPr lang="es-ES" dirty="0"/>
              <a:t>El jardín botánico José Celestino Mutis es el  jardín botánico mas grande de Colombia . </a:t>
            </a:r>
          </a:p>
          <a:p>
            <a:r>
              <a:rPr lang="es-ES" dirty="0"/>
              <a:t>Sirve tanto como la recreación y el centro de investigación con énfasis en los Andes y el Páramo de los ecosistemas. </a:t>
            </a:r>
          </a:p>
          <a:p>
            <a:r>
              <a:rPr lang="es-ES" dirty="0"/>
              <a:t> El jardín se encuentra en Bogotá y cuenta con plantas de cada altitud, el clima y la región colombiana. </a:t>
            </a:r>
          </a:p>
          <a:p>
            <a:r>
              <a:rPr lang="es-ES" dirty="0"/>
              <a:t>Fue fundado en 1955, en honor del botánico y astrónomo José Celestino Mutis.</a:t>
            </a:r>
          </a:p>
        </p:txBody>
      </p:sp>
    </p:spTree>
    <p:extLst>
      <p:ext uri="{BB962C8B-B14F-4D97-AF65-F5344CB8AC3E}">
        <p14:creationId xmlns:p14="http://schemas.microsoft.com/office/powerpoint/2010/main" val="609889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El parque de titularidad municipal es famoso en todo el país y es miembro de la internacionalmente conocida BGCI (Botanic Gardens Conservation International). </a:t>
            </a:r>
          </a:p>
          <a:p>
            <a:r>
              <a:rPr lang="es-ES" dirty="0"/>
              <a:t>El jardín cuenta con una cascada artificial y laboratorios para el estudio de las plantas y las flores. </a:t>
            </a:r>
          </a:p>
          <a:p>
            <a:r>
              <a:rPr lang="es-ES" dirty="0"/>
              <a:t>También cuenta con servicios públicos como una biblioteca y un mostrador de información turística. El jardín es el único en el país especializado en la preservación y la recolección de las especies andinas de flores. </a:t>
            </a:r>
          </a:p>
          <a:p>
            <a:r>
              <a:rPr lang="es-ES" dirty="0"/>
              <a:t> Sus 19,5 hectáreas están llenas con colecciones de plantas agrupadas por su ecosistema original.</a:t>
            </a:r>
          </a:p>
        </p:txBody>
      </p:sp>
    </p:spTree>
    <p:extLst>
      <p:ext uri="{BB962C8B-B14F-4D97-AF65-F5344CB8AC3E}">
        <p14:creationId xmlns:p14="http://schemas.microsoft.com/office/powerpoint/2010/main" val="3437961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normAutofit/>
          </a:bodyPr>
          <a:lstStyle/>
          <a:p>
            <a:r>
              <a:rPr lang="es-ES" dirty="0"/>
              <a:t>Entre otras curiosidades, el parque incluye un reloj de sol , un Palmetum , una colección de orquídeas  y una amplia variedad de flores del  Amazonas.</a:t>
            </a:r>
          </a:p>
          <a:p>
            <a:r>
              <a:rPr lang="es-ES" dirty="0"/>
              <a:t>José Celestino Mutis nació en España en la ciudad de Cádiz en 1732. Se graduó en medicina por la Universidad de Sevilla </a:t>
            </a:r>
          </a:p>
          <a:p>
            <a:r>
              <a:rPr lang="es-ES" dirty="0"/>
              <a:t> En 1783, bajo el imperio de Carlos III de España , dirigió la Real Expedición Botánica a Nueva Granada . </a:t>
            </a:r>
          </a:p>
          <a:p>
            <a:r>
              <a:rPr lang="es-ES" dirty="0"/>
              <a:t>La expedición fue la colaboración científica más importante del siglo XVIII donde se descubrieron y describieron más de 6.600 nuevas especies de flora. </a:t>
            </a:r>
          </a:p>
        </p:txBody>
      </p:sp>
    </p:spTree>
    <p:extLst>
      <p:ext uri="{BB962C8B-B14F-4D97-AF65-F5344CB8AC3E}">
        <p14:creationId xmlns:p14="http://schemas.microsoft.com/office/powerpoint/2010/main" val="1332524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Aunque la mayor parte de su investigación no fue publicada y la mayoría de las veces no han terminado, se mantiene como uno de los mayores promotores de la ciencia y el conocimiento en las Américas.</a:t>
            </a:r>
          </a:p>
          <a:p>
            <a:r>
              <a:rPr lang="es-ES" dirty="0"/>
              <a:t>En 1937, el botánico y sacerdote Dr. Enrique Pérez Arbeláez trató de crear una escuela de botánica en la Universidad Nacional .</a:t>
            </a:r>
          </a:p>
          <a:p>
            <a:r>
              <a:rPr lang="es-ES" dirty="0"/>
              <a:t> Debido a las guerras civiles y disturbios el proyecto se retrasó. </a:t>
            </a:r>
          </a:p>
          <a:p>
            <a:r>
              <a:rPr lang="es-ES" dirty="0"/>
              <a:t>Finalmente, el 6 de agosto de 1955, el consejo de administración de Bogotá prestó Arbeláez 43,34 hectáreas de terreno, y se estableció el jardín. Arbeláez decidió nombrar al jardín después en honor de Mutis..</a:t>
            </a:r>
          </a:p>
          <a:p>
            <a:endParaRPr lang="es-ES" dirty="0"/>
          </a:p>
        </p:txBody>
      </p:sp>
    </p:spTree>
    <p:extLst>
      <p:ext uri="{BB962C8B-B14F-4D97-AF65-F5344CB8AC3E}">
        <p14:creationId xmlns:p14="http://schemas.microsoft.com/office/powerpoint/2010/main" val="3863867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23528" y="548680"/>
            <a:ext cx="7467600" cy="5760640"/>
          </a:xfrm>
        </p:spPr>
        <p:txBody>
          <a:bodyPr>
            <a:normAutofit fontScale="92500"/>
          </a:bodyPr>
          <a:lstStyle/>
          <a:p>
            <a:r>
              <a:rPr lang="es-ES" dirty="0"/>
              <a:t>El clematis Mutisia , en la familia de las  Asteraceae  fue declarada la planta simbólica del jardín. </a:t>
            </a:r>
          </a:p>
          <a:p>
            <a:r>
              <a:rPr lang="es-ES" dirty="0"/>
              <a:t> La planta es nativa de América del Sur y fue nombrada en honor del propio José Celestino Mutis.</a:t>
            </a:r>
          </a:p>
          <a:p>
            <a:r>
              <a:rPr lang="es-ES" dirty="0"/>
              <a:t> La planta de Colombia y de la flor nacional, el árbol de la cera y de la orquídea , respectivamente, también se pueden encontrar en todo el jardín. </a:t>
            </a:r>
          </a:p>
          <a:p>
            <a:r>
              <a:rPr lang="es-ES" dirty="0"/>
              <a:t>Los anfitriones de jardín son más de 5.000 especies diferentes de orquídeas.</a:t>
            </a:r>
          </a:p>
          <a:p>
            <a:r>
              <a:rPr lang="es-ES" dirty="0"/>
              <a:t>El jardín cuenta con cinco colecciones especiales dedicadas a la conservación de plantas andinas en peligro de extinción , estos incluyen las familias botánicas de Araceae , Bromeliaceae , Cactaceae , Lamiaceae y Orchidaceae .</a:t>
            </a:r>
          </a:p>
        </p:txBody>
      </p:sp>
    </p:spTree>
    <p:extLst>
      <p:ext uri="{BB962C8B-B14F-4D97-AF65-F5344CB8AC3E}">
        <p14:creationId xmlns:p14="http://schemas.microsoft.com/office/powerpoint/2010/main" val="1439181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Los invernaderos de jardín tienen alrededor de 19.000 plantas vivas y alrededor de 2.346 taxones de plantas cultivadas.</a:t>
            </a:r>
          </a:p>
          <a:p>
            <a:r>
              <a:rPr lang="es-ES" dirty="0"/>
              <a:t>Entre los jardines temáticos, se pueden encontrar muchas colecciones:</a:t>
            </a:r>
          </a:p>
          <a:p>
            <a:r>
              <a:rPr lang="es-ES" dirty="0"/>
              <a:t>Los invernaderos climatizados a diferentes temperaturas donde una variedad de flora se puede encontrar de diferentes regiones de Colombia . </a:t>
            </a:r>
          </a:p>
          <a:p>
            <a:r>
              <a:rPr lang="es-ES" dirty="0"/>
              <a:t>Desde la Guajira , los páramos a las alturas de los colombianos Andes e incluso la selva amazónica .</a:t>
            </a:r>
          </a:p>
          <a:p>
            <a:r>
              <a:rPr lang="es-ES" dirty="0"/>
              <a:t>Plantas del bosque andino ,</a:t>
            </a:r>
          </a:p>
          <a:p>
            <a:r>
              <a:rPr lang="es-ES" dirty="0"/>
              <a:t>Las plantas medicinales ,</a:t>
            </a:r>
          </a:p>
          <a:p>
            <a:r>
              <a:rPr lang="es-ES" dirty="0"/>
              <a:t>Las plantas acuáticas ,</a:t>
            </a:r>
          </a:p>
          <a:p>
            <a:r>
              <a:rPr lang="es-ES" dirty="0"/>
              <a:t>Plantas xerófilas y cactáceas</a:t>
            </a:r>
          </a:p>
          <a:p>
            <a:r>
              <a:rPr lang="es-ES" dirty="0"/>
              <a:t>Arboretum</a:t>
            </a:r>
          </a:p>
        </p:txBody>
      </p:sp>
    </p:spTree>
    <p:extLst>
      <p:ext uri="{BB962C8B-B14F-4D97-AF65-F5344CB8AC3E}">
        <p14:creationId xmlns:p14="http://schemas.microsoft.com/office/powerpoint/2010/main" val="2470445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thumb/0/00/Jos%C3%A9_Celestino_Mutis_%28statue%29.jpg/200px-Jos%C3%A9_Celestino_Mutis_%28statue%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1400"/>
            <a:ext cx="4860032" cy="701459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ile:Jardín Botánico, Bogotá, letrero Ambiente Selva Andina.JPG"/>
          <p:cNvPicPr>
            <a:picLocks noChangeAspect="1" noChangeArrowheads="1"/>
          </p:cNvPicPr>
          <p:nvPr/>
        </p:nvPicPr>
        <p:blipFill rotWithShape="1">
          <a:blip r:embed="rId4">
            <a:extLst>
              <a:ext uri="{28A0092B-C50C-407E-A947-70E740481C1C}">
                <a14:useLocalDpi xmlns:a14="http://schemas.microsoft.com/office/drawing/2010/main" val="0"/>
              </a:ext>
            </a:extLst>
          </a:blip>
          <a:srcRect r="18506" b="-5755"/>
          <a:stretch/>
        </p:blipFill>
        <p:spPr bwMode="auto">
          <a:xfrm>
            <a:off x="3635897" y="-387425"/>
            <a:ext cx="5812903" cy="7795389"/>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519" y="-387424"/>
            <a:ext cx="3744416" cy="7258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6579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Mutisia sp., clavel del camp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7927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5280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6477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006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254"/>
            <a:ext cx="9144000" cy="6795492"/>
          </a:xfrm>
          <a:prstGeom prst="rect">
            <a:avLst/>
          </a:prstGeom>
        </p:spPr>
      </p:pic>
    </p:spTree>
    <p:extLst>
      <p:ext uri="{BB962C8B-B14F-4D97-AF65-F5344CB8AC3E}">
        <p14:creationId xmlns:p14="http://schemas.microsoft.com/office/powerpoint/2010/main" val="606681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447869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705" y="4478694"/>
            <a:ext cx="5238750" cy="237930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50455" y="4478694"/>
            <a:ext cx="3893545" cy="2379306"/>
          </a:xfrm>
          <a:prstGeom prst="rect">
            <a:avLst/>
          </a:prstGeom>
        </p:spPr>
      </p:pic>
    </p:spTree>
    <p:extLst>
      <p:ext uri="{BB962C8B-B14F-4D97-AF65-F5344CB8AC3E}">
        <p14:creationId xmlns:p14="http://schemas.microsoft.com/office/powerpoint/2010/main" val="13451090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27186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6271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04476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126"/>
          <a:stretch/>
        </p:blipFill>
        <p:spPr>
          <a:xfrm>
            <a:off x="0" y="0"/>
            <a:ext cx="9144000" cy="6857999"/>
          </a:xfrm>
          <a:prstGeom prst="rect">
            <a:avLst/>
          </a:prstGeom>
        </p:spPr>
      </p:pic>
    </p:spTree>
    <p:extLst>
      <p:ext uri="{BB962C8B-B14F-4D97-AF65-F5344CB8AC3E}">
        <p14:creationId xmlns:p14="http://schemas.microsoft.com/office/powerpoint/2010/main" val="3101168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65029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83967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116" b="7877"/>
          <a:stretch/>
        </p:blipFill>
        <p:spPr>
          <a:xfrm>
            <a:off x="0" y="-30796"/>
            <a:ext cx="5220071" cy="391699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64" y="3886200"/>
            <a:ext cx="5192307" cy="2971799"/>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76056" y="0"/>
            <a:ext cx="4176464" cy="6858000"/>
          </a:xfrm>
          <a:prstGeom prst="rect">
            <a:avLst/>
          </a:prstGeom>
        </p:spPr>
      </p:pic>
    </p:spTree>
    <p:extLst>
      <p:ext uri="{BB962C8B-B14F-4D97-AF65-F5344CB8AC3E}">
        <p14:creationId xmlns:p14="http://schemas.microsoft.com/office/powerpoint/2010/main" val="39964777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5817222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063688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16279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5347270" cy="319472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964078"/>
            <a:ext cx="5238750" cy="39243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38750" y="-99392"/>
            <a:ext cx="3905250" cy="6987770"/>
          </a:xfrm>
          <a:prstGeom prst="rect">
            <a:avLst/>
          </a:prstGeom>
        </p:spPr>
      </p:pic>
    </p:spTree>
    <p:extLst>
      <p:ext uri="{BB962C8B-B14F-4D97-AF65-F5344CB8AC3E}">
        <p14:creationId xmlns:p14="http://schemas.microsoft.com/office/powerpoint/2010/main" val="27475423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803576" cy="251086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510864"/>
            <a:ext cx="6851576" cy="4347135"/>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03576" y="-1"/>
            <a:ext cx="3048000" cy="2510865"/>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51576" y="0"/>
            <a:ext cx="2292424" cy="2132856"/>
          </a:xfrm>
          <a:prstGeom prst="rect">
            <a:avLst/>
          </a:prstGeom>
        </p:spPr>
      </p:pic>
      <p:pic>
        <p:nvPicPr>
          <p:cNvPr id="7" name="6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51575" y="2132856"/>
            <a:ext cx="2379699" cy="2225858"/>
          </a:xfrm>
          <a:prstGeom prst="rect">
            <a:avLst/>
          </a:prstGeom>
        </p:spPr>
      </p:pic>
      <p:pic>
        <p:nvPicPr>
          <p:cNvPr id="8" name="7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51576" y="4365104"/>
            <a:ext cx="2466975" cy="2492896"/>
          </a:xfrm>
          <a:prstGeom prst="rect">
            <a:avLst/>
          </a:prstGeom>
        </p:spPr>
      </p:pic>
    </p:spTree>
    <p:extLst>
      <p:ext uri="{BB962C8B-B14F-4D97-AF65-F5344CB8AC3E}">
        <p14:creationId xmlns:p14="http://schemas.microsoft.com/office/powerpoint/2010/main" val="6325061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477"/>
            <a:ext cx="9144000" cy="395953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933056"/>
            <a:ext cx="9144000" cy="2924944"/>
          </a:xfrm>
          <a:prstGeom prst="rect">
            <a:avLst/>
          </a:prstGeom>
        </p:spPr>
      </p:pic>
    </p:spTree>
    <p:extLst>
      <p:ext uri="{BB962C8B-B14F-4D97-AF65-F5344CB8AC3E}">
        <p14:creationId xmlns:p14="http://schemas.microsoft.com/office/powerpoint/2010/main" val="33016628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0198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020"/>
          <a:stretch/>
        </p:blipFill>
        <p:spPr>
          <a:xfrm>
            <a:off x="0" y="0"/>
            <a:ext cx="9144000" cy="6858000"/>
          </a:xfrm>
          <a:prstGeom prst="rect">
            <a:avLst/>
          </a:prstGeom>
        </p:spPr>
      </p:pic>
    </p:spTree>
    <p:extLst>
      <p:ext uri="{BB962C8B-B14F-4D97-AF65-F5344CB8AC3E}">
        <p14:creationId xmlns:p14="http://schemas.microsoft.com/office/powerpoint/2010/main" val="36553807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2"/>
          <a:stretch/>
        </p:blipFill>
        <p:spPr>
          <a:xfrm>
            <a:off x="0" y="0"/>
            <a:ext cx="9144000" cy="6858000"/>
          </a:xfrm>
          <a:prstGeom prst="rect">
            <a:avLst/>
          </a:prstGeom>
        </p:spPr>
      </p:pic>
    </p:spTree>
    <p:extLst>
      <p:ext uri="{BB962C8B-B14F-4D97-AF65-F5344CB8AC3E}">
        <p14:creationId xmlns:p14="http://schemas.microsoft.com/office/powerpoint/2010/main" val="41483696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Puerto Vallarta Botanical Gardens.</a:t>
            </a:r>
          </a:p>
        </p:txBody>
      </p:sp>
      <p:sp>
        <p:nvSpPr>
          <p:cNvPr id="3" name="2 Marcador de contenido"/>
          <p:cNvSpPr>
            <a:spLocks noGrp="1"/>
          </p:cNvSpPr>
          <p:nvPr>
            <p:ph sz="quarter" idx="1"/>
          </p:nvPr>
        </p:nvSpPr>
        <p:spPr/>
        <p:txBody>
          <a:bodyPr>
            <a:normAutofit/>
          </a:bodyPr>
          <a:lstStyle/>
          <a:p>
            <a:r>
              <a:rPr lang="es-ES" dirty="0"/>
              <a:t>Los Jardines Botánicos de Vallarta son unas (8 ha) de jardín botánico a (400 m) sobre el nivel del mar en Cabo Corrientes , Jalisco , México  [24 km] al sur de Puerto Vallarta .</a:t>
            </a:r>
          </a:p>
          <a:p>
            <a:r>
              <a:rPr lang="es-ES" dirty="0"/>
              <a:t> El jardín fue fundado en 2004 y ha estado abierto al público desde 2005. </a:t>
            </a:r>
          </a:p>
          <a:p>
            <a:r>
              <a:rPr lang="es-ES" dirty="0"/>
              <a:t>Las colecciones exhiben plantas del Bosque Bioma Tropical Seco, en la que se encuentran los jardines, así como especies exóticas de todo el mundo. Orchid conservación y propagación es un foco importante de la misión del jardín. </a:t>
            </a:r>
          </a:p>
        </p:txBody>
      </p:sp>
    </p:spTree>
    <p:extLst>
      <p:ext uri="{BB962C8B-B14F-4D97-AF65-F5344CB8AC3E}">
        <p14:creationId xmlns:p14="http://schemas.microsoft.com/office/powerpoint/2010/main" val="35213126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En estos se pueden encontrar en los árboles a lo largo de los jardines y de la Holstein Orquídea y vainilla House. </a:t>
            </a:r>
          </a:p>
          <a:p>
            <a:r>
              <a:rPr lang="es-ES" dirty="0"/>
              <a:t>Otras colecciones notables incluyen robles , bromelias , agaves , cactus y palmeras salvajes.</a:t>
            </a:r>
          </a:p>
          <a:p>
            <a:r>
              <a:rPr lang="es-ES" dirty="0"/>
              <a:t> El Jardín Botánico de Vallarta participa activamente en la educación ambiental del público a través de visitas y clases.</a:t>
            </a:r>
          </a:p>
          <a:p>
            <a:r>
              <a:rPr lang="es-ES" dirty="0"/>
              <a:t> Los Jardines Botánicos de Vallarta fueron seleccionados en el 2013 como una de las "Top 10 de América del Norte Jardines Worth Viajar Por" por la Internacional de Turismo Premio del jurado del North American Garden de Conferencia de Turismo (un programa administrado por el Consejo Canadiense de Jardín).</a:t>
            </a:r>
          </a:p>
          <a:p>
            <a:endParaRPr lang="es-ES" dirty="0"/>
          </a:p>
        </p:txBody>
      </p:sp>
    </p:spTree>
    <p:extLst>
      <p:ext uri="{BB962C8B-B14F-4D97-AF65-F5344CB8AC3E}">
        <p14:creationId xmlns:p14="http://schemas.microsoft.com/office/powerpoint/2010/main" val="6766299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Los jardines cuentan con kilómetros de senderos, tanto a través del bosque nativo y los jardines bien cuidados jardines. </a:t>
            </a:r>
          </a:p>
          <a:p>
            <a:r>
              <a:rPr lang="es-ES" dirty="0"/>
              <a:t>Los visitantes también están invitados a nadar en el Río Horcones, el río tropical que bordea la propiedad. </a:t>
            </a:r>
          </a:p>
          <a:p>
            <a:r>
              <a:rPr lang="es-ES" dirty="0"/>
              <a:t>Los observadores de aves se encuentra la mayoría de la actividad de observación de aves por la mañana temprano o a última en el día.</a:t>
            </a:r>
          </a:p>
          <a:p>
            <a:r>
              <a:rPr lang="es-ES" dirty="0"/>
              <a:t>Los Jardines Botánicos de Vallarta son miembros de la Conservación Internacional de Jardines Botánicos , la Asociación Mexicana de Orquideología, y la Asociación Americana de Jardines Públicos . </a:t>
            </a:r>
          </a:p>
        </p:txBody>
      </p:sp>
    </p:spTree>
    <p:extLst>
      <p:ext uri="{BB962C8B-B14F-4D97-AF65-F5344CB8AC3E}">
        <p14:creationId xmlns:p14="http://schemas.microsoft.com/office/powerpoint/2010/main" val="11313620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Los jardines están registrados en México como una Asociación Civil y en los Estados Unidos como (c) 3 sin fines de lucro 501 a través de "Amigos de Jardines Botánicos de Vallarta, AC“</a:t>
            </a:r>
          </a:p>
          <a:p>
            <a:r>
              <a:rPr lang="es-ES" dirty="0"/>
              <a:t>Flower and Garden Festival (última semana de febrero) - Una semana de excursiones, clases y talleres en los jardines. Decenas de planta, jardín, flor, y los vendedores de artesanía local cuentan con sus productos y conocimientos.</a:t>
            </a:r>
          </a:p>
          <a:p>
            <a:r>
              <a:rPr lang="es-ES" dirty="0"/>
              <a:t>Día de Muertos - Día de los Muertos (2 de noviembre) - Un día de honrar a los muertos en la tradición mexicana completa. Marigold - Cempasúchil ( Tagetes erecta ) arreglos florales se encuentran adornando altares para los difuntos.</a:t>
            </a:r>
          </a:p>
          <a:p>
            <a:endParaRPr lang="es-ES" dirty="0"/>
          </a:p>
          <a:p>
            <a:endParaRPr lang="es-ES" dirty="0"/>
          </a:p>
        </p:txBody>
      </p:sp>
    </p:spTree>
    <p:extLst>
      <p:ext uri="{BB962C8B-B14F-4D97-AF65-F5344CB8AC3E}">
        <p14:creationId xmlns:p14="http://schemas.microsoft.com/office/powerpoint/2010/main" val="35024888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10268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50083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93418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67584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1139203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6056" y="0"/>
            <a:ext cx="406794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9128"/>
            <a:ext cx="5098630" cy="39243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789040"/>
            <a:ext cx="5076056" cy="3068960"/>
          </a:xfrm>
          <a:prstGeom prst="rect">
            <a:avLst/>
          </a:prstGeom>
        </p:spPr>
      </p:pic>
    </p:spTree>
    <p:extLst>
      <p:ext uri="{BB962C8B-B14F-4D97-AF65-F5344CB8AC3E}">
        <p14:creationId xmlns:p14="http://schemas.microsoft.com/office/powerpoint/2010/main" val="33396592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37658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38331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87913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42374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91589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953908"/>
          </a:xfrm>
          <a:prstGeom prst="rect">
            <a:avLst/>
          </a:prstGeom>
        </p:spPr>
      </p:pic>
    </p:spTree>
    <p:extLst>
      <p:ext uri="{BB962C8B-B14F-4D97-AF65-F5344CB8AC3E}">
        <p14:creationId xmlns:p14="http://schemas.microsoft.com/office/powerpoint/2010/main" val="35384836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34208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55463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7" y="26894"/>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4281"/>
            <a:ext cx="4582416" cy="6858000"/>
          </a:xfrm>
          <a:prstGeom prst="rect">
            <a:avLst/>
          </a:prstGeom>
        </p:spPr>
      </p:pic>
    </p:spTree>
    <p:extLst>
      <p:ext uri="{BB962C8B-B14F-4D97-AF65-F5344CB8AC3E}">
        <p14:creationId xmlns:p14="http://schemas.microsoft.com/office/powerpoint/2010/main" val="22276683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82712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3425969" cy="326274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262744"/>
            <a:ext cx="9144000" cy="361696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25969" y="-99392"/>
            <a:ext cx="5715000" cy="3362136"/>
          </a:xfrm>
          <a:prstGeom prst="rect">
            <a:avLst/>
          </a:prstGeom>
        </p:spPr>
      </p:pic>
    </p:spTree>
    <p:extLst>
      <p:ext uri="{BB962C8B-B14F-4D97-AF65-F5344CB8AC3E}">
        <p14:creationId xmlns:p14="http://schemas.microsoft.com/office/powerpoint/2010/main" val="1058971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671479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808"/>
            <a:ext cx="9144000" cy="6841191"/>
          </a:xfrm>
          <a:prstGeom prst="rect">
            <a:avLst/>
          </a:prstGeom>
        </p:spPr>
      </p:pic>
    </p:spTree>
    <p:extLst>
      <p:ext uri="{BB962C8B-B14F-4D97-AF65-F5344CB8AC3E}">
        <p14:creationId xmlns:p14="http://schemas.microsoft.com/office/powerpoint/2010/main" val="23400376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24454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866734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4750" y="3476625"/>
            <a:ext cx="5429250" cy="33813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14750" y="30378"/>
            <a:ext cx="5429250" cy="36195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3714750" cy="3676273"/>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676274"/>
            <a:ext cx="3714749" cy="3181726"/>
          </a:xfrm>
          <a:prstGeom prst="rect">
            <a:avLst/>
          </a:prstGeom>
        </p:spPr>
      </p:pic>
    </p:spTree>
    <p:extLst>
      <p:ext uri="{BB962C8B-B14F-4D97-AF65-F5344CB8AC3E}">
        <p14:creationId xmlns:p14="http://schemas.microsoft.com/office/powerpoint/2010/main" val="38275574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88" y="15607"/>
            <a:ext cx="5791200" cy="32575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3968" y="3273156"/>
            <a:ext cx="5238750" cy="3584843"/>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337402"/>
            <a:ext cx="4680520" cy="352059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44988" y="0"/>
            <a:ext cx="3299012" cy="3273156"/>
          </a:xfrm>
          <a:prstGeom prst="rect">
            <a:avLst/>
          </a:prstGeom>
        </p:spPr>
      </p:pic>
    </p:spTree>
    <p:extLst>
      <p:ext uri="{BB962C8B-B14F-4D97-AF65-F5344CB8AC3E}">
        <p14:creationId xmlns:p14="http://schemas.microsoft.com/office/powerpoint/2010/main" val="30769352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17541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29472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64840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66938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14240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0960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695"/>
          <a:stretch/>
        </p:blipFill>
        <p:spPr>
          <a:xfrm>
            <a:off x="0" y="1"/>
            <a:ext cx="4027848" cy="2286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286001"/>
            <a:ext cx="4027848" cy="242696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27848" y="0"/>
            <a:ext cx="5143500" cy="6858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4712965"/>
            <a:ext cx="4027848" cy="2145035"/>
          </a:xfrm>
          <a:prstGeom prst="rect">
            <a:avLst/>
          </a:prstGeom>
        </p:spPr>
      </p:pic>
    </p:spTree>
    <p:extLst>
      <p:ext uri="{BB962C8B-B14F-4D97-AF65-F5344CB8AC3E}">
        <p14:creationId xmlns:p14="http://schemas.microsoft.com/office/powerpoint/2010/main" val="36800672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29442101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23" b="8039"/>
          <a:stretch/>
        </p:blipFill>
        <p:spPr>
          <a:xfrm>
            <a:off x="0" y="0"/>
            <a:ext cx="9265024" cy="6858000"/>
          </a:xfrm>
          <a:prstGeom prst="rect">
            <a:avLst/>
          </a:prstGeom>
        </p:spPr>
      </p:pic>
    </p:spTree>
    <p:extLst>
      <p:ext uri="{BB962C8B-B14F-4D97-AF65-F5344CB8AC3E}">
        <p14:creationId xmlns:p14="http://schemas.microsoft.com/office/powerpoint/2010/main" val="8736058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622770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Botánico de Buenos Aires.-</a:t>
            </a:r>
            <a:br>
              <a:rPr lang="es-ES" dirty="0"/>
            </a:br>
            <a:endParaRPr lang="es-ES" dirty="0"/>
          </a:p>
        </p:txBody>
      </p:sp>
      <p:sp>
        <p:nvSpPr>
          <p:cNvPr id="3" name="2 Marcador de contenido"/>
          <p:cNvSpPr>
            <a:spLocks noGrp="1"/>
          </p:cNvSpPr>
          <p:nvPr>
            <p:ph sz="quarter" idx="1"/>
          </p:nvPr>
        </p:nvSpPr>
        <p:spPr>
          <a:xfrm>
            <a:off x="457200" y="1268760"/>
            <a:ext cx="7467600" cy="5205192"/>
          </a:xfrm>
        </p:spPr>
        <p:txBody>
          <a:bodyPr>
            <a:normAutofit fontScale="92500"/>
          </a:bodyPr>
          <a:lstStyle/>
          <a:p>
            <a:r>
              <a:rPr lang="es-ES" dirty="0"/>
              <a:t>El Jardín Botánico de Buenos Aires, llamado desde 1937 "Carlos Thays" en honor al paisajista Carlos Thays que lo concibió, y llamado oficialmente desde 2009 "Dirección Operativa Jardín Botánico Carlos Thays", se encuentra próximo a los bosques del barrio de Palermo de la mencionada ciudad.</a:t>
            </a:r>
          </a:p>
          <a:p>
            <a:r>
              <a:rPr lang="es-ES" dirty="0"/>
              <a:t>Su extensión es de 69.772 m², en los que se encuentran más de 5.500 especies vegetales. Cuenta además con numerosas esculturas como "La Primavera" u "Ondina de Plata", "Loba Romana", "Mercurio", "Venus"; y grupos magníficos como "Saturnalia", estatuas de mármol que simbolizan los movimientos de la VI sinfonía de Beethoven ("La Pastoral"), y el grupo escultórico "El Despertar de la Naturaleza".</a:t>
            </a:r>
          </a:p>
        </p:txBody>
      </p:sp>
    </p:spTree>
    <p:extLst>
      <p:ext uri="{BB962C8B-B14F-4D97-AF65-F5344CB8AC3E}">
        <p14:creationId xmlns:p14="http://schemas.microsoft.com/office/powerpoint/2010/main" val="29583048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Posee además un invernáculo, una biblioteca, el museo Botánico, y la Escuela Municipal de Jardinería, todo rodeado de serenos senderos para caminar y contemplar la variada vegetación.</a:t>
            </a:r>
          </a:p>
          <a:p>
            <a:r>
              <a:rPr lang="es-ES" dirty="0"/>
              <a:t>Fue inaugurado el 7 de septiembre de 1898 y su mantenimiento depende del Gobierno de la Ciudad de Buenos Aires.</a:t>
            </a:r>
          </a:p>
          <a:p>
            <a:r>
              <a:rPr lang="es-ES" dirty="0"/>
              <a:t> Desde 1996 es Monumento Histórico Nacional.</a:t>
            </a:r>
          </a:p>
          <a:p>
            <a:r>
              <a:rPr lang="es-ES" dirty="0"/>
              <a:t>El 22 de febrero de 1892 el paisajista Carlos Thays elevó a la Intendencia Municipal, a cargo de Francisco Bollini, un proyecto exponiendo la necesidad de crear un jardín botánico de aclimatación para objetivos científicos, recreativos y paisajísticos, aconsejando hacerlo en el lugar que ocupa actualmente y en el que funcionaban en ese entonces el Departamento Nacional de Agricultura y el Museo Histórico Nacional. </a:t>
            </a:r>
          </a:p>
        </p:txBody>
      </p:sp>
    </p:spTree>
    <p:extLst>
      <p:ext uri="{BB962C8B-B14F-4D97-AF65-F5344CB8AC3E}">
        <p14:creationId xmlns:p14="http://schemas.microsoft.com/office/powerpoint/2010/main" val="40174252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Se le dio visto bueno al proyecto y se entregaron dichos terrenos (unas 7 ha) el 2 de septiembre de 1892.</a:t>
            </a:r>
          </a:p>
          <a:p>
            <a:r>
              <a:rPr lang="es-ES" dirty="0"/>
              <a:t>El solar se encontraba en un lugar alto (desde él se divisaban los bañados de Palermo y la costa del Río de la Plata) y había sido hasta los finales de la época colonial un "almacén de la pólvora" o "polvorín de Cueli”, por el nombre de una familia que tenía residencia en el lugar. </a:t>
            </a:r>
          </a:p>
          <a:p>
            <a:r>
              <a:rPr lang="es-ES" dirty="0"/>
              <a:t>Primeramente se rellenó el sitio con tierra más fértil de otras regiones.</a:t>
            </a:r>
          </a:p>
          <a:p>
            <a:r>
              <a:rPr lang="es-ES" dirty="0"/>
              <a:t>Finalmente se  inauguró el 7 de septiembre de 1898.</a:t>
            </a:r>
          </a:p>
          <a:p>
            <a:endParaRPr lang="es-ES" dirty="0"/>
          </a:p>
        </p:txBody>
      </p:sp>
    </p:spTree>
    <p:extLst>
      <p:ext uri="{BB962C8B-B14F-4D97-AF65-F5344CB8AC3E}">
        <p14:creationId xmlns:p14="http://schemas.microsoft.com/office/powerpoint/2010/main" val="16698568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Fue además en el ámbito del Jardín Botánico y gracias a Carlos Thays que se pudo redescubrir el sistema de germinación industrial de la yerba mate, que desde la expulsión de los jesuitas se había perdido.</a:t>
            </a:r>
          </a:p>
          <a:p>
            <a:r>
              <a:rPr lang="es-ES" dirty="0"/>
              <a:t> Thays investigó los métodos de germinación de las semillas. Esto ya había sido enunciado por el naturalista Aimé Bonpland, quien había vivido en las misiones jesuitas, pero sus estudios se habían perdido.</a:t>
            </a:r>
          </a:p>
          <a:p>
            <a:r>
              <a:rPr lang="es-ES" dirty="0"/>
              <a:t>En 1895 recibió las primeras semillas de yerba mate y gajos de plantas. Los gajos no prosperaban pero logró hacer germinar las semillas al someterlas a una prolongada inmersión en agua a elevada temperatura.</a:t>
            </a:r>
          </a:p>
        </p:txBody>
      </p:sp>
    </p:spTree>
    <p:extLst>
      <p:ext uri="{BB962C8B-B14F-4D97-AF65-F5344CB8AC3E}">
        <p14:creationId xmlns:p14="http://schemas.microsoft.com/office/powerpoint/2010/main" val="262956680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Así se refería el paisajista a su descubrimiento:</a:t>
            </a:r>
          </a:p>
          <a:p>
            <a:r>
              <a:rPr lang="es-ES" dirty="0"/>
              <a:t>“(...)después de haber realizado una cierta cantidad de experiencias, utilicé con éxito en el Jardín Botánico el modo bien simple de preparar los granos mediante una inmersión especial cuya receta ha sido publicada.</a:t>
            </a:r>
          </a:p>
          <a:p>
            <a:r>
              <a:rPr lang="es-ES" dirty="0"/>
              <a:t> Obtuve así un gran número de ejemplares que se pueden denominar domésticos que producen granos que germinan, aunque un poco lentamente, sin ninguna preparación.”</a:t>
            </a:r>
          </a:p>
          <a:p>
            <a:r>
              <a:rPr lang="es-ES" dirty="0"/>
              <a:t>Debido al éxito obtenido, la Dirección de Agricultura y Ganadería de la Nación Argentina confirmó la eficacia del sistema Thays y lo divulgó en la región Noroeste del país.</a:t>
            </a:r>
          </a:p>
        </p:txBody>
      </p:sp>
    </p:spTree>
    <p:extLst>
      <p:ext uri="{BB962C8B-B14F-4D97-AF65-F5344CB8AC3E}">
        <p14:creationId xmlns:p14="http://schemas.microsoft.com/office/powerpoint/2010/main" val="2780767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 la gestión siguiente a la de Thays, la de Benito Carrasco (entre 1914 y 1916), se incorporó la Escuela de Jardineros, la Bibliotecas especializada en temas botánicos y el gabinete de Fotografía.</a:t>
            </a:r>
          </a:p>
          <a:p>
            <a:r>
              <a:rPr lang="es-ES" dirty="0"/>
              <a:t>En 1937 se le dio el nombre de su fundador, "Carlos Thays" y en abril de 1996 se  declaró Monumento Histórico Nacional (Decreto n° 366).</a:t>
            </a:r>
          </a:p>
          <a:p>
            <a:r>
              <a:rPr lang="es-ES" dirty="0"/>
              <a:t> El 30 de noviembre de 2009 pasó a denominarse "Dirección Operativa Jardín Botánico Carlos Thays" (Decreto 1079/09 del B.O. 3303).</a:t>
            </a:r>
          </a:p>
          <a:p>
            <a:r>
              <a:rPr lang="es-ES" dirty="0"/>
              <a:t>Aquí se encuentran los tres estilos principales de la jardinería paisajista: el simétrico, el mixto y el pintoresco, recreados en los jardines romano, el francés y el oriental.</a:t>
            </a:r>
          </a:p>
          <a:p>
            <a:endParaRPr lang="es-ES" dirty="0"/>
          </a:p>
        </p:txBody>
      </p:sp>
    </p:spTree>
    <p:extLst>
      <p:ext uri="{BB962C8B-B14F-4D97-AF65-F5344CB8AC3E}">
        <p14:creationId xmlns:p14="http://schemas.microsoft.com/office/powerpoint/2010/main" val="396730724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pPr marL="0" indent="0">
              <a:buNone/>
            </a:pPr>
            <a:endParaRPr lang="es-ES" dirty="0"/>
          </a:p>
          <a:p>
            <a:r>
              <a:rPr lang="es-ES" dirty="0"/>
              <a:t>El jardín romano.</a:t>
            </a:r>
          </a:p>
          <a:p>
            <a:r>
              <a:rPr lang="es-ES" dirty="0"/>
              <a:t>Como su nombre lo indica, en este sector del Jardín Botánico se recrea el aspecto de un jardín de tiempos del Imperio Romano.</a:t>
            </a:r>
          </a:p>
          <a:p>
            <a:r>
              <a:rPr lang="es-ES" dirty="0"/>
              <a:t>Aquí se han reunido las especies vegetales que el botánico romano del siglo I de nuestra era Plinio el Joven tenía en su villa de los Apeninos, tales como cipreses, álamos, y laureles.</a:t>
            </a:r>
          </a:p>
          <a:p>
            <a:r>
              <a:rPr lang="es-ES" dirty="0"/>
              <a:t>El jardín francés .</a:t>
            </a:r>
          </a:p>
          <a:p>
            <a:r>
              <a:rPr lang="es-ES" dirty="0"/>
              <a:t>Con diseño simétrico de estilo francés del siglo XVII al siglo XVIII.</a:t>
            </a:r>
          </a:p>
          <a:p>
            <a:endParaRPr lang="es-ES" dirty="0"/>
          </a:p>
          <a:p>
            <a:endParaRPr lang="es-ES" dirty="0"/>
          </a:p>
        </p:txBody>
      </p:sp>
    </p:spTree>
    <p:extLst>
      <p:ext uri="{BB962C8B-B14F-4D97-AF65-F5344CB8AC3E}">
        <p14:creationId xmlns:p14="http://schemas.microsoft.com/office/powerpoint/2010/main" val="9491008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715200" cy="6213304"/>
          </a:xfrm>
        </p:spPr>
        <p:txBody>
          <a:bodyPr>
            <a:normAutofit/>
          </a:bodyPr>
          <a:lstStyle/>
          <a:p>
            <a:r>
              <a:rPr lang="es-ES" dirty="0"/>
              <a:t>El jardín oriental.</a:t>
            </a:r>
          </a:p>
          <a:p>
            <a:r>
              <a:rPr lang="es-ES" dirty="0"/>
              <a:t>También cuenta con zonas donde las plantas se ordenan de acuerdo a su origen; de Asia se aprecian ejemplares ginkgo biloba de hojas amarillas en otoño y bellas japónicas (Eriobotrya japonica, Cryptomeria japonica, Sophora japonica etc.) de hojas coloradas; de Oceanía, con acacias, eucaliptus y casuarinas; de Europa, con robles, avellanas y olmos; y del África, con helechos, palmeras, y gomeros. Además, de Estados Unidos provienen las sequoias, pero sobre todo, haciendo especial hincapié en la flora argentina.</a:t>
            </a:r>
          </a:p>
          <a:p>
            <a:r>
              <a:rPr lang="es-ES" dirty="0"/>
              <a:t>Existe también un "Jardín de los Sentidos", donde conviven especies aromáticas y algunas texturadas. La idea base de este jardín es que sea útil para personas ciegas.</a:t>
            </a:r>
          </a:p>
        </p:txBody>
      </p:sp>
    </p:spTree>
    <p:extLst>
      <p:ext uri="{BB962C8B-B14F-4D97-AF65-F5344CB8AC3E}">
        <p14:creationId xmlns:p14="http://schemas.microsoft.com/office/powerpoint/2010/main" val="69455879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Uno de los atractivos del Jardín Botánico son sus cinco invernaderos. </a:t>
            </a:r>
          </a:p>
          <a:p>
            <a:r>
              <a:rPr lang="es-ES" dirty="0"/>
              <a:t>El mayor de ellos, de estilo art Nouveau, fue premiado en la Exposición de París de 1900, tiene 35 m de largo y 8 de ancho y por su diseño. </a:t>
            </a:r>
          </a:p>
          <a:p>
            <a:r>
              <a:rPr lang="es-ES" dirty="0"/>
              <a:t>En él se resguardan especies diversas regiones cálidas, como los helechos (cerca de mil ejemplares), orquídeas o palmeras, como la areca vestiaria llegada desde Nueva Guinea. </a:t>
            </a:r>
          </a:p>
          <a:p>
            <a:r>
              <a:rPr lang="es-ES" dirty="0"/>
              <a:t>En abril de 1996 fue declarado Monumento Histórico Nacional.</a:t>
            </a:r>
          </a:p>
          <a:p>
            <a:r>
              <a:rPr lang="es-ES" dirty="0"/>
              <a:t>Dentro del perímetro del Jardín se encuentra la Escuela Municipal de Jardinería Cristóbal María Hicken dependiente del Ministerio de Educación de la Ciudad Autónoma de Buenos Aires.</a:t>
            </a:r>
          </a:p>
          <a:p>
            <a:endParaRPr lang="es-ES" dirty="0"/>
          </a:p>
        </p:txBody>
      </p:sp>
    </p:spTree>
    <p:extLst>
      <p:ext uri="{BB962C8B-B14F-4D97-AF65-F5344CB8AC3E}">
        <p14:creationId xmlns:p14="http://schemas.microsoft.com/office/powerpoint/2010/main" val="25475775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pPr marL="0" indent="0">
              <a:buNone/>
            </a:pPr>
            <a:endParaRPr lang="es-ES" dirty="0"/>
          </a:p>
          <a:p>
            <a:r>
              <a:rPr lang="es-ES" dirty="0"/>
              <a:t>El lugar cuenta con 33 obras de arte entre esculturas, bustos y monumentos. Son de destacar: Los primeros Fríos , del catalán Miguel Blay y Fábregas; Sagunto, de Querol y Subirats; Figura de mujer, Saturnalia, en bronce patinado, por Ernesto Biondi, una réplica de la célebre Luperca (o Loba Capitolina), una réplica de la Diana de Versalles -el original corresponde al artista griego antiguo Leocares-, una bella escultura en mármol de una muchacha desnuda llamada Ondina del Plata obra de Lucio Correa Morales que se encuentra en medio de un estanque; y El mensaje de Mercurio obra neoclásica debida a Ricardo Celma y Eduardo Lloreda que substituye a una destruida representación escultórica de tal deidad. </a:t>
            </a:r>
          </a:p>
        </p:txBody>
      </p:sp>
    </p:spTree>
    <p:extLst>
      <p:ext uri="{BB962C8B-B14F-4D97-AF65-F5344CB8AC3E}">
        <p14:creationId xmlns:p14="http://schemas.microsoft.com/office/powerpoint/2010/main" val="32832177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pPr marL="0" indent="0">
              <a:buNone/>
            </a:pPr>
            <a:r>
              <a:rPr lang="es-ES" dirty="0"/>
              <a:t>.</a:t>
            </a:r>
          </a:p>
          <a:p>
            <a:r>
              <a:rPr lang="es-ES" dirty="0"/>
              <a:t>Un conjunto haciendo un círculo de esculturas en mármol blanco representa a los movimientos 2°, 4° y 5° de la célebre sinfonía Pastoral de Ludwig van Beethoven, estas esculturas debidas a Leone Tommasi se llaman respectivamente como los nombres de los citados movimientos de la ya dicha sinfonía: Escena por la orilla del río, La tempestad y Canción de los pastores , tal conjunto se completa con una escultura llamada El despertar de la naturaleza obra de Juan de Pari.</a:t>
            </a:r>
          </a:p>
          <a:p>
            <a:r>
              <a:rPr lang="es-ES" dirty="0"/>
              <a:t>En el Jardín se halla además un monumento donado para el Centenario de Argentina (1910) por el Imperio Austrohúngaro consistente en una especie de obelisco rematado por una esfera armilar.</a:t>
            </a:r>
          </a:p>
          <a:p>
            <a:endParaRPr lang="es-ES" dirty="0"/>
          </a:p>
        </p:txBody>
      </p:sp>
    </p:spTree>
    <p:extLst>
      <p:ext uri="{BB962C8B-B14F-4D97-AF65-F5344CB8AC3E}">
        <p14:creationId xmlns:p14="http://schemas.microsoft.com/office/powerpoint/2010/main" val="17274842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0"/>
            <a:ext cx="4788024" cy="6858000"/>
          </a:xfrm>
          <a:prstGeom prst="rect">
            <a:avLst/>
          </a:prstGeom>
        </p:spPr>
      </p:pic>
    </p:spTree>
    <p:extLst>
      <p:ext uri="{BB962C8B-B14F-4D97-AF65-F5344CB8AC3E}">
        <p14:creationId xmlns:p14="http://schemas.microsoft.com/office/powerpoint/2010/main" val="189618685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720"/>
            <a:ext cx="9144000" cy="6812280"/>
          </a:xfrm>
          <a:prstGeom prst="rect">
            <a:avLst/>
          </a:prstGeom>
        </p:spPr>
      </p:pic>
    </p:spTree>
    <p:extLst>
      <p:ext uri="{BB962C8B-B14F-4D97-AF65-F5344CB8AC3E}">
        <p14:creationId xmlns:p14="http://schemas.microsoft.com/office/powerpoint/2010/main" val="409812513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477849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106731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452932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42605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54651" cy="6858000"/>
          </a:xfrm>
          <a:prstGeom prst="rect">
            <a:avLst/>
          </a:prstGeom>
        </p:spPr>
      </p:pic>
    </p:spTree>
    <p:extLst>
      <p:ext uri="{BB962C8B-B14F-4D97-AF65-F5344CB8AC3E}">
        <p14:creationId xmlns:p14="http://schemas.microsoft.com/office/powerpoint/2010/main" val="384633091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120234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
            <a:ext cx="9144000" cy="6846570"/>
          </a:xfrm>
          <a:prstGeom prst="rect">
            <a:avLst/>
          </a:prstGeom>
        </p:spPr>
      </p:pic>
    </p:spTree>
    <p:extLst>
      <p:ext uri="{BB962C8B-B14F-4D97-AF65-F5344CB8AC3E}">
        <p14:creationId xmlns:p14="http://schemas.microsoft.com/office/powerpoint/2010/main" val="48309908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932"/>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0"/>
            <a:ext cx="4567436" cy="6858000"/>
          </a:xfrm>
          <a:prstGeom prst="rect">
            <a:avLst/>
          </a:prstGeom>
        </p:spPr>
      </p:pic>
    </p:spTree>
    <p:extLst>
      <p:ext uri="{BB962C8B-B14F-4D97-AF65-F5344CB8AC3E}">
        <p14:creationId xmlns:p14="http://schemas.microsoft.com/office/powerpoint/2010/main" val="18309974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711452" cy="6858000"/>
          </a:xfrm>
          <a:prstGeom prst="rect">
            <a:avLst/>
          </a:prstGeom>
        </p:spPr>
      </p:pic>
    </p:spTree>
    <p:extLst>
      <p:ext uri="{BB962C8B-B14F-4D97-AF65-F5344CB8AC3E}">
        <p14:creationId xmlns:p14="http://schemas.microsoft.com/office/powerpoint/2010/main" val="310847760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97" y="29925"/>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39470"/>
            <a:ext cx="4788024" cy="6858000"/>
          </a:xfrm>
          <a:prstGeom prst="rect">
            <a:avLst/>
          </a:prstGeom>
        </p:spPr>
      </p:pic>
    </p:spTree>
    <p:extLst>
      <p:ext uri="{BB962C8B-B14F-4D97-AF65-F5344CB8AC3E}">
        <p14:creationId xmlns:p14="http://schemas.microsoft.com/office/powerpoint/2010/main" val="21067483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537557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7029400"/>
          </a:xfrm>
          <a:prstGeom prst="rect">
            <a:avLst/>
          </a:prstGeom>
        </p:spPr>
      </p:pic>
    </p:spTree>
    <p:extLst>
      <p:ext uri="{BB962C8B-B14F-4D97-AF65-F5344CB8AC3E}">
        <p14:creationId xmlns:p14="http://schemas.microsoft.com/office/powerpoint/2010/main" val="9055956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19" y="0"/>
            <a:ext cx="486003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6219" y="-6932"/>
            <a:ext cx="5143500" cy="6858000"/>
          </a:xfrm>
          <a:prstGeom prst="rect">
            <a:avLst/>
          </a:prstGeom>
        </p:spPr>
      </p:pic>
    </p:spTree>
    <p:extLst>
      <p:ext uri="{BB962C8B-B14F-4D97-AF65-F5344CB8AC3E}">
        <p14:creationId xmlns:p14="http://schemas.microsoft.com/office/powerpoint/2010/main" val="260561356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413668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788"/>
            <a:ext cx="5076056" cy="691178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4041568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823527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71"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181939488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88" y="-19091"/>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65712" cy="6858000"/>
          </a:xfrm>
          <a:prstGeom prst="rect">
            <a:avLst/>
          </a:prstGeom>
        </p:spPr>
      </p:pic>
    </p:spTree>
    <p:extLst>
      <p:ext uri="{BB962C8B-B14F-4D97-AF65-F5344CB8AC3E}">
        <p14:creationId xmlns:p14="http://schemas.microsoft.com/office/powerpoint/2010/main" val="246815415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336479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823944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4677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350526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871519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162116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458342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075197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6542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258558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977795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406575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747206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020892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834786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024296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091328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604529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499886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917183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722535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440008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1697"/>
            <a:ext cx="478802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5" y="11697"/>
            <a:ext cx="4459431" cy="6858000"/>
          </a:xfrm>
          <a:prstGeom prst="rect">
            <a:avLst/>
          </a:prstGeom>
        </p:spPr>
      </p:pic>
    </p:spTree>
    <p:extLst>
      <p:ext uri="{BB962C8B-B14F-4D97-AF65-F5344CB8AC3E}">
        <p14:creationId xmlns:p14="http://schemas.microsoft.com/office/powerpoint/2010/main" val="27535323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 Botánico de Cienfuegos.-Cuba</a:t>
            </a:r>
            <a:br>
              <a:rPr lang="es-ES" dirty="0"/>
            </a:br>
            <a:endParaRPr lang="es-ES" dirty="0"/>
          </a:p>
        </p:txBody>
      </p:sp>
      <p:sp>
        <p:nvSpPr>
          <p:cNvPr id="3" name="2 Marcador de contenido"/>
          <p:cNvSpPr>
            <a:spLocks noGrp="1"/>
          </p:cNvSpPr>
          <p:nvPr>
            <p:ph sz="quarter" idx="1"/>
          </p:nvPr>
        </p:nvSpPr>
        <p:spPr/>
        <p:txBody>
          <a:bodyPr>
            <a:normAutofit lnSpcReduction="10000"/>
          </a:bodyPr>
          <a:lstStyle/>
          <a:p>
            <a:r>
              <a:rPr lang="es-ES" dirty="0"/>
              <a:t>El Jardín Botánico de Cienfuegos, es un jardín botánico de 97 hectáreas, que se encuentra en las afueras de la ciudad de Cienfuegos en Cuba.</a:t>
            </a:r>
          </a:p>
          <a:p>
            <a:r>
              <a:rPr lang="es-ES" dirty="0"/>
              <a:t> Este jardín botánico es el más importante de la red existente en Cuba, debido a ser el más antiguo, y el que tiene colecciones de plantas más completas enfocadas a la investigación en mejoras de cultivos y para la exportación a terceros países. </a:t>
            </a:r>
          </a:p>
          <a:p>
            <a:r>
              <a:rPr lang="es-ES" dirty="0"/>
              <a:t>Fue declarado Monumento Nacional el 20 de octubre de 1989. Su código de identificación como institución botánica a nivel internacional, así como las siglas de su herbario es CIENF.</a:t>
            </a:r>
          </a:p>
        </p:txBody>
      </p:sp>
    </p:spTree>
    <p:extLst>
      <p:ext uri="{BB962C8B-B14F-4D97-AF65-F5344CB8AC3E}">
        <p14:creationId xmlns:p14="http://schemas.microsoft.com/office/powerpoint/2010/main" val="149110166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La fundación del Jardín Botánico de Cienfuegos tuvo lugar a finales del siglo XIX cuando el acaudalado empresario norteamericano Edwin F. Atkins, radicado en Cuba, adquiere la antigua central azucarera de "Soledad del Muerto", con la intención de fomentar un centro de investigaciones botánicas para la mejora de las variedades de caña de azúcar existentes y la posibilidad de obtener nuevos cultivares.</a:t>
            </a:r>
          </a:p>
          <a:p>
            <a:r>
              <a:rPr lang="es-ES" dirty="0"/>
              <a:t>Cuando comienza a funcionar como un jardín botánico fue en el otoño del 1901, bajo el nombre de "Harvard Botanical Station for Tropical Research and Sugar Cane Investigation" (Estación Botánica de Harvard para la Investigación Tropical y de la caña de azúcar), contando con una extensión de una 4,5 ha..</a:t>
            </a:r>
          </a:p>
        </p:txBody>
      </p:sp>
    </p:spTree>
    <p:extLst>
      <p:ext uri="{BB962C8B-B14F-4D97-AF65-F5344CB8AC3E}">
        <p14:creationId xmlns:p14="http://schemas.microsoft.com/office/powerpoint/2010/main" val="143610099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En sus primeros 20 años se introdujeron numerosos árboles, arbustos y otros especímenes de todo el mundo. Atkins traspasó su dirección a la Universidad de Harvard en 1919.</a:t>
            </a:r>
          </a:p>
          <a:p>
            <a:r>
              <a:rPr lang="es-ES" dirty="0"/>
              <a:t>En 1960 la Universidad de Harvard abandona el país y se hace cargo de su administración el Ministerio de la Industria, y la Universidad Central Marta Abreu de las Villas. Actualmente es una dependencia del Ministerio de Ciencias, Tecnología y Medio Ambiente en Cienfuegos.</a:t>
            </a:r>
          </a:p>
          <a:p>
            <a:r>
              <a:rPr lang="es-ES" dirty="0"/>
              <a:t>Sus ejemplares la mayoría únicos han aguantado a través de los años a los fenómenos climatológicos más diversos, tales como la helada de 1903, y los huracanes de 1911 y de 1935 que se ensañaron con el recinto. </a:t>
            </a:r>
          </a:p>
        </p:txBody>
      </p:sp>
    </p:spTree>
    <p:extLst>
      <p:ext uri="{BB962C8B-B14F-4D97-AF65-F5344CB8AC3E}">
        <p14:creationId xmlns:p14="http://schemas.microsoft.com/office/powerpoint/2010/main" val="312540950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Más recientemente los ciclones tropicales Lily (1996) y Michelle (2001), también dejaron su huella aquí; sólo este último afectó a 32 especies únicas, que se han recuperado en la actualidad.</a:t>
            </a:r>
          </a:p>
          <a:p>
            <a:r>
              <a:rPr lang="es-ES" dirty="0"/>
              <a:t>En las 97 hectáreas de las que consta el jardín botánico (7 ha son de bosque natural preservado), se albergan más de 2.000 especies de plantas que representan 670 géneros, de 125 familias, en su mayoría arbóreas; aproximadamente el 70% de los ejemplares son de especies foráneas.</a:t>
            </a:r>
          </a:p>
          <a:p>
            <a:r>
              <a:rPr lang="es-ES" dirty="0"/>
              <a:t>Son de destacar :</a:t>
            </a:r>
          </a:p>
          <a:p>
            <a:r>
              <a:rPr lang="es-ES" dirty="0"/>
              <a:t>Colección de orquídeas con más de 400 especies</a:t>
            </a:r>
          </a:p>
          <a:p>
            <a:r>
              <a:rPr lang="es-ES" dirty="0"/>
              <a:t>Colección de bambúes con 23 especies</a:t>
            </a:r>
          </a:p>
          <a:p>
            <a:endParaRPr lang="es-ES" dirty="0"/>
          </a:p>
          <a:p>
            <a:endParaRPr lang="es-ES" dirty="0"/>
          </a:p>
          <a:p>
            <a:endParaRPr lang="es-ES" dirty="0"/>
          </a:p>
        </p:txBody>
      </p:sp>
    </p:spTree>
    <p:extLst>
      <p:ext uri="{BB962C8B-B14F-4D97-AF65-F5344CB8AC3E}">
        <p14:creationId xmlns:p14="http://schemas.microsoft.com/office/powerpoint/2010/main" val="142261395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a:bodyPr>
          <a:lstStyle/>
          <a:p>
            <a:r>
              <a:rPr lang="es-ES" dirty="0"/>
              <a:t>Colección de jagüeyes (Ficus), con 65 especies</a:t>
            </a:r>
          </a:p>
          <a:p>
            <a:r>
              <a:rPr lang="es-ES" dirty="0"/>
              <a:t>Colección de palmas con 280 especies, siendo esta colección una de las más importantes de América y del mundo.</a:t>
            </a:r>
          </a:p>
          <a:p>
            <a:r>
              <a:rPr lang="es-ES" dirty="0"/>
              <a:t> Con especies tan raras como “el árbol que camina”, “pata de elefante”, “trampa de mono”, y el de “la salchicha”, nombres populares que son bien elocuentes de las formas que presentan.</a:t>
            </a:r>
          </a:p>
          <a:p>
            <a:r>
              <a:rPr lang="es-ES" dirty="0"/>
              <a:t>Plantas medicinales.</a:t>
            </a:r>
          </a:p>
          <a:p>
            <a:r>
              <a:rPr lang="es-ES" dirty="0"/>
              <a:t>Frutales.</a:t>
            </a:r>
          </a:p>
          <a:p>
            <a:r>
              <a:rPr lang="es-ES" dirty="0"/>
              <a:t>Cactáceas</a:t>
            </a:r>
          </a:p>
          <a:p>
            <a:r>
              <a:rPr lang="es-ES" dirty="0"/>
              <a:t>Se realizan investigaciones de gran importancia en la vida científica del país.</a:t>
            </a:r>
          </a:p>
        </p:txBody>
      </p:sp>
    </p:spTree>
    <p:extLst>
      <p:ext uri="{BB962C8B-B14F-4D97-AF65-F5344CB8AC3E}">
        <p14:creationId xmlns:p14="http://schemas.microsoft.com/office/powerpoint/2010/main" val="201722614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782"/>
            <a:ext cx="9144000" cy="3995301"/>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013084"/>
            <a:ext cx="9144000" cy="2832814"/>
          </a:xfrm>
          <a:prstGeom prst="rect">
            <a:avLst/>
          </a:prstGeom>
        </p:spPr>
      </p:pic>
    </p:spTree>
    <p:extLst>
      <p:ext uri="{BB962C8B-B14F-4D97-AF65-F5344CB8AC3E}">
        <p14:creationId xmlns:p14="http://schemas.microsoft.com/office/powerpoint/2010/main" val="314201049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 r="18985" b="-4348"/>
          <a:stretch/>
        </p:blipFill>
        <p:spPr>
          <a:xfrm>
            <a:off x="0" y="0"/>
            <a:ext cx="9144000" cy="7156174"/>
          </a:xfrm>
          <a:prstGeom prst="rect">
            <a:avLst/>
          </a:prstGeom>
        </p:spPr>
      </p:pic>
    </p:spTree>
    <p:extLst>
      <p:ext uri="{BB962C8B-B14F-4D97-AF65-F5344CB8AC3E}">
        <p14:creationId xmlns:p14="http://schemas.microsoft.com/office/powerpoint/2010/main" val="310345831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4013308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34509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342355809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425982120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07605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6056" y="0"/>
            <a:ext cx="4067944" cy="6858000"/>
          </a:xfrm>
          <a:prstGeom prst="rect">
            <a:avLst/>
          </a:prstGeom>
        </p:spPr>
      </p:pic>
    </p:spTree>
    <p:extLst>
      <p:ext uri="{BB962C8B-B14F-4D97-AF65-F5344CB8AC3E}">
        <p14:creationId xmlns:p14="http://schemas.microsoft.com/office/powerpoint/2010/main" val="221088240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315429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104901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8406" b="-5834"/>
          <a:stretch/>
        </p:blipFill>
        <p:spPr>
          <a:xfrm>
            <a:off x="-11494" y="-171400"/>
            <a:ext cx="9144000" cy="7319460"/>
          </a:xfrm>
          <a:prstGeom prst="rect">
            <a:avLst/>
          </a:prstGeom>
        </p:spPr>
      </p:pic>
    </p:spTree>
    <p:extLst>
      <p:ext uri="{BB962C8B-B14F-4D97-AF65-F5344CB8AC3E}">
        <p14:creationId xmlns:p14="http://schemas.microsoft.com/office/powerpoint/2010/main" val="363211421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557367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605119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62" y="0"/>
            <a:ext cx="456083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3162" y="17918"/>
            <a:ext cx="4560838" cy="6858000"/>
          </a:xfrm>
          <a:prstGeom prst="rect">
            <a:avLst/>
          </a:prstGeom>
        </p:spPr>
      </p:pic>
    </p:spTree>
    <p:extLst>
      <p:ext uri="{BB962C8B-B14F-4D97-AF65-F5344CB8AC3E}">
        <p14:creationId xmlns:p14="http://schemas.microsoft.com/office/powerpoint/2010/main" val="59569878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7936728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712138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003344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10964577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55949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34753"/>
            <a:ext cx="9433048" cy="6858000"/>
          </a:xfrm>
          <a:prstGeom prst="rect">
            <a:avLst/>
          </a:prstGeom>
        </p:spPr>
      </p:pic>
    </p:spTree>
    <p:extLst>
      <p:ext uri="{BB962C8B-B14F-4D97-AF65-F5344CB8AC3E}">
        <p14:creationId xmlns:p14="http://schemas.microsoft.com/office/powerpoint/2010/main" val="11644736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148</TotalTime>
  <Words>3657</Words>
  <Application>Microsoft Office PowerPoint</Application>
  <PresentationFormat>Presentación en pantalla (4:3)</PresentationFormat>
  <Paragraphs>347</Paragraphs>
  <Slides>145</Slides>
  <Notes>117</Notes>
  <HiddenSlides>0</HiddenSlides>
  <MMClips>1</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145</vt:i4>
      </vt:variant>
    </vt:vector>
  </HeadingPairs>
  <TitlesOfParts>
    <vt:vector size="151" baseType="lpstr">
      <vt:lpstr>Calibri</vt:lpstr>
      <vt:lpstr>Century Schoolbook</vt:lpstr>
      <vt:lpstr>Wingdings</vt:lpstr>
      <vt:lpstr>Wingdings 2</vt:lpstr>
      <vt:lpstr>Default Theme</vt:lpstr>
      <vt:lpstr>1_Default Theme</vt:lpstr>
      <vt:lpstr>AMERICA.-LA VUELTA AL MUNDO EN 385JARDINES.- Jardines Botánicos de Bogotá.-Puerto Vallarta. Buenos aires y Cienfuegos</vt:lpstr>
      <vt:lpstr>Bogotá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Puerto Vallarta Botanical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Botánico de Buenos Aires.-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Botánico de Cienfuegos.-Cuba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Josep</dc:creator>
  <cp:lastModifiedBy>Usuario</cp:lastModifiedBy>
  <cp:revision>18</cp:revision>
  <dcterms:created xsi:type="dcterms:W3CDTF">2014-03-10T06:47:44Z</dcterms:created>
  <dcterms:modified xsi:type="dcterms:W3CDTF">2018-02-26T09:59:49Z</dcterms:modified>
</cp:coreProperties>
</file>