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72" r:id="rId4"/>
    <p:sldId id="270" r:id="rId5"/>
    <p:sldId id="261" r:id="rId6"/>
    <p:sldId id="259" r:id="rId7"/>
    <p:sldId id="260" r:id="rId8"/>
    <p:sldId id="262" r:id="rId9"/>
    <p:sldId id="263" r:id="rId10"/>
    <p:sldId id="264" r:id="rId11"/>
    <p:sldId id="265" r:id="rId12"/>
    <p:sldId id="266" r:id="rId13"/>
    <p:sldId id="267" r:id="rId14"/>
    <p:sldId id="268" r:id="rId15"/>
    <p:sldId id="258" r:id="rId16"/>
    <p:sldId id="269" r:id="rId17"/>
    <p:sldId id="271" r:id="rId18"/>
    <p:sldId id="274" r:id="rId19"/>
    <p:sldId id="275" r:id="rId20"/>
    <p:sldId id="276" r:id="rId21"/>
    <p:sldId id="277" r:id="rId22"/>
    <p:sldId id="278" r:id="rId23"/>
    <p:sldId id="279" r:id="rId24"/>
    <p:sldId id="273" r:id="rId25"/>
    <p:sldId id="280" r:id="rId26"/>
    <p:sldId id="281" r:id="rId27"/>
    <p:sldId id="368" r:id="rId28"/>
    <p:sldId id="369" r:id="rId29"/>
    <p:sldId id="370" r:id="rId30"/>
    <p:sldId id="282" r:id="rId31"/>
    <p:sldId id="283" r:id="rId32"/>
    <p:sldId id="284" r:id="rId33"/>
    <p:sldId id="285" r:id="rId34"/>
    <p:sldId id="286" r:id="rId35"/>
    <p:sldId id="288" r:id="rId36"/>
    <p:sldId id="289" r:id="rId37"/>
    <p:sldId id="290" r:id="rId38"/>
    <p:sldId id="291" r:id="rId39"/>
    <p:sldId id="292" r:id="rId40"/>
    <p:sldId id="293" r:id="rId41"/>
    <p:sldId id="294" r:id="rId42"/>
    <p:sldId id="295" r:id="rId43"/>
    <p:sldId id="296" r:id="rId44"/>
    <p:sldId id="372" r:id="rId45"/>
    <p:sldId id="373" r:id="rId46"/>
    <p:sldId id="374" r:id="rId47"/>
    <p:sldId id="371" r:id="rId48"/>
    <p:sldId id="297" r:id="rId49"/>
    <p:sldId id="298" r:id="rId50"/>
    <p:sldId id="299" r:id="rId51"/>
    <p:sldId id="300" r:id="rId52"/>
    <p:sldId id="314" r:id="rId53"/>
    <p:sldId id="307" r:id="rId54"/>
    <p:sldId id="312" r:id="rId55"/>
    <p:sldId id="313" r:id="rId56"/>
    <p:sldId id="301" r:id="rId57"/>
    <p:sldId id="302" r:id="rId58"/>
    <p:sldId id="308" r:id="rId59"/>
    <p:sldId id="309" r:id="rId60"/>
    <p:sldId id="303" r:id="rId61"/>
    <p:sldId id="305" r:id="rId62"/>
    <p:sldId id="306" r:id="rId63"/>
    <p:sldId id="310" r:id="rId64"/>
    <p:sldId id="311" r:id="rId65"/>
    <p:sldId id="315" r:id="rId66"/>
    <p:sldId id="316" r:id="rId67"/>
    <p:sldId id="376" r:id="rId68"/>
    <p:sldId id="377" r:id="rId69"/>
    <p:sldId id="317" r:id="rId70"/>
    <p:sldId id="375" r:id="rId71"/>
    <p:sldId id="318" r:id="rId72"/>
    <p:sldId id="319" r:id="rId73"/>
    <p:sldId id="320" r:id="rId74"/>
    <p:sldId id="321" r:id="rId75"/>
    <p:sldId id="322" r:id="rId76"/>
    <p:sldId id="378" r:id="rId77"/>
    <p:sldId id="379" r:id="rId78"/>
    <p:sldId id="380" r:id="rId79"/>
    <p:sldId id="381" r:id="rId80"/>
    <p:sldId id="382" r:id="rId81"/>
    <p:sldId id="383" r:id="rId82"/>
    <p:sldId id="384" r:id="rId83"/>
    <p:sldId id="385" r:id="rId84"/>
    <p:sldId id="386" r:id="rId85"/>
    <p:sldId id="387" r:id="rId86"/>
    <p:sldId id="388" r:id="rId87"/>
    <p:sldId id="389" r:id="rId88"/>
    <p:sldId id="390" r:id="rId89"/>
    <p:sldId id="391" r:id="rId90"/>
    <p:sldId id="392" r:id="rId91"/>
    <p:sldId id="393" r:id="rId92"/>
    <p:sldId id="357" r:id="rId93"/>
    <p:sldId id="344" r:id="rId94"/>
    <p:sldId id="340" r:id="rId95"/>
    <p:sldId id="341" r:id="rId96"/>
    <p:sldId id="323" r:id="rId97"/>
    <p:sldId id="324" r:id="rId98"/>
    <p:sldId id="325" r:id="rId99"/>
    <p:sldId id="326" r:id="rId100"/>
    <p:sldId id="328" r:id="rId101"/>
    <p:sldId id="329" r:id="rId102"/>
    <p:sldId id="331" r:id="rId103"/>
    <p:sldId id="338" r:id="rId104"/>
    <p:sldId id="351" r:id="rId105"/>
    <p:sldId id="336" r:id="rId106"/>
    <p:sldId id="335" r:id="rId107"/>
    <p:sldId id="350" r:id="rId108"/>
    <p:sldId id="332" r:id="rId109"/>
    <p:sldId id="333" r:id="rId110"/>
    <p:sldId id="334" r:id="rId111"/>
    <p:sldId id="337" r:id="rId112"/>
    <p:sldId id="339" r:id="rId113"/>
    <p:sldId id="343" r:id="rId114"/>
    <p:sldId id="345" r:id="rId115"/>
    <p:sldId id="346" r:id="rId116"/>
    <p:sldId id="347" r:id="rId117"/>
    <p:sldId id="349" r:id="rId118"/>
    <p:sldId id="353" r:id="rId119"/>
    <p:sldId id="354" r:id="rId120"/>
    <p:sldId id="35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61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EC789-FE8F-4AC0-931B-72172E00AC84}" type="datetimeFigureOut">
              <a:rPr lang="es-ES" smtClean="0"/>
              <a:t>11/04/2016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1F3087-9EBC-448B-8DBB-C8EEE71471EC}" type="slidenum">
              <a:rPr lang="es-ES" smtClean="0"/>
              <a:t>‹Nº›</a:t>
            </a:fld>
            <a:endParaRPr lang="es-ES"/>
          </a:p>
        </p:txBody>
      </p:sp>
    </p:spTree>
    <p:extLst>
      <p:ext uri="{BB962C8B-B14F-4D97-AF65-F5344CB8AC3E}">
        <p14:creationId xmlns:p14="http://schemas.microsoft.com/office/powerpoint/2010/main" val="286670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a:t>
            </a:fld>
            <a:endParaRPr lang="es-ES"/>
          </a:p>
        </p:txBody>
      </p:sp>
    </p:spTree>
    <p:extLst>
      <p:ext uri="{BB962C8B-B14F-4D97-AF65-F5344CB8AC3E}">
        <p14:creationId xmlns:p14="http://schemas.microsoft.com/office/powerpoint/2010/main" val="2208158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a:t>
            </a:fld>
            <a:endParaRPr lang="es-ES"/>
          </a:p>
        </p:txBody>
      </p:sp>
    </p:spTree>
    <p:extLst>
      <p:ext uri="{BB962C8B-B14F-4D97-AF65-F5344CB8AC3E}">
        <p14:creationId xmlns:p14="http://schemas.microsoft.com/office/powerpoint/2010/main" val="4111497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a:t>
            </a:fld>
            <a:endParaRPr lang="es-ES"/>
          </a:p>
        </p:txBody>
      </p:sp>
    </p:spTree>
    <p:extLst>
      <p:ext uri="{BB962C8B-B14F-4D97-AF65-F5344CB8AC3E}">
        <p14:creationId xmlns:p14="http://schemas.microsoft.com/office/powerpoint/2010/main" val="73380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a:t>
            </a:fld>
            <a:endParaRPr lang="es-ES"/>
          </a:p>
        </p:txBody>
      </p:sp>
    </p:spTree>
    <p:extLst>
      <p:ext uri="{BB962C8B-B14F-4D97-AF65-F5344CB8AC3E}">
        <p14:creationId xmlns:p14="http://schemas.microsoft.com/office/powerpoint/2010/main" val="1585602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a:t>
            </a:fld>
            <a:endParaRPr lang="es-ES"/>
          </a:p>
        </p:txBody>
      </p:sp>
    </p:spTree>
    <p:extLst>
      <p:ext uri="{BB962C8B-B14F-4D97-AF65-F5344CB8AC3E}">
        <p14:creationId xmlns:p14="http://schemas.microsoft.com/office/powerpoint/2010/main" val="2246828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8</a:t>
            </a:fld>
            <a:endParaRPr lang="es-ES"/>
          </a:p>
        </p:txBody>
      </p:sp>
    </p:spTree>
    <p:extLst>
      <p:ext uri="{BB962C8B-B14F-4D97-AF65-F5344CB8AC3E}">
        <p14:creationId xmlns:p14="http://schemas.microsoft.com/office/powerpoint/2010/main" val="56779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a:t>
            </a:fld>
            <a:endParaRPr lang="es-ES"/>
          </a:p>
        </p:txBody>
      </p:sp>
    </p:spTree>
    <p:extLst>
      <p:ext uri="{BB962C8B-B14F-4D97-AF65-F5344CB8AC3E}">
        <p14:creationId xmlns:p14="http://schemas.microsoft.com/office/powerpoint/2010/main" val="3728050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a:t>
            </a:fld>
            <a:endParaRPr lang="es-ES"/>
          </a:p>
        </p:txBody>
      </p:sp>
    </p:spTree>
    <p:extLst>
      <p:ext uri="{BB962C8B-B14F-4D97-AF65-F5344CB8AC3E}">
        <p14:creationId xmlns:p14="http://schemas.microsoft.com/office/powerpoint/2010/main" val="3468818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a:t>
            </a:fld>
            <a:endParaRPr lang="es-ES"/>
          </a:p>
        </p:txBody>
      </p:sp>
    </p:spTree>
    <p:extLst>
      <p:ext uri="{BB962C8B-B14F-4D97-AF65-F5344CB8AC3E}">
        <p14:creationId xmlns:p14="http://schemas.microsoft.com/office/powerpoint/2010/main" val="255473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12</a:t>
            </a:fld>
            <a:endParaRPr lang="es-ES"/>
          </a:p>
        </p:txBody>
      </p:sp>
    </p:spTree>
    <p:extLst>
      <p:ext uri="{BB962C8B-B14F-4D97-AF65-F5344CB8AC3E}">
        <p14:creationId xmlns:p14="http://schemas.microsoft.com/office/powerpoint/2010/main" val="855879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13</a:t>
            </a:fld>
            <a:endParaRPr lang="es-ES"/>
          </a:p>
        </p:txBody>
      </p:sp>
    </p:spTree>
    <p:extLst>
      <p:ext uri="{BB962C8B-B14F-4D97-AF65-F5344CB8AC3E}">
        <p14:creationId xmlns:p14="http://schemas.microsoft.com/office/powerpoint/2010/main" val="1512335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14</a:t>
            </a:fld>
            <a:endParaRPr lang="es-ES"/>
          </a:p>
        </p:txBody>
      </p:sp>
    </p:spTree>
    <p:extLst>
      <p:ext uri="{BB962C8B-B14F-4D97-AF65-F5344CB8AC3E}">
        <p14:creationId xmlns:p14="http://schemas.microsoft.com/office/powerpoint/2010/main" val="2015961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15</a:t>
            </a:fld>
            <a:endParaRPr lang="es-ES"/>
          </a:p>
        </p:txBody>
      </p:sp>
    </p:spTree>
    <p:extLst>
      <p:ext uri="{BB962C8B-B14F-4D97-AF65-F5344CB8AC3E}">
        <p14:creationId xmlns:p14="http://schemas.microsoft.com/office/powerpoint/2010/main" val="3096770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16</a:t>
            </a:fld>
            <a:endParaRPr lang="es-ES"/>
          </a:p>
        </p:txBody>
      </p:sp>
    </p:spTree>
    <p:extLst>
      <p:ext uri="{BB962C8B-B14F-4D97-AF65-F5344CB8AC3E}">
        <p14:creationId xmlns:p14="http://schemas.microsoft.com/office/powerpoint/2010/main" val="3501529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17</a:t>
            </a:fld>
            <a:endParaRPr lang="es-ES"/>
          </a:p>
        </p:txBody>
      </p:sp>
    </p:spTree>
    <p:extLst>
      <p:ext uri="{BB962C8B-B14F-4D97-AF65-F5344CB8AC3E}">
        <p14:creationId xmlns:p14="http://schemas.microsoft.com/office/powerpoint/2010/main" val="1343675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18</a:t>
            </a:fld>
            <a:endParaRPr lang="es-ES"/>
          </a:p>
        </p:txBody>
      </p:sp>
    </p:spTree>
    <p:extLst>
      <p:ext uri="{BB962C8B-B14F-4D97-AF65-F5344CB8AC3E}">
        <p14:creationId xmlns:p14="http://schemas.microsoft.com/office/powerpoint/2010/main" val="3774315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19</a:t>
            </a:fld>
            <a:endParaRPr lang="es-ES"/>
          </a:p>
        </p:txBody>
      </p:sp>
    </p:spTree>
    <p:extLst>
      <p:ext uri="{BB962C8B-B14F-4D97-AF65-F5344CB8AC3E}">
        <p14:creationId xmlns:p14="http://schemas.microsoft.com/office/powerpoint/2010/main" val="1526704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20</a:t>
            </a:fld>
            <a:endParaRPr lang="es-ES"/>
          </a:p>
        </p:txBody>
      </p:sp>
    </p:spTree>
    <p:extLst>
      <p:ext uri="{BB962C8B-B14F-4D97-AF65-F5344CB8AC3E}">
        <p14:creationId xmlns:p14="http://schemas.microsoft.com/office/powerpoint/2010/main" val="2252381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21</a:t>
            </a:fld>
            <a:endParaRPr lang="es-ES"/>
          </a:p>
        </p:txBody>
      </p:sp>
    </p:spTree>
    <p:extLst>
      <p:ext uri="{BB962C8B-B14F-4D97-AF65-F5344CB8AC3E}">
        <p14:creationId xmlns:p14="http://schemas.microsoft.com/office/powerpoint/2010/main" val="409059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22</a:t>
            </a:fld>
            <a:endParaRPr lang="es-ES"/>
          </a:p>
        </p:txBody>
      </p:sp>
    </p:spTree>
    <p:extLst>
      <p:ext uri="{BB962C8B-B14F-4D97-AF65-F5344CB8AC3E}">
        <p14:creationId xmlns:p14="http://schemas.microsoft.com/office/powerpoint/2010/main" val="25904369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23</a:t>
            </a:fld>
            <a:endParaRPr lang="es-ES"/>
          </a:p>
        </p:txBody>
      </p:sp>
    </p:spTree>
    <p:extLst>
      <p:ext uri="{BB962C8B-B14F-4D97-AF65-F5344CB8AC3E}">
        <p14:creationId xmlns:p14="http://schemas.microsoft.com/office/powerpoint/2010/main" val="364754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24</a:t>
            </a:fld>
            <a:endParaRPr lang="es-ES"/>
          </a:p>
        </p:txBody>
      </p:sp>
    </p:spTree>
    <p:extLst>
      <p:ext uri="{BB962C8B-B14F-4D97-AF65-F5344CB8AC3E}">
        <p14:creationId xmlns:p14="http://schemas.microsoft.com/office/powerpoint/2010/main" val="4001896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Los </a:t>
            </a:r>
            <a:r>
              <a:rPr lang="es-ES" dirty="0" err="1" smtClean="0"/>
              <a:t>Tecajetes</a:t>
            </a:r>
            <a:r>
              <a:rPr lang="es-ES" dirty="0" smtClean="0"/>
              <a:t>.-Xalapa.-Veracruz.-</a:t>
            </a:r>
            <a:r>
              <a:rPr lang="es-ES" dirty="0" err="1" smtClean="0"/>
              <a:t>Mexico</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25</a:t>
            </a:fld>
            <a:endParaRPr lang="es-ES"/>
          </a:p>
        </p:txBody>
      </p:sp>
    </p:spTree>
    <p:extLst>
      <p:ext uri="{BB962C8B-B14F-4D97-AF65-F5344CB8AC3E}">
        <p14:creationId xmlns:p14="http://schemas.microsoft.com/office/powerpoint/2010/main" val="2779791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30</a:t>
            </a:fld>
            <a:endParaRPr lang="es-ES"/>
          </a:p>
        </p:txBody>
      </p:sp>
    </p:spTree>
    <p:extLst>
      <p:ext uri="{BB962C8B-B14F-4D97-AF65-F5344CB8AC3E}">
        <p14:creationId xmlns:p14="http://schemas.microsoft.com/office/powerpoint/2010/main" val="758782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(Xalapa).-.Las 4 virtudes</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31</a:t>
            </a:fld>
            <a:endParaRPr lang="es-ES"/>
          </a:p>
        </p:txBody>
      </p:sp>
    </p:spTree>
    <p:extLst>
      <p:ext uri="{BB962C8B-B14F-4D97-AF65-F5344CB8AC3E}">
        <p14:creationId xmlns:p14="http://schemas.microsoft.com/office/powerpoint/2010/main" val="2341923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32</a:t>
            </a:fld>
            <a:endParaRPr lang="es-ES"/>
          </a:p>
        </p:txBody>
      </p:sp>
    </p:spTree>
    <p:extLst>
      <p:ext uri="{BB962C8B-B14F-4D97-AF65-F5344CB8AC3E}">
        <p14:creationId xmlns:p14="http://schemas.microsoft.com/office/powerpoint/2010/main" val="690427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33</a:t>
            </a:fld>
            <a:endParaRPr lang="es-ES"/>
          </a:p>
        </p:txBody>
      </p:sp>
    </p:spTree>
    <p:extLst>
      <p:ext uri="{BB962C8B-B14F-4D97-AF65-F5344CB8AC3E}">
        <p14:creationId xmlns:p14="http://schemas.microsoft.com/office/powerpoint/2010/main" val="769350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34</a:t>
            </a:fld>
            <a:endParaRPr lang="es-ES"/>
          </a:p>
        </p:txBody>
      </p:sp>
    </p:spTree>
    <p:extLst>
      <p:ext uri="{BB962C8B-B14F-4D97-AF65-F5344CB8AC3E}">
        <p14:creationId xmlns:p14="http://schemas.microsoft.com/office/powerpoint/2010/main" val="19572745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35</a:t>
            </a:fld>
            <a:endParaRPr lang="es-ES"/>
          </a:p>
        </p:txBody>
      </p:sp>
    </p:spTree>
    <p:extLst>
      <p:ext uri="{BB962C8B-B14F-4D97-AF65-F5344CB8AC3E}">
        <p14:creationId xmlns:p14="http://schemas.microsoft.com/office/powerpoint/2010/main" val="3012270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Juarez</a:t>
            </a:r>
            <a:r>
              <a:rPr lang="es-ES" dirty="0" smtClean="0"/>
              <a:t>  (Xalapa).-</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36</a:t>
            </a:fld>
            <a:endParaRPr lang="es-ES"/>
          </a:p>
        </p:txBody>
      </p:sp>
    </p:spTree>
    <p:extLst>
      <p:ext uri="{BB962C8B-B14F-4D97-AF65-F5344CB8AC3E}">
        <p14:creationId xmlns:p14="http://schemas.microsoft.com/office/powerpoint/2010/main" val="37014766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37</a:t>
            </a:fld>
            <a:endParaRPr lang="es-ES"/>
          </a:p>
        </p:txBody>
      </p:sp>
    </p:spTree>
    <p:extLst>
      <p:ext uri="{BB962C8B-B14F-4D97-AF65-F5344CB8AC3E}">
        <p14:creationId xmlns:p14="http://schemas.microsoft.com/office/powerpoint/2010/main" val="645473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Juárez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38</a:t>
            </a:fld>
            <a:endParaRPr lang="es-ES"/>
          </a:p>
        </p:txBody>
      </p:sp>
    </p:spTree>
    <p:extLst>
      <p:ext uri="{BB962C8B-B14F-4D97-AF65-F5344CB8AC3E}">
        <p14:creationId xmlns:p14="http://schemas.microsoft.com/office/powerpoint/2010/main" val="3156401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Juárez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39</a:t>
            </a:fld>
            <a:endParaRPr lang="es-ES"/>
          </a:p>
        </p:txBody>
      </p:sp>
    </p:spTree>
    <p:extLst>
      <p:ext uri="{BB962C8B-B14F-4D97-AF65-F5344CB8AC3E}">
        <p14:creationId xmlns:p14="http://schemas.microsoft.com/office/powerpoint/2010/main" val="3610981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Juárez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40</a:t>
            </a:fld>
            <a:endParaRPr lang="es-ES"/>
          </a:p>
        </p:txBody>
      </p:sp>
    </p:spTree>
    <p:extLst>
      <p:ext uri="{BB962C8B-B14F-4D97-AF65-F5344CB8AC3E}">
        <p14:creationId xmlns:p14="http://schemas.microsoft.com/office/powerpoint/2010/main" val="3976782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Juárez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41</a:t>
            </a:fld>
            <a:endParaRPr lang="es-ES"/>
          </a:p>
        </p:txBody>
      </p:sp>
    </p:spTree>
    <p:extLst>
      <p:ext uri="{BB962C8B-B14F-4D97-AF65-F5344CB8AC3E}">
        <p14:creationId xmlns:p14="http://schemas.microsoft.com/office/powerpoint/2010/main" val="738801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Juárez (Xalapa).</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42</a:t>
            </a:fld>
            <a:endParaRPr lang="es-ES"/>
          </a:p>
        </p:txBody>
      </p:sp>
    </p:spTree>
    <p:extLst>
      <p:ext uri="{BB962C8B-B14F-4D97-AF65-F5344CB8AC3E}">
        <p14:creationId xmlns:p14="http://schemas.microsoft.com/office/powerpoint/2010/main" val="3941619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48</a:t>
            </a:fld>
            <a:endParaRPr lang="es-ES"/>
          </a:p>
        </p:txBody>
      </p:sp>
    </p:spTree>
    <p:extLst>
      <p:ext uri="{BB962C8B-B14F-4D97-AF65-F5344CB8AC3E}">
        <p14:creationId xmlns:p14="http://schemas.microsoft.com/office/powerpoint/2010/main" val="1687697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49</a:t>
            </a:fld>
            <a:endParaRPr lang="es-ES"/>
          </a:p>
        </p:txBody>
      </p:sp>
    </p:spTree>
    <p:extLst>
      <p:ext uri="{BB962C8B-B14F-4D97-AF65-F5344CB8AC3E}">
        <p14:creationId xmlns:p14="http://schemas.microsoft.com/office/powerpoint/2010/main" val="920607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50</a:t>
            </a:fld>
            <a:endParaRPr lang="es-ES"/>
          </a:p>
        </p:txBody>
      </p:sp>
    </p:spTree>
    <p:extLst>
      <p:ext uri="{BB962C8B-B14F-4D97-AF65-F5344CB8AC3E}">
        <p14:creationId xmlns:p14="http://schemas.microsoft.com/office/powerpoint/2010/main" val="3522721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51</a:t>
            </a:fld>
            <a:endParaRPr lang="es-ES"/>
          </a:p>
        </p:txBody>
      </p:sp>
    </p:spTree>
    <p:extLst>
      <p:ext uri="{BB962C8B-B14F-4D97-AF65-F5344CB8AC3E}">
        <p14:creationId xmlns:p14="http://schemas.microsoft.com/office/powerpoint/2010/main" val="11979253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52</a:t>
            </a:fld>
            <a:endParaRPr lang="es-ES"/>
          </a:p>
        </p:txBody>
      </p:sp>
    </p:spTree>
    <p:extLst>
      <p:ext uri="{BB962C8B-B14F-4D97-AF65-F5344CB8AC3E}">
        <p14:creationId xmlns:p14="http://schemas.microsoft.com/office/powerpoint/2010/main" val="14978750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53</a:t>
            </a:fld>
            <a:endParaRPr lang="es-ES"/>
          </a:p>
        </p:txBody>
      </p:sp>
    </p:spTree>
    <p:extLst>
      <p:ext uri="{BB962C8B-B14F-4D97-AF65-F5344CB8AC3E}">
        <p14:creationId xmlns:p14="http://schemas.microsoft.com/office/powerpoint/2010/main" val="3349563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54</a:t>
            </a:fld>
            <a:endParaRPr lang="es-ES"/>
          </a:p>
        </p:txBody>
      </p:sp>
    </p:spTree>
    <p:extLst>
      <p:ext uri="{BB962C8B-B14F-4D97-AF65-F5344CB8AC3E}">
        <p14:creationId xmlns:p14="http://schemas.microsoft.com/office/powerpoint/2010/main" val="25965087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55</a:t>
            </a:fld>
            <a:endParaRPr lang="es-ES"/>
          </a:p>
        </p:txBody>
      </p:sp>
    </p:spTree>
    <p:extLst>
      <p:ext uri="{BB962C8B-B14F-4D97-AF65-F5344CB8AC3E}">
        <p14:creationId xmlns:p14="http://schemas.microsoft.com/office/powerpoint/2010/main" val="30571119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56</a:t>
            </a:fld>
            <a:endParaRPr lang="es-ES"/>
          </a:p>
        </p:txBody>
      </p:sp>
    </p:spTree>
    <p:extLst>
      <p:ext uri="{BB962C8B-B14F-4D97-AF65-F5344CB8AC3E}">
        <p14:creationId xmlns:p14="http://schemas.microsoft.com/office/powerpoint/2010/main" val="30704132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57</a:t>
            </a:fld>
            <a:endParaRPr lang="es-ES"/>
          </a:p>
        </p:txBody>
      </p:sp>
    </p:spTree>
    <p:extLst>
      <p:ext uri="{BB962C8B-B14F-4D97-AF65-F5344CB8AC3E}">
        <p14:creationId xmlns:p14="http://schemas.microsoft.com/office/powerpoint/2010/main" val="20895090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58</a:t>
            </a:fld>
            <a:endParaRPr lang="es-ES"/>
          </a:p>
        </p:txBody>
      </p:sp>
    </p:spTree>
    <p:extLst>
      <p:ext uri="{BB962C8B-B14F-4D97-AF65-F5344CB8AC3E}">
        <p14:creationId xmlns:p14="http://schemas.microsoft.com/office/powerpoint/2010/main" val="35078548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59</a:t>
            </a:fld>
            <a:endParaRPr lang="es-ES"/>
          </a:p>
        </p:txBody>
      </p:sp>
    </p:spTree>
    <p:extLst>
      <p:ext uri="{BB962C8B-B14F-4D97-AF65-F5344CB8AC3E}">
        <p14:creationId xmlns:p14="http://schemas.microsoft.com/office/powerpoint/2010/main" val="8932419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60</a:t>
            </a:fld>
            <a:endParaRPr lang="es-ES"/>
          </a:p>
        </p:txBody>
      </p:sp>
    </p:spTree>
    <p:extLst>
      <p:ext uri="{BB962C8B-B14F-4D97-AF65-F5344CB8AC3E}">
        <p14:creationId xmlns:p14="http://schemas.microsoft.com/office/powerpoint/2010/main" val="36639236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61</a:t>
            </a:fld>
            <a:endParaRPr lang="es-ES"/>
          </a:p>
        </p:txBody>
      </p:sp>
    </p:spTree>
    <p:extLst>
      <p:ext uri="{BB962C8B-B14F-4D97-AF65-F5344CB8AC3E}">
        <p14:creationId xmlns:p14="http://schemas.microsoft.com/office/powerpoint/2010/main" val="23261757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62</a:t>
            </a:fld>
            <a:endParaRPr lang="es-ES"/>
          </a:p>
        </p:txBody>
      </p:sp>
    </p:spTree>
    <p:extLst>
      <p:ext uri="{BB962C8B-B14F-4D97-AF65-F5344CB8AC3E}">
        <p14:creationId xmlns:p14="http://schemas.microsoft.com/office/powerpoint/2010/main" val="38191375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63</a:t>
            </a:fld>
            <a:endParaRPr lang="es-ES"/>
          </a:p>
        </p:txBody>
      </p:sp>
    </p:spTree>
    <p:extLst>
      <p:ext uri="{BB962C8B-B14F-4D97-AF65-F5344CB8AC3E}">
        <p14:creationId xmlns:p14="http://schemas.microsoft.com/office/powerpoint/2010/main" val="15250026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64</a:t>
            </a:fld>
            <a:endParaRPr lang="es-ES"/>
          </a:p>
        </p:txBody>
      </p:sp>
    </p:spTree>
    <p:extLst>
      <p:ext uri="{BB962C8B-B14F-4D97-AF65-F5344CB8AC3E}">
        <p14:creationId xmlns:p14="http://schemas.microsoft.com/office/powerpoint/2010/main" val="28179797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Hundido.-</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65</a:t>
            </a:fld>
            <a:endParaRPr lang="es-ES"/>
          </a:p>
        </p:txBody>
      </p:sp>
    </p:spTree>
    <p:extLst>
      <p:ext uri="{BB962C8B-B14F-4D97-AF65-F5344CB8AC3E}">
        <p14:creationId xmlns:p14="http://schemas.microsoft.com/office/powerpoint/2010/main" val="22455572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Tangamanga</a:t>
            </a:r>
            <a:r>
              <a:rPr lang="es-ES" dirty="0" smtClean="0"/>
              <a:t>.-</a:t>
            </a:r>
            <a:r>
              <a:rPr lang="es-ES" dirty="0" err="1" smtClean="0"/>
              <a:t>Mejico</a:t>
            </a:r>
            <a:r>
              <a:rPr lang="es-ES" dirty="0" smtClean="0"/>
              <a:t>.</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69</a:t>
            </a:fld>
            <a:endParaRPr lang="es-ES"/>
          </a:p>
        </p:txBody>
      </p:sp>
    </p:spTree>
    <p:extLst>
      <p:ext uri="{BB962C8B-B14F-4D97-AF65-F5344CB8AC3E}">
        <p14:creationId xmlns:p14="http://schemas.microsoft.com/office/powerpoint/2010/main" val="11176825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Tangamanga</a:t>
            </a:r>
            <a:r>
              <a:rPr lang="es-ES" dirty="0" smtClean="0"/>
              <a:t>.-</a:t>
            </a:r>
            <a:r>
              <a:rPr lang="es-ES" dirty="0" err="1" smtClean="0"/>
              <a:t>Mejico</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70</a:t>
            </a:fld>
            <a:endParaRPr lang="es-ES"/>
          </a:p>
        </p:txBody>
      </p:sp>
    </p:spTree>
    <p:extLst>
      <p:ext uri="{BB962C8B-B14F-4D97-AF65-F5344CB8AC3E}">
        <p14:creationId xmlns:p14="http://schemas.microsoft.com/office/powerpoint/2010/main" val="17606861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 Parque </a:t>
            </a:r>
            <a:r>
              <a:rPr lang="es-ES" dirty="0" err="1" smtClean="0"/>
              <a:t>Tangamanga</a:t>
            </a:r>
            <a:r>
              <a:rPr lang="es-ES" dirty="0" smtClean="0"/>
              <a:t>.-</a:t>
            </a:r>
            <a:r>
              <a:rPr lang="es-ES" dirty="0" err="1" smtClean="0"/>
              <a:t>Mejico</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71</a:t>
            </a:fld>
            <a:endParaRPr lang="es-ES"/>
          </a:p>
        </p:txBody>
      </p:sp>
    </p:spTree>
    <p:extLst>
      <p:ext uri="{BB962C8B-B14F-4D97-AF65-F5344CB8AC3E}">
        <p14:creationId xmlns:p14="http://schemas.microsoft.com/office/powerpoint/2010/main" val="36058337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Tangamanga</a:t>
            </a:r>
            <a:r>
              <a:rPr lang="es-ES" dirty="0" smtClean="0"/>
              <a:t>.-</a:t>
            </a:r>
            <a:r>
              <a:rPr lang="es-ES" dirty="0" err="1" smtClean="0"/>
              <a:t>Mejico</a:t>
            </a:r>
            <a:r>
              <a:rPr lang="es-ES" dirty="0" smtClean="0"/>
              <a:t>.</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72</a:t>
            </a:fld>
            <a:endParaRPr lang="es-ES"/>
          </a:p>
        </p:txBody>
      </p:sp>
    </p:spTree>
    <p:extLst>
      <p:ext uri="{BB962C8B-B14F-4D97-AF65-F5344CB8AC3E}">
        <p14:creationId xmlns:p14="http://schemas.microsoft.com/office/powerpoint/2010/main" val="20042413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Tangamanga</a:t>
            </a:r>
            <a:r>
              <a:rPr lang="es-ES" dirty="0" smtClean="0"/>
              <a:t>.-</a:t>
            </a:r>
            <a:r>
              <a:rPr lang="es-ES" dirty="0" err="1" smtClean="0"/>
              <a:t>Mejico</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73</a:t>
            </a:fld>
            <a:endParaRPr lang="es-ES"/>
          </a:p>
        </p:txBody>
      </p:sp>
    </p:spTree>
    <p:extLst>
      <p:ext uri="{BB962C8B-B14F-4D97-AF65-F5344CB8AC3E}">
        <p14:creationId xmlns:p14="http://schemas.microsoft.com/office/powerpoint/2010/main" val="471609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Parque </a:t>
            </a:r>
            <a:r>
              <a:rPr lang="es-ES" dirty="0" err="1" smtClean="0"/>
              <a:t>Tangamanga</a:t>
            </a:r>
            <a:r>
              <a:rPr lang="es-ES" dirty="0" smtClean="0"/>
              <a:t>.-</a:t>
            </a:r>
            <a:r>
              <a:rPr lang="es-ES" dirty="0" err="1" smtClean="0"/>
              <a:t>Mejico</a:t>
            </a:r>
            <a:r>
              <a:rPr lang="es-ES" dirty="0" smtClean="0"/>
              <a: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74</a:t>
            </a:fld>
            <a:endParaRPr lang="es-ES"/>
          </a:p>
        </p:txBody>
      </p:sp>
    </p:spTree>
    <p:extLst>
      <p:ext uri="{BB962C8B-B14F-4D97-AF65-F5344CB8AC3E}">
        <p14:creationId xmlns:p14="http://schemas.microsoft.com/office/powerpoint/2010/main" val="4405251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92</a:t>
            </a:fld>
            <a:endParaRPr lang="es-ES"/>
          </a:p>
        </p:txBody>
      </p:sp>
    </p:spTree>
    <p:extLst>
      <p:ext uri="{BB962C8B-B14F-4D97-AF65-F5344CB8AC3E}">
        <p14:creationId xmlns:p14="http://schemas.microsoft.com/office/powerpoint/2010/main" val="5644592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93</a:t>
            </a:fld>
            <a:endParaRPr lang="es-ES"/>
          </a:p>
        </p:txBody>
      </p:sp>
    </p:spTree>
    <p:extLst>
      <p:ext uri="{BB962C8B-B14F-4D97-AF65-F5344CB8AC3E}">
        <p14:creationId xmlns:p14="http://schemas.microsoft.com/office/powerpoint/2010/main" val="34699238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94</a:t>
            </a:fld>
            <a:endParaRPr lang="es-ES"/>
          </a:p>
        </p:txBody>
      </p:sp>
    </p:spTree>
    <p:extLst>
      <p:ext uri="{BB962C8B-B14F-4D97-AF65-F5344CB8AC3E}">
        <p14:creationId xmlns:p14="http://schemas.microsoft.com/office/powerpoint/2010/main" val="705929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95</a:t>
            </a:fld>
            <a:endParaRPr lang="es-ES"/>
          </a:p>
        </p:txBody>
      </p:sp>
    </p:spTree>
    <p:extLst>
      <p:ext uri="{BB962C8B-B14F-4D97-AF65-F5344CB8AC3E}">
        <p14:creationId xmlns:p14="http://schemas.microsoft.com/office/powerpoint/2010/main" val="1163434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96</a:t>
            </a:fld>
            <a:endParaRPr lang="es-ES"/>
          </a:p>
        </p:txBody>
      </p:sp>
    </p:spTree>
    <p:extLst>
      <p:ext uri="{BB962C8B-B14F-4D97-AF65-F5344CB8AC3E}">
        <p14:creationId xmlns:p14="http://schemas.microsoft.com/office/powerpoint/2010/main" val="34008363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97</a:t>
            </a:fld>
            <a:endParaRPr lang="es-ES"/>
          </a:p>
        </p:txBody>
      </p:sp>
    </p:spTree>
    <p:extLst>
      <p:ext uri="{BB962C8B-B14F-4D97-AF65-F5344CB8AC3E}">
        <p14:creationId xmlns:p14="http://schemas.microsoft.com/office/powerpoint/2010/main" val="209382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98</a:t>
            </a:fld>
            <a:endParaRPr lang="es-ES"/>
          </a:p>
        </p:txBody>
      </p:sp>
    </p:spTree>
    <p:extLst>
      <p:ext uri="{BB962C8B-B14F-4D97-AF65-F5344CB8AC3E}">
        <p14:creationId xmlns:p14="http://schemas.microsoft.com/office/powerpoint/2010/main" val="22094386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99</a:t>
            </a:fld>
            <a:endParaRPr lang="es-ES"/>
          </a:p>
        </p:txBody>
      </p:sp>
    </p:spTree>
    <p:extLst>
      <p:ext uri="{BB962C8B-B14F-4D97-AF65-F5344CB8AC3E}">
        <p14:creationId xmlns:p14="http://schemas.microsoft.com/office/powerpoint/2010/main" val="35064510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100</a:t>
            </a:fld>
            <a:endParaRPr lang="es-ES"/>
          </a:p>
        </p:txBody>
      </p:sp>
    </p:spTree>
    <p:extLst>
      <p:ext uri="{BB962C8B-B14F-4D97-AF65-F5344CB8AC3E}">
        <p14:creationId xmlns:p14="http://schemas.microsoft.com/office/powerpoint/2010/main" val="40723943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101</a:t>
            </a:fld>
            <a:endParaRPr lang="es-ES"/>
          </a:p>
        </p:txBody>
      </p:sp>
    </p:spTree>
    <p:extLst>
      <p:ext uri="{BB962C8B-B14F-4D97-AF65-F5344CB8AC3E}">
        <p14:creationId xmlns:p14="http://schemas.microsoft.com/office/powerpoint/2010/main" val="451877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102</a:t>
            </a:fld>
            <a:endParaRPr lang="es-ES"/>
          </a:p>
        </p:txBody>
      </p:sp>
    </p:spTree>
    <p:extLst>
      <p:ext uri="{BB962C8B-B14F-4D97-AF65-F5344CB8AC3E}">
        <p14:creationId xmlns:p14="http://schemas.microsoft.com/office/powerpoint/2010/main" val="23834846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r>
              <a:rPr lang="es-ES" dirty="0" smtClean="0"/>
              <a:t>Isla de las Muñecas</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103</a:t>
            </a:fld>
            <a:endParaRPr lang="es-ES"/>
          </a:p>
        </p:txBody>
      </p:sp>
    </p:spTree>
    <p:extLst>
      <p:ext uri="{BB962C8B-B14F-4D97-AF65-F5344CB8AC3E}">
        <p14:creationId xmlns:p14="http://schemas.microsoft.com/office/powerpoint/2010/main" val="41554489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a:p>
            <a:r>
              <a:rPr lang="es-ES" dirty="0" smtClean="0"/>
              <a:t>Isla</a:t>
            </a:r>
            <a:r>
              <a:rPr lang="es-ES" baseline="0" dirty="0" smtClean="0"/>
              <a:t> de las muñecas</a:t>
            </a:r>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104</a:t>
            </a:fld>
            <a:endParaRPr lang="es-ES"/>
          </a:p>
        </p:txBody>
      </p:sp>
    </p:spTree>
    <p:extLst>
      <p:ext uri="{BB962C8B-B14F-4D97-AF65-F5344CB8AC3E}">
        <p14:creationId xmlns:p14="http://schemas.microsoft.com/office/powerpoint/2010/main" val="39595011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105</a:t>
            </a:fld>
            <a:endParaRPr lang="es-ES"/>
          </a:p>
        </p:txBody>
      </p:sp>
    </p:spTree>
    <p:extLst>
      <p:ext uri="{BB962C8B-B14F-4D97-AF65-F5344CB8AC3E}">
        <p14:creationId xmlns:p14="http://schemas.microsoft.com/office/powerpoint/2010/main" val="21684188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106</a:t>
            </a:fld>
            <a:endParaRPr lang="es-ES"/>
          </a:p>
        </p:txBody>
      </p:sp>
    </p:spTree>
    <p:extLst>
      <p:ext uri="{BB962C8B-B14F-4D97-AF65-F5344CB8AC3E}">
        <p14:creationId xmlns:p14="http://schemas.microsoft.com/office/powerpoint/2010/main" val="40434977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a:t>
            </a:r>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107</a:t>
            </a:fld>
            <a:endParaRPr lang="es-ES"/>
          </a:p>
        </p:txBody>
      </p:sp>
    </p:spTree>
    <p:extLst>
      <p:ext uri="{BB962C8B-B14F-4D97-AF65-F5344CB8AC3E}">
        <p14:creationId xmlns:p14="http://schemas.microsoft.com/office/powerpoint/2010/main" val="7946921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Xochimilco </a:t>
            </a:r>
            <a:r>
              <a:rPr lang="es-ES" dirty="0" err="1" smtClean="0"/>
              <a:t>Ecological</a:t>
            </a:r>
            <a:r>
              <a:rPr lang="es-ES" dirty="0" smtClean="0"/>
              <a:t> Park .-</a:t>
            </a:r>
            <a:r>
              <a:rPr lang="es-ES" dirty="0" err="1" smtClean="0"/>
              <a:t>Plant</a:t>
            </a:r>
            <a:r>
              <a:rPr lang="es-ES" dirty="0" smtClean="0"/>
              <a:t> </a:t>
            </a:r>
            <a:r>
              <a:rPr lang="es-ES" dirty="0" err="1" smtClean="0"/>
              <a:t>Market</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108</a:t>
            </a:fld>
            <a:endParaRPr lang="es-ES"/>
          </a:p>
        </p:txBody>
      </p:sp>
    </p:spTree>
    <p:extLst>
      <p:ext uri="{BB962C8B-B14F-4D97-AF65-F5344CB8AC3E}">
        <p14:creationId xmlns:p14="http://schemas.microsoft.com/office/powerpoint/2010/main" val="10768051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109</a:t>
            </a:fld>
            <a:endParaRPr lang="es-ES"/>
          </a:p>
        </p:txBody>
      </p:sp>
    </p:spTree>
    <p:extLst>
      <p:ext uri="{BB962C8B-B14F-4D97-AF65-F5344CB8AC3E}">
        <p14:creationId xmlns:p14="http://schemas.microsoft.com/office/powerpoint/2010/main" val="42342861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110</a:t>
            </a:fld>
            <a:endParaRPr lang="es-ES"/>
          </a:p>
        </p:txBody>
      </p:sp>
    </p:spTree>
    <p:extLst>
      <p:ext uri="{BB962C8B-B14F-4D97-AF65-F5344CB8AC3E}">
        <p14:creationId xmlns:p14="http://schemas.microsoft.com/office/powerpoint/2010/main" val="10039498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111</a:t>
            </a:fld>
            <a:endParaRPr lang="es-ES"/>
          </a:p>
        </p:txBody>
      </p:sp>
    </p:spTree>
    <p:extLst>
      <p:ext uri="{BB962C8B-B14F-4D97-AF65-F5344CB8AC3E}">
        <p14:creationId xmlns:p14="http://schemas.microsoft.com/office/powerpoint/2010/main" val="5527171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112</a:t>
            </a:fld>
            <a:endParaRPr lang="es-ES"/>
          </a:p>
        </p:txBody>
      </p:sp>
    </p:spTree>
    <p:extLst>
      <p:ext uri="{BB962C8B-B14F-4D97-AF65-F5344CB8AC3E}">
        <p14:creationId xmlns:p14="http://schemas.microsoft.com/office/powerpoint/2010/main" val="1449107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113</a:t>
            </a:fld>
            <a:endParaRPr lang="es-ES"/>
          </a:p>
        </p:txBody>
      </p:sp>
    </p:spTree>
    <p:extLst>
      <p:ext uri="{BB962C8B-B14F-4D97-AF65-F5344CB8AC3E}">
        <p14:creationId xmlns:p14="http://schemas.microsoft.com/office/powerpoint/2010/main" val="42352194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114</a:t>
            </a:fld>
            <a:endParaRPr lang="es-ES"/>
          </a:p>
        </p:txBody>
      </p:sp>
    </p:spTree>
    <p:extLst>
      <p:ext uri="{BB962C8B-B14F-4D97-AF65-F5344CB8AC3E}">
        <p14:creationId xmlns:p14="http://schemas.microsoft.com/office/powerpoint/2010/main" val="35816423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115</a:t>
            </a:fld>
            <a:endParaRPr lang="es-ES"/>
          </a:p>
        </p:txBody>
      </p:sp>
    </p:spTree>
    <p:extLst>
      <p:ext uri="{BB962C8B-B14F-4D97-AF65-F5344CB8AC3E}">
        <p14:creationId xmlns:p14="http://schemas.microsoft.com/office/powerpoint/2010/main" val="12984394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116</a:t>
            </a:fld>
            <a:endParaRPr lang="es-ES"/>
          </a:p>
        </p:txBody>
      </p:sp>
    </p:spTree>
    <p:extLst>
      <p:ext uri="{BB962C8B-B14F-4D97-AF65-F5344CB8AC3E}">
        <p14:creationId xmlns:p14="http://schemas.microsoft.com/office/powerpoint/2010/main" val="4948601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117</a:t>
            </a:fld>
            <a:endParaRPr lang="es-ES"/>
          </a:p>
        </p:txBody>
      </p:sp>
    </p:spTree>
    <p:extLst>
      <p:ext uri="{BB962C8B-B14F-4D97-AF65-F5344CB8AC3E}">
        <p14:creationId xmlns:p14="http://schemas.microsoft.com/office/powerpoint/2010/main" val="37943095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118</a:t>
            </a:fld>
            <a:endParaRPr lang="es-ES"/>
          </a:p>
        </p:txBody>
      </p:sp>
    </p:spTree>
    <p:extLst>
      <p:ext uri="{BB962C8B-B14F-4D97-AF65-F5344CB8AC3E}">
        <p14:creationId xmlns:p14="http://schemas.microsoft.com/office/powerpoint/2010/main" val="19022881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119</a:t>
            </a:fld>
            <a:endParaRPr lang="es-ES"/>
          </a:p>
        </p:txBody>
      </p:sp>
    </p:spTree>
    <p:extLst>
      <p:ext uri="{BB962C8B-B14F-4D97-AF65-F5344CB8AC3E}">
        <p14:creationId xmlns:p14="http://schemas.microsoft.com/office/powerpoint/2010/main" val="31568205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err="1" smtClean="0"/>
              <a:t>Xochimilco</a:t>
            </a:r>
            <a:r>
              <a:rPr lang="en-US" dirty="0" smtClean="0"/>
              <a:t> Ecological Park .-Plant Market</a:t>
            </a:r>
          </a:p>
          <a:p>
            <a:endParaRPr lang="es-ES" dirty="0"/>
          </a:p>
        </p:txBody>
      </p:sp>
      <p:sp>
        <p:nvSpPr>
          <p:cNvPr id="4" name="3 Marcador de número de diapositiva"/>
          <p:cNvSpPr>
            <a:spLocks noGrp="1"/>
          </p:cNvSpPr>
          <p:nvPr>
            <p:ph type="sldNum" sz="quarter" idx="10"/>
          </p:nvPr>
        </p:nvSpPr>
        <p:spPr/>
        <p:txBody>
          <a:bodyPr/>
          <a:lstStyle/>
          <a:p>
            <a:fld id="{381F3087-9EBC-448B-8DBB-C8EEE71471EC}" type="slidenum">
              <a:rPr lang="es-ES" smtClean="0"/>
              <a:t>120</a:t>
            </a:fld>
            <a:endParaRPr lang="es-ES"/>
          </a:p>
        </p:txBody>
      </p:sp>
    </p:spTree>
    <p:extLst>
      <p:ext uri="{BB962C8B-B14F-4D97-AF65-F5344CB8AC3E}">
        <p14:creationId xmlns:p14="http://schemas.microsoft.com/office/powerpoint/2010/main" val="2736874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4/11/2016</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4/11/2016</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4/11/2016</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4/11/2016</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4/11/2016</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4/11/2016</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4/11/2016</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4/11/2016</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4/11/2016</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4/11/2016</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4/11/2016</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4/11/2016</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0.jpg"/><Relationship Id="rId4" Type="http://schemas.openxmlformats.org/officeDocument/2006/relationships/image" Target="../media/image4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g"/></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5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9.jpg"/><Relationship Id="rId5" Type="http://schemas.openxmlformats.org/officeDocument/2006/relationships/image" Target="../media/image51.jpg"/><Relationship Id="rId4" Type="http://schemas.openxmlformats.org/officeDocument/2006/relationships/image" Target="../media/image68.jpg"/></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3.jpg"/><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upload.wikimedia.org/wikipedia/commons/9/95/Trajinera.JPG"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9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700808"/>
            <a:ext cx="6172200" cy="2448272"/>
          </a:xfrm>
        </p:spPr>
        <p:txBody>
          <a:bodyPr>
            <a:noAutofit/>
          </a:bodyPr>
          <a:lstStyle/>
          <a:p>
            <a:r>
              <a:rPr lang="es-ES" sz="3200" dirty="0" smtClean="0"/>
              <a:t>AMERICA.-LA VUELTA AL MUNDO EN 385 JARDINES.-</a:t>
            </a:r>
            <a:r>
              <a:rPr lang="es-ES" sz="3200" dirty="0"/>
              <a:t>MEJICO</a:t>
            </a:r>
            <a:r>
              <a:rPr lang="es-ES" sz="4000" dirty="0"/>
              <a:t>.-</a:t>
            </a:r>
            <a:r>
              <a:rPr lang="es-ES" sz="2800" dirty="0"/>
              <a:t>Parque Los </a:t>
            </a:r>
            <a:r>
              <a:rPr lang="es-ES" sz="2800" dirty="0" err="1" smtClean="0"/>
              <a:t>Tecajetes</a:t>
            </a:r>
            <a:r>
              <a:rPr lang="es-ES" sz="2800" dirty="0"/>
              <a:t>.-Parque Suarez.-</a:t>
            </a:r>
            <a:r>
              <a:rPr lang="es-ES" sz="2800" dirty="0" err="1" smtClean="0"/>
              <a:t>xalapa</a:t>
            </a:r>
            <a:r>
              <a:rPr lang="es-ES" sz="2800" dirty="0"/>
              <a:t>.-Parque Hundido.-Parque </a:t>
            </a:r>
            <a:r>
              <a:rPr lang="es-ES" sz="2800" dirty="0" err="1"/>
              <a:t>Tangamanga</a:t>
            </a:r>
            <a:r>
              <a:rPr lang="es-ES" sz="2800" dirty="0"/>
              <a:t>.-</a:t>
            </a:r>
            <a:r>
              <a:rPr lang="es-ES" sz="2800" dirty="0" err="1" smtClean="0"/>
              <a:t>Mejico</a:t>
            </a:r>
            <a:r>
              <a:rPr lang="es-ES" sz="2800" dirty="0"/>
              <a:t>.-Xochimilco </a:t>
            </a:r>
            <a:r>
              <a:rPr lang="es-ES" sz="2800" dirty="0" err="1"/>
              <a:t>Ecological</a:t>
            </a:r>
            <a:r>
              <a:rPr lang="es-ES" sz="2800" dirty="0"/>
              <a:t> Park </a:t>
            </a:r>
            <a:endParaRPr lang="es-ES" sz="2800" dirty="0"/>
          </a:p>
        </p:txBody>
      </p:sp>
      <p:sp>
        <p:nvSpPr>
          <p:cNvPr id="3" name="2 Subtítulo"/>
          <p:cNvSpPr>
            <a:spLocks noGrp="1"/>
          </p:cNvSpPr>
          <p:nvPr>
            <p:ph type="subTitle" idx="1"/>
          </p:nvPr>
        </p:nvSpPr>
        <p:spPr>
          <a:xfrm>
            <a:off x="2286000" y="5003322"/>
            <a:ext cx="5094312" cy="1371600"/>
          </a:xfrm>
        </p:spPr>
        <p:txBody>
          <a:bodyPr>
            <a:normAutofit fontScale="85000" lnSpcReduction="20000"/>
          </a:bodyPr>
          <a:lstStyle/>
          <a:p>
            <a:r>
              <a:rPr lang="es-ES" dirty="0" err="1" smtClean="0"/>
              <a:t>Selecion</a:t>
            </a:r>
            <a:r>
              <a:rPr lang="es-ES" dirty="0" smtClean="0"/>
              <a:t> de textos y </a:t>
            </a:r>
            <a:r>
              <a:rPr lang="es-ES" dirty="0" err="1" smtClean="0"/>
              <a:t>fotografias</a:t>
            </a:r>
            <a:r>
              <a:rPr lang="es-ES" dirty="0" smtClean="0"/>
              <a:t> por</a:t>
            </a:r>
          </a:p>
          <a:p>
            <a:r>
              <a:rPr lang="es-ES" sz="2800" dirty="0" smtClean="0"/>
              <a:t>JOSE ELIAS </a:t>
            </a:r>
            <a:r>
              <a:rPr lang="es-ES" sz="2800" dirty="0" smtClean="0"/>
              <a:t>BONELLS</a:t>
            </a:r>
          </a:p>
          <a:p>
            <a:r>
              <a:rPr lang="es-ES" sz="2800" dirty="0" smtClean="0"/>
              <a:t>01 </a:t>
            </a:r>
            <a:r>
              <a:rPr lang="es-ES" sz="2800" dirty="0"/>
              <a:t>Impromptus D899, op.90 - No.1 i c-mol</a:t>
            </a:r>
            <a:endParaRPr lang="es-ES" sz="2800" dirty="0"/>
          </a:p>
        </p:txBody>
      </p:sp>
      <p:pic>
        <p:nvPicPr>
          <p:cNvPr id="4" name="01 Impromptus D899, op.90 - No.1 i c-moll.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40352" y="5445224"/>
            <a:ext cx="609600" cy="609600"/>
          </a:xfrm>
          <a:prstGeom prst="rect">
            <a:avLst/>
          </a:prstGeom>
        </p:spPr>
      </p:pic>
    </p:spTree>
    <p:extLst>
      <p:ext uri="{BB962C8B-B14F-4D97-AF65-F5344CB8AC3E}">
        <p14:creationId xmlns:p14="http://schemas.microsoft.com/office/powerpoint/2010/main" val="402127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0"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Los </a:t>
            </a:r>
            <a:r>
              <a:rPr lang="es-ES" dirty="0" err="1"/>
              <a:t>Tecajetes</a:t>
            </a:r>
            <a:r>
              <a:rPr lang="es-ES" dirty="0"/>
              <a:t>.-Xalapa.-Veracruz.-</a:t>
            </a:r>
            <a:r>
              <a:rPr lang="es-ES" dirty="0" err="1"/>
              <a:t>Mexico</a:t>
            </a:r>
            <a:endParaRPr lang="es-ES" dirty="0"/>
          </a:p>
        </p:txBody>
      </p:sp>
      <p:sp>
        <p:nvSpPr>
          <p:cNvPr id="3" name="2 Marcador de contenido"/>
          <p:cNvSpPr>
            <a:spLocks noGrp="1"/>
          </p:cNvSpPr>
          <p:nvPr>
            <p:ph sz="quarter" idx="1"/>
          </p:nvPr>
        </p:nvSpPr>
        <p:spPr/>
        <p:txBody>
          <a:bodyPr/>
          <a:lstStyle/>
          <a:p>
            <a:r>
              <a:rPr lang="es-ES" dirty="0"/>
              <a:t>Parque de los </a:t>
            </a:r>
            <a:r>
              <a:rPr lang="es-ES" dirty="0" err="1"/>
              <a:t>Tecajetes</a:t>
            </a:r>
            <a:r>
              <a:rPr lang="es-ES" dirty="0"/>
              <a:t> es un parque en la ciudad de Xalapa , en el estado de Veracruz en el este de México . </a:t>
            </a:r>
            <a:endParaRPr lang="es-ES" dirty="0" smtClean="0"/>
          </a:p>
          <a:p>
            <a:r>
              <a:rPr lang="es-ES" dirty="0" smtClean="0"/>
              <a:t>Formado </a:t>
            </a:r>
            <a:r>
              <a:rPr lang="es-ES" dirty="0"/>
              <a:t>en una depresión natural, debajo de la tierra es una de agua dulce primavera que alimenta los acueductos , piscinas artificiales y canales que son una característica del parque. </a:t>
            </a:r>
          </a:p>
        </p:txBody>
      </p:sp>
    </p:spTree>
    <p:extLst>
      <p:ext uri="{BB962C8B-B14F-4D97-AF65-F5344CB8AC3E}">
        <p14:creationId xmlns:p14="http://schemas.microsoft.com/office/powerpoint/2010/main" val="10916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896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513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45"/>
          <a:stretch/>
        </p:blipFill>
        <p:spPr>
          <a:xfrm>
            <a:off x="0" y="0"/>
            <a:ext cx="9144000" cy="6858000"/>
          </a:xfrm>
          <a:prstGeom prst="rect">
            <a:avLst/>
          </a:prstGeom>
        </p:spPr>
      </p:pic>
    </p:spTree>
    <p:extLst>
      <p:ext uri="{BB962C8B-B14F-4D97-AF65-F5344CB8AC3E}">
        <p14:creationId xmlns:p14="http://schemas.microsoft.com/office/powerpoint/2010/main" val="4074466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131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104239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19"/>
          <a:stretch/>
        </p:blipFill>
        <p:spPr>
          <a:xfrm>
            <a:off x="0" y="3976"/>
            <a:ext cx="9144000" cy="6854024"/>
          </a:xfrm>
          <a:prstGeom prst="rect">
            <a:avLst/>
          </a:prstGeom>
        </p:spPr>
      </p:pic>
    </p:spTree>
    <p:extLst>
      <p:ext uri="{BB962C8B-B14F-4D97-AF65-F5344CB8AC3E}">
        <p14:creationId xmlns:p14="http://schemas.microsoft.com/office/powerpoint/2010/main" val="174088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555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2098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91"/>
          <a:stretch/>
        </p:blipFill>
        <p:spPr>
          <a:xfrm>
            <a:off x="0" y="0"/>
            <a:ext cx="9144000" cy="6858000"/>
          </a:xfrm>
          <a:prstGeom prst="rect">
            <a:avLst/>
          </a:prstGeom>
        </p:spPr>
      </p:pic>
    </p:spTree>
    <p:extLst>
      <p:ext uri="{BB962C8B-B14F-4D97-AF65-F5344CB8AC3E}">
        <p14:creationId xmlns:p14="http://schemas.microsoft.com/office/powerpoint/2010/main" val="1421196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22"/>
          <a:stretch/>
        </p:blipFill>
        <p:spPr>
          <a:xfrm>
            <a:off x="0" y="0"/>
            <a:ext cx="9144000" cy="6858000"/>
          </a:xfrm>
          <a:prstGeom prst="rect">
            <a:avLst/>
          </a:prstGeom>
        </p:spPr>
      </p:pic>
    </p:spTree>
    <p:extLst>
      <p:ext uri="{BB962C8B-B14F-4D97-AF65-F5344CB8AC3E}">
        <p14:creationId xmlns:p14="http://schemas.microsoft.com/office/powerpoint/2010/main" val="1168394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74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0647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36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2" y="0"/>
            <a:ext cx="586583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73016"/>
            <a:ext cx="5868144" cy="327048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8144" y="0"/>
            <a:ext cx="3275856" cy="357301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7272" y="3573016"/>
            <a:ext cx="3226728" cy="3284984"/>
          </a:xfrm>
          <a:prstGeom prst="rect">
            <a:avLst/>
          </a:prstGeom>
        </p:spPr>
      </p:pic>
    </p:spTree>
    <p:extLst>
      <p:ext uri="{BB962C8B-B14F-4D97-AF65-F5344CB8AC3E}">
        <p14:creationId xmlns:p14="http://schemas.microsoft.com/office/powerpoint/2010/main" val="3563823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5104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66836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7029400"/>
          </a:xfrm>
          <a:prstGeom prst="rect">
            <a:avLst/>
          </a:prstGeom>
        </p:spPr>
      </p:pic>
    </p:spTree>
    <p:extLst>
      <p:ext uri="{BB962C8B-B14F-4D97-AF65-F5344CB8AC3E}">
        <p14:creationId xmlns:p14="http://schemas.microsoft.com/office/powerpoint/2010/main" val="3897879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0444"/>
          <a:stretch/>
        </p:blipFill>
        <p:spPr>
          <a:xfrm>
            <a:off x="0" y="0"/>
            <a:ext cx="9144000" cy="6858000"/>
          </a:xfrm>
          <a:prstGeom prst="rect">
            <a:avLst/>
          </a:prstGeom>
        </p:spPr>
      </p:pic>
    </p:spTree>
    <p:extLst>
      <p:ext uri="{BB962C8B-B14F-4D97-AF65-F5344CB8AC3E}">
        <p14:creationId xmlns:p14="http://schemas.microsoft.com/office/powerpoint/2010/main" val="370340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576787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057343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851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5900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6095"/>
          </a:xfrm>
          <a:prstGeom prst="rect">
            <a:avLst/>
          </a:prstGeom>
        </p:spPr>
      </p:pic>
    </p:spTree>
    <p:extLst>
      <p:ext uri="{BB962C8B-B14F-4D97-AF65-F5344CB8AC3E}">
        <p14:creationId xmlns:p14="http://schemas.microsoft.com/office/powerpoint/2010/main" val="1964916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Parque Suarez.-</a:t>
            </a:r>
            <a:r>
              <a:rPr lang="es-ES" dirty="0" err="1" smtClean="0"/>
              <a:t>xalapa</a:t>
            </a:r>
            <a:endParaRPr lang="es-ES" dirty="0"/>
          </a:p>
        </p:txBody>
      </p:sp>
      <p:sp>
        <p:nvSpPr>
          <p:cNvPr id="3" name="2 Marcador de contenido"/>
          <p:cNvSpPr>
            <a:spLocks noGrp="1"/>
          </p:cNvSpPr>
          <p:nvPr>
            <p:ph sz="quarter" idx="1"/>
          </p:nvPr>
        </p:nvSpPr>
        <p:spPr/>
        <p:txBody>
          <a:bodyPr>
            <a:normAutofit/>
          </a:bodyPr>
          <a:lstStyle/>
          <a:p>
            <a:r>
              <a:rPr lang="es-ES" dirty="0"/>
              <a:t>El Parque Juárez es un parque público en la ciudad de Xalapa, en el estado de Veracruz, México, inaugurado en 1892 y nombrado en honor de Benito Juárez</a:t>
            </a:r>
            <a:r>
              <a:rPr lang="es-ES" dirty="0" smtClean="0"/>
              <a:t>.</a:t>
            </a:r>
          </a:p>
          <a:p>
            <a:r>
              <a:rPr lang="es-ES" dirty="0"/>
              <a:t>En ese lugar estuvo el Convento de San Francisco cuya construcción fue iniciada (1534) en tiempos de Hernán Cortés, terminándose en 1556; fue el segundo convento construido en México. </a:t>
            </a:r>
            <a:endParaRPr lang="es-ES" dirty="0" smtClean="0"/>
          </a:p>
          <a:p>
            <a:r>
              <a:rPr lang="es-ES" dirty="0" smtClean="0"/>
              <a:t>Sus </a:t>
            </a:r>
            <a:r>
              <a:rPr lang="es-ES" dirty="0"/>
              <a:t>ruinas fueron demolidas en 1889 a fin de construir el parque.</a:t>
            </a:r>
          </a:p>
          <a:p>
            <a:pPr marL="0" indent="0">
              <a:buNone/>
            </a:pPr>
            <a:endParaRPr lang="es-ES" dirty="0"/>
          </a:p>
        </p:txBody>
      </p:sp>
    </p:spTree>
    <p:extLst>
      <p:ext uri="{BB962C8B-B14F-4D97-AF65-F5344CB8AC3E}">
        <p14:creationId xmlns:p14="http://schemas.microsoft.com/office/powerpoint/2010/main" val="3248423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548680"/>
            <a:ext cx="7467600" cy="5544616"/>
          </a:xfrm>
        </p:spPr>
        <p:txBody>
          <a:bodyPr>
            <a:normAutofit lnSpcReduction="10000"/>
          </a:bodyPr>
          <a:lstStyle/>
          <a:p>
            <a:r>
              <a:rPr lang="es-ES" dirty="0"/>
              <a:t> "La inauguración del Parque Juárez se hizo el 16 de septiembre de 1892 por el Gobernador Interino Leandro Alcolea. </a:t>
            </a:r>
            <a:endParaRPr lang="es-ES" dirty="0" smtClean="0"/>
          </a:p>
          <a:p>
            <a:r>
              <a:rPr lang="es-ES" dirty="0" smtClean="0"/>
              <a:t>Se </a:t>
            </a:r>
            <a:r>
              <a:rPr lang="es-ES" dirty="0"/>
              <a:t>amplió y mejoró estéticamente durante la administración gubernamental de don Teodoro Dehesa</a:t>
            </a:r>
            <a:r>
              <a:rPr lang="es-ES" dirty="0" smtClean="0"/>
              <a:t>".</a:t>
            </a:r>
          </a:p>
          <a:p>
            <a:r>
              <a:rPr lang="es-ES" dirty="0"/>
              <a:t>Pasado el tiempo, se le agrandó la escalinata de lajas y, sobre el vetusto Teatro Victoria, se levantó la explanada desde la que aún puede verse un paisaje contrastante entre lo urbano y lo rural</a:t>
            </a:r>
            <a:r>
              <a:rPr lang="es-ES" dirty="0" smtClean="0"/>
              <a:t>. </a:t>
            </a:r>
            <a:endParaRPr lang="es-ES" dirty="0"/>
          </a:p>
          <a:p>
            <a:r>
              <a:rPr lang="es-ES" dirty="0"/>
              <a:t>En 1921 la Cámara de Comercio de Jalapa presidida por William K. Boone, propuso, diseñó y construyó una rampa para facilitar el acceso de vehículos al centro de la ciudad desde la (antigua) estación del tren.</a:t>
            </a:r>
          </a:p>
          <a:p>
            <a:endParaRPr lang="es-ES" dirty="0"/>
          </a:p>
          <a:p>
            <a:endParaRPr lang="es-ES" dirty="0"/>
          </a:p>
        </p:txBody>
      </p:sp>
    </p:spTree>
    <p:extLst>
      <p:ext uri="{BB962C8B-B14F-4D97-AF65-F5344CB8AC3E}">
        <p14:creationId xmlns:p14="http://schemas.microsoft.com/office/powerpoint/2010/main" val="2304485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1930, la Rampa del Parque Juárez se convirtió en el Paseo del Ayuntamiento y después en el Paseo de la Constitución</a:t>
            </a:r>
            <a:r>
              <a:rPr lang="es-ES" dirty="0" smtClean="0"/>
              <a:t>.</a:t>
            </a:r>
          </a:p>
          <a:p>
            <a:r>
              <a:rPr lang="es-ES" dirty="0"/>
              <a:t>Entre los años 1920s y 1940s, una banda de música se instalaba los sábados y domingos y ofrecía conciertos para acompañar una de tantas tradiciones perdidas como era la de "ir a dar la vuelta al parque": los grupos de muchachas jóvenes, tomadas de la mano, paseaban alrededor en un sentido mientras los grupos de muchachos circulaban en el sentido inverso, cortejándose en cada </a:t>
            </a:r>
            <a:r>
              <a:rPr lang="es-ES" dirty="0" smtClean="0"/>
              <a:t>cruzamiento.</a:t>
            </a:r>
            <a:endParaRPr lang="es-ES" dirty="0"/>
          </a:p>
          <a:p>
            <a:endParaRPr lang="es-ES" dirty="0"/>
          </a:p>
        </p:txBody>
      </p:sp>
    </p:spTree>
    <p:extLst>
      <p:ext uri="{BB962C8B-B14F-4D97-AF65-F5344CB8AC3E}">
        <p14:creationId xmlns:p14="http://schemas.microsoft.com/office/powerpoint/2010/main" val="4283108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sus jardines se hallan enormes y centenarios árboles de araucaria que fueron traídos por el embajador de Chile como regalo a México en tiempos de Porfirio Díaz, para conmemorar el cuarto centenario del primer viaje de Cristóbal Colón</a:t>
            </a:r>
            <a:r>
              <a:rPr lang="es-ES" dirty="0" smtClean="0"/>
              <a:t>.</a:t>
            </a:r>
          </a:p>
          <a:p>
            <a:r>
              <a:rPr lang="es-ES" dirty="0"/>
              <a:t>Busto de Benito Juárez</a:t>
            </a:r>
          </a:p>
          <a:p>
            <a:r>
              <a:rPr lang="es-ES" dirty="0"/>
              <a:t> Las Cuatro Virtudes</a:t>
            </a:r>
          </a:p>
          <a:p>
            <a:r>
              <a:rPr lang="es-ES" dirty="0"/>
              <a:t> En la parte central de este paseo se localizan cuatro estatuas que representan a las virtudes cardinales: Fortaleza, Justicia, Prudencia y Templanza. Las tres primeras se colocaron en 1931, mientras que la última se fijó en 1979.</a:t>
            </a:r>
          </a:p>
        </p:txBody>
      </p:sp>
    </p:spTree>
    <p:extLst>
      <p:ext uri="{BB962C8B-B14F-4D97-AF65-F5344CB8AC3E}">
        <p14:creationId xmlns:p14="http://schemas.microsoft.com/office/powerpoint/2010/main" val="1112724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1657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0" y="0"/>
            <a:ext cx="9144000" cy="6858000"/>
          </a:xfrm>
          <a:prstGeom prst="rect">
            <a:avLst/>
          </a:prstGeom>
        </p:spPr>
      </p:pic>
    </p:spTree>
    <p:extLst>
      <p:ext uri="{BB962C8B-B14F-4D97-AF65-F5344CB8AC3E}">
        <p14:creationId xmlns:p14="http://schemas.microsoft.com/office/powerpoint/2010/main" val="1309987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7"/>
          </a:xfrm>
          <a:prstGeom prst="rect">
            <a:avLst/>
          </a:prstGeom>
        </p:spPr>
      </p:pic>
    </p:spTree>
    <p:extLst>
      <p:ext uri="{BB962C8B-B14F-4D97-AF65-F5344CB8AC3E}">
        <p14:creationId xmlns:p14="http://schemas.microsoft.com/office/powerpoint/2010/main" val="3401296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500" b="15333"/>
          <a:stretch/>
        </p:blipFill>
        <p:spPr>
          <a:xfrm>
            <a:off x="0" y="0"/>
            <a:ext cx="9372600" cy="7029400"/>
          </a:xfrm>
          <a:prstGeom prst="rect">
            <a:avLst/>
          </a:prstGeom>
        </p:spPr>
      </p:pic>
    </p:spTree>
    <p:extLst>
      <p:ext uri="{BB962C8B-B14F-4D97-AF65-F5344CB8AC3E}">
        <p14:creationId xmlns:p14="http://schemas.microsoft.com/office/powerpoint/2010/main" val="1126122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682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4815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5520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4" y="27816"/>
            <a:ext cx="5715000" cy="31432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064" y="-108198"/>
            <a:ext cx="3393936" cy="335546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71066"/>
            <a:ext cx="4762500" cy="35718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2500" y="3171066"/>
            <a:ext cx="4381500" cy="1858134"/>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2500" y="5031864"/>
            <a:ext cx="4381500" cy="1925528"/>
          </a:xfrm>
          <a:prstGeom prst="rect">
            <a:avLst/>
          </a:prstGeom>
        </p:spPr>
      </p:pic>
    </p:spTree>
    <p:extLst>
      <p:ext uri="{BB962C8B-B14F-4D97-AF65-F5344CB8AC3E}">
        <p14:creationId xmlns:p14="http://schemas.microsoft.com/office/powerpoint/2010/main" val="2987812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255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745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3577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116632"/>
            <a:ext cx="9144000" cy="7478688"/>
          </a:xfrm>
          <a:prstGeom prst="rect">
            <a:avLst/>
          </a:prstGeom>
        </p:spPr>
      </p:pic>
    </p:spTree>
    <p:extLst>
      <p:ext uri="{BB962C8B-B14F-4D97-AF65-F5344CB8AC3E}">
        <p14:creationId xmlns:p14="http://schemas.microsoft.com/office/powerpoint/2010/main" val="1830564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27816"/>
            <a:ext cx="9144000" cy="36892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7032"/>
            <a:ext cx="3491880" cy="314096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1880" y="3717032"/>
            <a:ext cx="2916932" cy="314096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32612" y="3717032"/>
            <a:ext cx="2811388" cy="3140968"/>
          </a:xfrm>
          <a:prstGeom prst="rect">
            <a:avLst/>
          </a:prstGeom>
        </p:spPr>
      </p:pic>
    </p:spTree>
    <p:extLst>
      <p:ext uri="{BB962C8B-B14F-4D97-AF65-F5344CB8AC3E}">
        <p14:creationId xmlns:p14="http://schemas.microsoft.com/office/powerpoint/2010/main" val="4197252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Hundido</a:t>
            </a:r>
          </a:p>
        </p:txBody>
      </p:sp>
      <p:sp>
        <p:nvSpPr>
          <p:cNvPr id="3" name="2 Marcador de contenido"/>
          <p:cNvSpPr>
            <a:spLocks noGrp="1"/>
          </p:cNvSpPr>
          <p:nvPr>
            <p:ph sz="quarter" idx="1"/>
          </p:nvPr>
        </p:nvSpPr>
        <p:spPr/>
        <p:txBody>
          <a:bodyPr/>
          <a:lstStyle/>
          <a:p>
            <a:r>
              <a:rPr lang="es-ES" dirty="0"/>
              <a:t>El Parque Luis G. Urbina ubicado en los perímetros de la Colonia Extremadura Insurgentes, mejor conocido como el Parque Hundido, es uno de los más famosos de la Ciudad de México por su original relieve y por sus numerosos atractivos</a:t>
            </a:r>
            <a:r>
              <a:rPr lang="es-ES" dirty="0" smtClean="0"/>
              <a:t>.</a:t>
            </a:r>
          </a:p>
          <a:p>
            <a:r>
              <a:rPr lang="es-ES" dirty="0" smtClean="0"/>
              <a:t> </a:t>
            </a:r>
            <a:r>
              <a:rPr lang="es-ES" dirty="0"/>
              <a:t>Su historia se remonta a la época del </a:t>
            </a:r>
            <a:r>
              <a:rPr lang="es-ES" dirty="0" err="1"/>
              <a:t>Porfiriato</a:t>
            </a:r>
            <a:r>
              <a:rPr lang="es-ES" dirty="0"/>
              <a:t> cuando los terrenos, que alguna vez ocupara la Compañía Ladrillera de la Nochebuena, se sembraron varias especies de árboles creándose así el bosque de la Nochebuena.</a:t>
            </a:r>
          </a:p>
        </p:txBody>
      </p:sp>
    </p:spTree>
    <p:extLst>
      <p:ext uri="{BB962C8B-B14F-4D97-AF65-F5344CB8AC3E}">
        <p14:creationId xmlns:p14="http://schemas.microsoft.com/office/powerpoint/2010/main" val="1876321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 fines de los años treinta, tras haberse pavimentado y ensanchado la Avenida de los Insurgentes, el gobierno capitalino decidió aprovechar el bello emplazamiento del bosque de la Nochebuena en un terreno con varios desniveles debido a la operación de las ladrilleras en la zona, para crear un nuevo parque; fue por ello que se acondiciona jardines, andadores y fuentes para que los visitantes y los habitantes de sus alrededores lo disfrutaran</a:t>
            </a:r>
            <a:r>
              <a:rPr lang="es-ES" dirty="0" smtClean="0"/>
              <a:t>.</a:t>
            </a:r>
            <a:endParaRPr lang="es-ES" dirty="0"/>
          </a:p>
          <a:p>
            <a:r>
              <a:rPr lang="es-ES" dirty="0"/>
              <a:t>En 1972, se colocaron varias reproducciones de piezas arqueológicas distribuidas en diversos lugares del </a:t>
            </a:r>
            <a:r>
              <a:rPr lang="es-ES" dirty="0" smtClean="0"/>
              <a:t>parque. </a:t>
            </a:r>
            <a:endParaRPr lang="es-ES" dirty="0"/>
          </a:p>
        </p:txBody>
      </p:sp>
    </p:spTree>
    <p:extLst>
      <p:ext uri="{BB962C8B-B14F-4D97-AF65-F5344CB8AC3E}">
        <p14:creationId xmlns:p14="http://schemas.microsoft.com/office/powerpoint/2010/main" val="279608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a:t>
            </a:r>
            <a:r>
              <a:rPr lang="es-ES" dirty="0" smtClean="0"/>
              <a:t>e </a:t>
            </a:r>
            <a:r>
              <a:rPr lang="es-ES" dirty="0"/>
              <a:t>hicieron seis rutas: el altiplano, las culturas zapoteca, maya, olmeca, totonaca y huasteca con reproducciones artísticas de los pueblos prehispánicos; cada ruta fue marcada con una línea de color distintivo sobre el suelo</a:t>
            </a:r>
            <a:r>
              <a:rPr lang="es-ES" dirty="0" smtClean="0"/>
              <a:t>.</a:t>
            </a:r>
          </a:p>
          <a:p>
            <a:r>
              <a:rPr lang="es-ES" dirty="0"/>
              <a:t>Cuenta con su atractivo más importante que es un Reloj Floral, creado por una prestigiosa casa relojera de Puebla que se localiza al final de una amplia escalinata que así mismo conduce a la plaza Dolores del Río, en homenaje a una de las grandes divas del cine </a:t>
            </a:r>
            <a:r>
              <a:rPr lang="es-ES" dirty="0" smtClean="0"/>
              <a:t>mexicano.</a:t>
            </a:r>
          </a:p>
          <a:p>
            <a:r>
              <a:rPr lang="es-ES" dirty="0"/>
              <a:t>En otra parte del parque se encuentra un </a:t>
            </a:r>
            <a:r>
              <a:rPr lang="es-ES" dirty="0" err="1"/>
              <a:t>audiorama</a:t>
            </a:r>
            <a:r>
              <a:rPr lang="es-ES" dirty="0"/>
              <a:t> con capacidad para 141 personas, rodeado de una exuberante vegetación, apropiada para escuchar música clásica y poesía</a:t>
            </a:r>
          </a:p>
        </p:txBody>
      </p:sp>
    </p:spTree>
    <p:extLst>
      <p:ext uri="{BB962C8B-B14F-4D97-AF65-F5344CB8AC3E}">
        <p14:creationId xmlns:p14="http://schemas.microsoft.com/office/powerpoint/2010/main" val="2944318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En la esquina de la Avenida de los Insurgentes y Porfirio Díaz se encuentra una estatua de Vicente Guerrero, héroe de la Independencia de México. En esta esquina, desde los años setenta, se reúnen todos los domingos del año una gran cantidad de ciclistas para efectuar paseos en bicicleta. </a:t>
            </a:r>
            <a:endParaRPr lang="es-ES" dirty="0" smtClean="0"/>
          </a:p>
          <a:p>
            <a:r>
              <a:rPr lang="es-ES" dirty="0" smtClean="0"/>
              <a:t>El </a:t>
            </a:r>
            <a:r>
              <a:rPr lang="es-ES" dirty="0"/>
              <a:t>Movimiento </a:t>
            </a:r>
            <a:r>
              <a:rPr lang="es-ES" dirty="0" err="1"/>
              <a:t>Bicicletero</a:t>
            </a:r>
            <a:r>
              <a:rPr lang="es-ES" dirty="0"/>
              <a:t> A.C., tuvo su origen bajo la estatua de Vicente Guerrero y bajo el nombre de los </a:t>
            </a:r>
            <a:r>
              <a:rPr lang="es-ES" dirty="0" err="1"/>
              <a:t>Biciperros</a:t>
            </a:r>
            <a:r>
              <a:rPr lang="es-ES" dirty="0"/>
              <a:t> siguen realizando paseos dominicales sin costo para </a:t>
            </a:r>
            <a:r>
              <a:rPr lang="es-ES" dirty="0" smtClean="0"/>
              <a:t>todos.</a:t>
            </a:r>
            <a:endParaRPr lang="es-ES" dirty="0"/>
          </a:p>
        </p:txBody>
      </p:sp>
    </p:spTree>
    <p:extLst>
      <p:ext uri="{BB962C8B-B14F-4D97-AF65-F5344CB8AC3E}">
        <p14:creationId xmlns:p14="http://schemas.microsoft.com/office/powerpoint/2010/main" val="1617022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1243530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851466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56" y="0"/>
            <a:ext cx="4781550" cy="6841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7006" y="0"/>
            <a:ext cx="4326994" cy="3645024"/>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7006" y="3645024"/>
            <a:ext cx="4326994" cy="3212976"/>
          </a:xfrm>
          <a:prstGeom prst="rect">
            <a:avLst/>
          </a:prstGeom>
        </p:spPr>
      </p:pic>
    </p:spTree>
    <p:extLst>
      <p:ext uri="{BB962C8B-B14F-4D97-AF65-F5344CB8AC3E}">
        <p14:creationId xmlns:p14="http://schemas.microsoft.com/office/powerpoint/2010/main" val="2004498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362450" cy="386104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98761"/>
            <a:ext cx="5810250" cy="295923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3968" y="-1"/>
            <a:ext cx="4848200" cy="386104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0250" y="3898762"/>
            <a:ext cx="3333750" cy="2959238"/>
          </a:xfrm>
          <a:prstGeom prst="rect">
            <a:avLst/>
          </a:prstGeom>
        </p:spPr>
      </p:pic>
    </p:spTree>
    <p:extLst>
      <p:ext uri="{BB962C8B-B14F-4D97-AF65-F5344CB8AC3E}">
        <p14:creationId xmlns:p14="http://schemas.microsoft.com/office/powerpoint/2010/main" val="2520637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99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0203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1"/>
          <a:stretch/>
        </p:blipFill>
        <p:spPr>
          <a:xfrm>
            <a:off x="0" y="0"/>
            <a:ext cx="9144000" cy="6857999"/>
          </a:xfrm>
          <a:prstGeom prst="rect">
            <a:avLst/>
          </a:prstGeom>
        </p:spPr>
      </p:pic>
    </p:spTree>
    <p:extLst>
      <p:ext uri="{BB962C8B-B14F-4D97-AF65-F5344CB8AC3E}">
        <p14:creationId xmlns:p14="http://schemas.microsoft.com/office/powerpoint/2010/main" val="28119580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3350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6774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616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76"/>
          <a:stretch/>
        </p:blipFill>
        <p:spPr>
          <a:xfrm>
            <a:off x="0" y="0"/>
            <a:ext cx="9144000" cy="6858000"/>
          </a:xfrm>
          <a:prstGeom prst="rect">
            <a:avLst/>
          </a:prstGeom>
        </p:spPr>
      </p:pic>
    </p:spTree>
    <p:extLst>
      <p:ext uri="{BB962C8B-B14F-4D97-AF65-F5344CB8AC3E}">
        <p14:creationId xmlns:p14="http://schemas.microsoft.com/office/powerpoint/2010/main" val="203417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97516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83095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3931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36" y="0"/>
            <a:ext cx="6000750" cy="344996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36" y="3449960"/>
            <a:ext cx="5048250" cy="33528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4186" y="3449960"/>
            <a:ext cx="4069814" cy="340804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6686" y="1"/>
            <a:ext cx="3117314" cy="3483294"/>
          </a:xfrm>
          <a:prstGeom prst="rect">
            <a:avLst/>
          </a:prstGeom>
        </p:spPr>
      </p:pic>
    </p:spTree>
    <p:extLst>
      <p:ext uri="{BB962C8B-B14F-4D97-AF65-F5344CB8AC3E}">
        <p14:creationId xmlns:p14="http://schemas.microsoft.com/office/powerpoint/2010/main" val="1294726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106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745212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099457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111"/>
          <a:stretch/>
        </p:blipFill>
        <p:spPr>
          <a:xfrm>
            <a:off x="0" y="0"/>
            <a:ext cx="9144000" cy="6858000"/>
          </a:xfrm>
          <a:prstGeom prst="rect">
            <a:avLst/>
          </a:prstGeom>
        </p:spPr>
      </p:pic>
    </p:spTree>
    <p:extLst>
      <p:ext uri="{BB962C8B-B14F-4D97-AF65-F5344CB8AC3E}">
        <p14:creationId xmlns:p14="http://schemas.microsoft.com/office/powerpoint/2010/main" val="3231695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a:t>
            </a:r>
            <a:r>
              <a:rPr lang="es-ES" dirty="0" err="1"/>
              <a:t>Tangamanga</a:t>
            </a:r>
            <a:r>
              <a:rPr lang="es-ES" dirty="0"/>
              <a:t>.-</a:t>
            </a:r>
            <a:r>
              <a:rPr lang="es-ES" dirty="0" err="1"/>
              <a:t>Mejico</a:t>
            </a:r>
            <a:r>
              <a:rPr lang="es-ES" dirty="0"/>
              <a:t>.</a:t>
            </a:r>
          </a:p>
        </p:txBody>
      </p:sp>
      <p:sp>
        <p:nvSpPr>
          <p:cNvPr id="3" name="2 Marcador de contenido"/>
          <p:cNvSpPr>
            <a:spLocks noGrp="1"/>
          </p:cNvSpPr>
          <p:nvPr>
            <p:ph sz="quarter" idx="1"/>
          </p:nvPr>
        </p:nvSpPr>
        <p:spPr/>
        <p:txBody>
          <a:bodyPr/>
          <a:lstStyle/>
          <a:p>
            <a:r>
              <a:rPr lang="es-ES" dirty="0"/>
              <a:t>El Parque </a:t>
            </a:r>
            <a:r>
              <a:rPr lang="es-ES" dirty="0" err="1"/>
              <a:t>Tangamanga</a:t>
            </a:r>
            <a:r>
              <a:rPr lang="es-ES" dirty="0"/>
              <a:t> I es una área boscosa ubicada en el poniente de la ciudad de San Luis Potosí, se encuentra un lago, y árboles que fueron plantados a mediados de los años 1980, en él se encuentran museos regionales, unidades deportivas, centros culturales, entre otros</a:t>
            </a:r>
            <a:r>
              <a:rPr lang="es-ES" dirty="0" smtClean="0"/>
              <a:t>.</a:t>
            </a:r>
          </a:p>
          <a:p>
            <a:r>
              <a:rPr lang="es-ES" dirty="0" smtClean="0"/>
              <a:t> </a:t>
            </a:r>
            <a:r>
              <a:rPr lang="es-ES" dirty="0"/>
              <a:t>Es por ello que forma parte importante del paisaje e historia de San Luis Potosí. </a:t>
            </a:r>
            <a:endParaRPr lang="es-ES" dirty="0" smtClean="0"/>
          </a:p>
          <a:p>
            <a:r>
              <a:rPr lang="es-ES" dirty="0" smtClean="0"/>
              <a:t>Actualmente </a:t>
            </a:r>
            <a:r>
              <a:rPr lang="es-ES" dirty="0"/>
              <a:t>es el segundo parque urbano más grande de México, después del Bosque de Chapultepec en la Ciudad de México.</a:t>
            </a:r>
          </a:p>
        </p:txBody>
      </p:sp>
    </p:spTree>
    <p:extLst>
      <p:ext uri="{BB962C8B-B14F-4D97-AF65-F5344CB8AC3E}">
        <p14:creationId xmlns:p14="http://schemas.microsoft.com/office/powerpoint/2010/main" val="32764044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Parque </a:t>
            </a:r>
            <a:r>
              <a:rPr lang="es-ES" dirty="0" err="1"/>
              <a:t>Tangamanga</a:t>
            </a:r>
            <a:r>
              <a:rPr lang="es-ES" dirty="0"/>
              <a:t> I se extiende sobre un área de 420 hectáreas y se formó sobre terrenos de la antigua hacienda de la Tenería, que se remonta al año de 1609. </a:t>
            </a:r>
            <a:endParaRPr lang="es-ES" dirty="0" smtClean="0"/>
          </a:p>
          <a:p>
            <a:r>
              <a:rPr lang="es-ES" dirty="0" smtClean="0"/>
              <a:t>El </a:t>
            </a:r>
            <a:r>
              <a:rPr lang="es-ES" dirty="0"/>
              <a:t>casco de la hacienda aún permanece dentro del parque. Erróneamente se piensa que "</a:t>
            </a:r>
            <a:r>
              <a:rPr lang="es-ES" dirty="0" err="1"/>
              <a:t>Tangamanga</a:t>
            </a:r>
            <a:r>
              <a:rPr lang="es-ES" dirty="0"/>
              <a:t>" era el nombre que se le daba al valle de San Luis antes de la conquista. </a:t>
            </a:r>
            <a:endParaRPr lang="es-ES" dirty="0" smtClean="0"/>
          </a:p>
          <a:p>
            <a:r>
              <a:rPr lang="es-ES" dirty="0" smtClean="0"/>
              <a:t>Sin </a:t>
            </a:r>
            <a:r>
              <a:rPr lang="es-ES" dirty="0"/>
              <a:t>embargo, Primo Feliciano Velázquez afirmó que el vocablo es de origen tarasco y significa "estaca enhiesta," en alusión a las estacas utilizadas para determinar los linderos de las minas.</a:t>
            </a:r>
          </a:p>
        </p:txBody>
      </p:sp>
    </p:spTree>
    <p:extLst>
      <p:ext uri="{BB962C8B-B14F-4D97-AF65-F5344CB8AC3E}">
        <p14:creationId xmlns:p14="http://schemas.microsoft.com/office/powerpoint/2010/main" val="39293530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Fue inaugurado en el año de 1983 durante el gobierno del Prof. Carlos </a:t>
            </a:r>
            <a:r>
              <a:rPr lang="es-ES" dirty="0" err="1"/>
              <a:t>Jonguitud</a:t>
            </a:r>
            <a:r>
              <a:rPr lang="es-ES" dirty="0"/>
              <a:t> Barrios. La primera fase fue iniciada en 1982. En ese año se expropió el terreno y se plantaron más de mil árboles. Antiguamente la zona era un lote baldío, ya existían algunos árboles, y las dos lagunas actuales. El Teatro de la Ciudad fue diseñado por el arquitecto Alejandro Castillo </a:t>
            </a:r>
            <a:r>
              <a:rPr lang="es-ES" dirty="0" err="1"/>
              <a:t>Orejel</a:t>
            </a:r>
            <a:r>
              <a:rPr lang="es-ES" dirty="0"/>
              <a:t> e inaugurado el 19 de mayo de 1984, así afirmó el historiador potosino Rafael Montejano y </a:t>
            </a:r>
            <a:r>
              <a:rPr lang="es-ES" dirty="0" err="1"/>
              <a:t>Aguiñaga</a:t>
            </a:r>
            <a:r>
              <a:rPr lang="es-ES" dirty="0" smtClean="0"/>
              <a:t>.</a:t>
            </a:r>
            <a:endParaRPr lang="es-ES" dirty="0"/>
          </a:p>
          <a:p>
            <a:r>
              <a:rPr lang="es-ES" dirty="0"/>
              <a:t>Es uno de los lugares más tranquilos para pasear, caminar, trotar o correr. Para no perderse, a la entrada principal cuenta con un croquis de ubicación de cada una de las instalaciones. Es ideal para día de campo completamente familiar y de diversión.</a:t>
            </a:r>
          </a:p>
          <a:p>
            <a:endParaRPr lang="es-ES" dirty="0"/>
          </a:p>
        </p:txBody>
      </p:sp>
    </p:spTree>
    <p:extLst>
      <p:ext uri="{BB962C8B-B14F-4D97-AF65-F5344CB8AC3E}">
        <p14:creationId xmlns:p14="http://schemas.microsoft.com/office/powerpoint/2010/main" val="21860578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36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p:spPr>
      </p:pic>
    </p:spTree>
    <p:extLst>
      <p:ext uri="{BB962C8B-B14F-4D97-AF65-F5344CB8AC3E}">
        <p14:creationId xmlns:p14="http://schemas.microsoft.com/office/powerpoint/2010/main" val="67973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9254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00911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96223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0198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60032" cy="393305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0"/>
            <a:ext cx="4283968" cy="393305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056"/>
            <a:ext cx="4860032" cy="292494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3933056"/>
            <a:ext cx="4283967" cy="2916560"/>
          </a:xfrm>
          <a:prstGeom prst="rect">
            <a:avLst/>
          </a:prstGeom>
        </p:spPr>
      </p:pic>
    </p:spTree>
    <p:extLst>
      <p:ext uri="{BB962C8B-B14F-4D97-AF65-F5344CB8AC3E}">
        <p14:creationId xmlns:p14="http://schemas.microsoft.com/office/powerpoint/2010/main" val="295035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Xochimilco </a:t>
            </a:r>
            <a:r>
              <a:rPr lang="es-ES" dirty="0" err="1"/>
              <a:t>Ecological</a:t>
            </a:r>
            <a:r>
              <a:rPr lang="es-ES" dirty="0"/>
              <a:t> Park </a:t>
            </a:r>
          </a:p>
        </p:txBody>
      </p:sp>
      <p:sp>
        <p:nvSpPr>
          <p:cNvPr id="3" name="2 Marcador de contenido"/>
          <p:cNvSpPr>
            <a:spLocks noGrp="1"/>
          </p:cNvSpPr>
          <p:nvPr>
            <p:ph sz="quarter" idx="1"/>
          </p:nvPr>
        </p:nvSpPr>
        <p:spPr/>
        <p:txBody>
          <a:bodyPr>
            <a:normAutofit lnSpcReduction="10000"/>
          </a:bodyPr>
          <a:lstStyle/>
          <a:p>
            <a:r>
              <a:rPr lang="es-ES" dirty="0"/>
              <a:t>Parque Ecológico de Xochimilco y el Mercado de Plantas es una reserva natural o parque, con un mercado de trece plantas hectáreas, el más grande de América Latina . El parque y el mercado se encuentran en el sur de la ciudad </a:t>
            </a:r>
            <a:r>
              <a:rPr lang="es-ES" dirty="0" err="1"/>
              <a:t>Ciudad</a:t>
            </a:r>
            <a:r>
              <a:rPr lang="es-ES" dirty="0"/>
              <a:t> México de Xochimilco , a unos 23 km al sur del centro histórico de la ciudad . </a:t>
            </a:r>
            <a:endParaRPr lang="es-ES" dirty="0" smtClean="0"/>
          </a:p>
          <a:p>
            <a:r>
              <a:rPr lang="es-ES" dirty="0" smtClean="0"/>
              <a:t>El </a:t>
            </a:r>
            <a:r>
              <a:rPr lang="es-ES" dirty="0"/>
              <a:t>parque fue inaugurado en 1993, en chinampas (islas lago artificial) que habían sido declaradas previamente como parte de un patrimonio de la humanidad . Sin embargo, la ecología de la zona estaba muy degradada, y el parque fue establecido con el fin de revitalizar y preservar el ecosistema. </a:t>
            </a:r>
          </a:p>
        </p:txBody>
      </p:sp>
    </p:spTree>
    <p:extLst>
      <p:ext uri="{BB962C8B-B14F-4D97-AF65-F5344CB8AC3E}">
        <p14:creationId xmlns:p14="http://schemas.microsoft.com/office/powerpoint/2010/main" val="40799873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éxito ha sido desigual. Si bien gran parte de los humedales han sido recargadas, la contaminación y los asentamientos ilegales en la zona se mantienen como amenazas. </a:t>
            </a:r>
            <a:endParaRPr lang="es-ES" dirty="0" smtClean="0"/>
          </a:p>
          <a:p>
            <a:r>
              <a:rPr lang="es-ES" dirty="0" smtClean="0"/>
              <a:t>A </a:t>
            </a:r>
            <a:r>
              <a:rPr lang="es-ES" dirty="0"/>
              <a:t>medida que el parque tiene que ser autosuficiente económicamente, hay una serie de formas en que el parque recauda dinero. </a:t>
            </a:r>
            <a:endParaRPr lang="es-ES" dirty="0" smtClean="0"/>
          </a:p>
          <a:p>
            <a:r>
              <a:rPr lang="es-ES" dirty="0" smtClean="0"/>
              <a:t>Uno </a:t>
            </a:r>
            <a:r>
              <a:rPr lang="es-ES" dirty="0"/>
              <a:t>de los más conocidos de ellos es el de Xochimilco o </a:t>
            </a:r>
            <a:r>
              <a:rPr lang="es-ES" dirty="0" err="1"/>
              <a:t>Cuemanco</a:t>
            </a:r>
            <a:r>
              <a:rPr lang="es-ES" dirty="0"/>
              <a:t> Mercado de Plantas, que alquila puestos para plantas ornamentales productores / vendedores cerca de la entrada principal del parque</a:t>
            </a:r>
          </a:p>
        </p:txBody>
      </p:sp>
    </p:spTree>
    <p:extLst>
      <p:ext uri="{BB962C8B-B14F-4D97-AF65-F5344CB8AC3E}">
        <p14:creationId xmlns:p14="http://schemas.microsoft.com/office/powerpoint/2010/main" val="20813086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parque se extiende sobre 215 hectáreas de terreno en el barrio de Xochimilco, a 23 km al sur del centro histórico de la Ciudad de México , entre la Calle de Miramontes y la sede de la Secretaría de Marina </a:t>
            </a:r>
            <a:r>
              <a:rPr lang="es-ES" dirty="0" smtClean="0"/>
              <a:t>.</a:t>
            </a:r>
          </a:p>
          <a:p>
            <a:r>
              <a:rPr lang="es-ES" dirty="0" smtClean="0"/>
              <a:t> </a:t>
            </a:r>
            <a:r>
              <a:rPr lang="es-ES" dirty="0"/>
              <a:t>Esta zona de Xochimilco es conocido como </a:t>
            </a:r>
            <a:r>
              <a:rPr lang="es-ES" dirty="0" err="1"/>
              <a:t>Cuemanco</a:t>
            </a:r>
            <a:r>
              <a:rPr lang="es-ES" dirty="0"/>
              <a:t> , y por esa razón, el parque y el mercado se </a:t>
            </a:r>
            <a:r>
              <a:rPr lang="es-ES" dirty="0" smtClean="0"/>
              <a:t>refieren </a:t>
            </a:r>
            <a:r>
              <a:rPr lang="es-ES" dirty="0"/>
              <a:t>también a veces con este nombre. </a:t>
            </a:r>
          </a:p>
          <a:p>
            <a:r>
              <a:rPr lang="es-ES" dirty="0" smtClean="0"/>
              <a:t> </a:t>
            </a:r>
            <a:r>
              <a:rPr lang="es-ES" dirty="0"/>
              <a:t>La población de la zona es una mezcla de los asentamientos urbanos y rurales, </a:t>
            </a:r>
            <a:r>
              <a:rPr lang="es-ES" dirty="0" err="1"/>
              <a:t>semi</a:t>
            </a:r>
            <a:r>
              <a:rPr lang="es-ES" dirty="0"/>
              <a:t> urbanas. </a:t>
            </a:r>
            <a:endParaRPr lang="es-ES" dirty="0" smtClean="0"/>
          </a:p>
          <a:p>
            <a:r>
              <a:rPr lang="es-ES" dirty="0" smtClean="0"/>
              <a:t>A </a:t>
            </a:r>
            <a:r>
              <a:rPr lang="es-ES" dirty="0"/>
              <a:t>nadie se le permite vivir en el parque</a:t>
            </a:r>
            <a:r>
              <a:rPr lang="es-ES" dirty="0" smtClean="0"/>
              <a:t>.</a:t>
            </a:r>
          </a:p>
          <a:p>
            <a:r>
              <a:rPr lang="es-ES" dirty="0" smtClean="0"/>
              <a:t> </a:t>
            </a:r>
            <a:r>
              <a:rPr lang="es-ES" dirty="0"/>
              <a:t>Es el parque más grande de la Ciudad de México después de </a:t>
            </a:r>
            <a:r>
              <a:rPr lang="es-ES" dirty="0" smtClean="0"/>
              <a:t>Chapultepec </a:t>
            </a:r>
            <a:r>
              <a:rPr lang="es-ES" dirty="0"/>
              <a:t>y considerado como uno de los "pulmones" de la ciudad de México</a:t>
            </a:r>
            <a:r>
              <a:rPr lang="es-ES" dirty="0" smtClean="0"/>
              <a:t>.</a:t>
            </a:r>
          </a:p>
        </p:txBody>
      </p:sp>
    </p:spTree>
    <p:extLst>
      <p:ext uri="{BB962C8B-B14F-4D97-AF65-F5344CB8AC3E}">
        <p14:creationId xmlns:p14="http://schemas.microsoft.com/office/powerpoint/2010/main" val="25978633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parque está dividido por el Anillo Periférico, con la sección norte de la carretera más pequeña que la sección </a:t>
            </a:r>
            <a:r>
              <a:rPr lang="es-ES" dirty="0" smtClean="0"/>
              <a:t>sur.</a:t>
            </a:r>
          </a:p>
          <a:p>
            <a:r>
              <a:rPr lang="es-ES" dirty="0"/>
              <a:t>El parque cuenta con acuerdos con las escuelas públicas, y recibe 150.000 niños en edad escolar cada año. </a:t>
            </a:r>
            <a:r>
              <a:rPr lang="es-ES" dirty="0" smtClean="0"/>
              <a:t> </a:t>
            </a:r>
            <a:endParaRPr lang="es-ES" dirty="0"/>
          </a:p>
          <a:p>
            <a:r>
              <a:rPr lang="es-ES" dirty="0"/>
              <a:t>Gran parte del territorio del parque está dedicado a las chinampas . Las chinampas son islas artificiales creadas por las aguas poco profundas de los lagos que comienzan en el período prehispánico . Estas islas comenzaron como balsas hechas con ramas de árboles y otros materiales, que luego fueron cargados con tierra y lodo del fondo del lago y atados a </a:t>
            </a:r>
            <a:r>
              <a:rPr lang="es-ES" dirty="0" err="1"/>
              <a:t>Ahuejote</a:t>
            </a:r>
            <a:r>
              <a:rPr lang="es-ES" dirty="0"/>
              <a:t> u otros tipos de árboles para anclarlos.</a:t>
            </a:r>
          </a:p>
          <a:p>
            <a:endParaRPr lang="es-ES" dirty="0"/>
          </a:p>
        </p:txBody>
      </p:sp>
    </p:spTree>
    <p:extLst>
      <p:ext uri="{BB962C8B-B14F-4D97-AF65-F5344CB8AC3E}">
        <p14:creationId xmlns:p14="http://schemas.microsoft.com/office/powerpoint/2010/main" val="2657341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Con el tiempo, estas balsas se hundirían y se acumulan en el fondo del lago poco profundo y, finalmente, convertirse en islas fijas. A medida que estas islas se multiplicaron en número, que se separaron por canales, que son necesarias para mantener un suministro constante de agua a la chinampa. </a:t>
            </a:r>
            <a:endParaRPr lang="es-ES" dirty="0" smtClean="0"/>
          </a:p>
          <a:p>
            <a:r>
              <a:rPr lang="es-ES" dirty="0" smtClean="0"/>
              <a:t>Los </a:t>
            </a:r>
            <a:r>
              <a:rPr lang="es-ES" dirty="0"/>
              <a:t>canales de los parques fueron creados por este método. En el pasado, las chinampas se utilizaban principalmente para el cultivo de alimentos, pero hoy en día, la mayor parte de lo que está planteado es plantas ornamentales. </a:t>
            </a:r>
          </a:p>
          <a:p>
            <a:r>
              <a:rPr lang="es-ES" dirty="0" smtClean="0"/>
              <a:t> </a:t>
            </a:r>
            <a:r>
              <a:rPr lang="es-ES" dirty="0"/>
              <a:t>Gran parte de sistema ecológico fue restaurado durante un período de cinco años, entonces el área se abrió como un parque en 1993 con el fin de crear el turismo, obstaculizar la urbanización de la zona y para preservar la ecología local</a:t>
            </a:r>
          </a:p>
        </p:txBody>
      </p:sp>
    </p:spTree>
    <p:extLst>
      <p:ext uri="{BB962C8B-B14F-4D97-AF65-F5344CB8AC3E}">
        <p14:creationId xmlns:p14="http://schemas.microsoft.com/office/powerpoint/2010/main" val="9663905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mayor parte de la superficie del parque un ambiente acuático del lago, canal o chinampas, con algunas zonas boscosas, en gran parte plantadas con </a:t>
            </a:r>
            <a:r>
              <a:rPr lang="es-ES" dirty="0" err="1"/>
              <a:t>ahuejotes</a:t>
            </a:r>
            <a:r>
              <a:rPr lang="es-ES" dirty="0"/>
              <a:t>, pinos y eucaliptos </a:t>
            </a:r>
            <a:r>
              <a:rPr lang="es-ES" dirty="0" smtClean="0"/>
              <a:t>.</a:t>
            </a:r>
          </a:p>
          <a:p>
            <a:r>
              <a:rPr lang="es-ES" dirty="0" smtClean="0"/>
              <a:t> </a:t>
            </a:r>
            <a:r>
              <a:rPr lang="es-ES" dirty="0"/>
              <a:t>La mayoría de estos chinampas se han transformado en la tierra "agroecológica", que significa que es una reserva ecológica y tierras de cultivo, al mismo tiempo. </a:t>
            </a:r>
            <a:endParaRPr lang="es-ES" dirty="0" smtClean="0"/>
          </a:p>
          <a:p>
            <a:r>
              <a:rPr lang="es-ES" dirty="0" smtClean="0"/>
              <a:t>Esta </a:t>
            </a:r>
            <a:r>
              <a:rPr lang="es-ES" dirty="0"/>
              <a:t>zona se extiende desde </a:t>
            </a:r>
            <a:r>
              <a:rPr lang="es-ES" dirty="0" err="1"/>
              <a:t>Cuemanco</a:t>
            </a:r>
            <a:r>
              <a:rPr lang="es-ES" dirty="0"/>
              <a:t> a Mixquic en el Tláhuac ciudad, todos conectados por una serie de canales. Estos son lo que hizo Xochimilco Patrimonio de la Humanidad. </a:t>
            </a:r>
            <a:r>
              <a:rPr lang="es-ES" dirty="0" smtClean="0"/>
              <a:t>El </a:t>
            </a:r>
            <a:r>
              <a:rPr lang="es-ES" dirty="0"/>
              <a:t>objetivo de esta área es la de preservar un entorno conocido por los aztecas hace más de 500 años. </a:t>
            </a:r>
          </a:p>
        </p:txBody>
      </p:sp>
    </p:spTree>
    <p:extLst>
      <p:ext uri="{BB962C8B-B14F-4D97-AF65-F5344CB8AC3E}">
        <p14:creationId xmlns:p14="http://schemas.microsoft.com/office/powerpoint/2010/main" val="20300333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lnSpcReduction="10000"/>
          </a:bodyPr>
          <a:lstStyle/>
          <a:p>
            <a:r>
              <a:rPr lang="es-ES" dirty="0"/>
              <a:t>Además de las chinampas, los esfuerzos de restauración expandieron un lago de 54 hectáreas y crearon dos los artificiales más pequeños de aproximadamente una hectárea cada uno. </a:t>
            </a:r>
            <a:endParaRPr lang="es-ES" dirty="0" smtClean="0"/>
          </a:p>
          <a:p>
            <a:r>
              <a:rPr lang="es-ES" dirty="0" smtClean="0"/>
              <a:t>Frente </a:t>
            </a:r>
            <a:r>
              <a:rPr lang="es-ES" dirty="0"/>
              <a:t>a estos cursos de agua </a:t>
            </a:r>
            <a:r>
              <a:rPr lang="es-ES" dirty="0" smtClean="0"/>
              <a:t>esta </a:t>
            </a:r>
            <a:r>
              <a:rPr lang="es-ES" dirty="0"/>
              <a:t>el embarcadero </a:t>
            </a:r>
            <a:r>
              <a:rPr lang="es-ES" dirty="0" err="1"/>
              <a:t>Cuemanco</a:t>
            </a:r>
            <a:r>
              <a:rPr lang="es-ES" dirty="0"/>
              <a:t> (muelles) de los que trajinera salen los barcos</a:t>
            </a:r>
            <a:r>
              <a:rPr lang="es-ES" dirty="0" smtClean="0"/>
              <a:t>, </a:t>
            </a:r>
            <a:r>
              <a:rPr lang="es-ES" dirty="0"/>
              <a:t>cerca de las chinampas mejor conservados de Xochimilco</a:t>
            </a:r>
            <a:r>
              <a:rPr lang="es-ES" dirty="0" smtClean="0"/>
              <a:t>.</a:t>
            </a:r>
          </a:p>
          <a:p>
            <a:r>
              <a:rPr lang="es-ES" dirty="0" smtClean="0"/>
              <a:t> </a:t>
            </a:r>
            <a:r>
              <a:rPr lang="es-ES" dirty="0"/>
              <a:t>Trajineras son barcazas de fondo plano similares a las góndolas . Estos se utilizaron en el pasado para mover la mercancía en todo el vasto sistema de lagos y canales del Valle de México . </a:t>
            </a:r>
            <a:endParaRPr lang="es-ES" dirty="0" smtClean="0"/>
          </a:p>
          <a:p>
            <a:r>
              <a:rPr lang="es-ES" dirty="0" smtClean="0"/>
              <a:t>Hoy </a:t>
            </a:r>
            <a:r>
              <a:rPr lang="es-ES" dirty="0"/>
              <a:t>en día, la mayoría se utilizan para el turismo. Trajineras turísticos han sido algo modificada de los antiguos con la adición de un techo de sombra, mesas y sillas para ir de picnic y un gran arco de decoración alegre, a menudo con el nombre de una mujer de más arriba</a:t>
            </a:r>
          </a:p>
        </p:txBody>
      </p:sp>
    </p:spTree>
    <p:extLst>
      <p:ext uri="{BB962C8B-B14F-4D97-AF65-F5344CB8AC3E}">
        <p14:creationId xmlns:p14="http://schemas.microsoft.com/office/powerpoint/2010/main" val="29208249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smtClean="0"/>
              <a:t>Las Trajineras turísticas </a:t>
            </a:r>
            <a:r>
              <a:rPr lang="es-ES" dirty="0"/>
              <a:t>han sido algo modificada de los </a:t>
            </a:r>
            <a:r>
              <a:rPr lang="es-ES" dirty="0" smtClean="0"/>
              <a:t>antiguas </a:t>
            </a:r>
            <a:r>
              <a:rPr lang="es-ES" dirty="0"/>
              <a:t>con la adición de un techo de sombra, mesas y sillas para ir de picnic y un gran arco de decoración alegre, a menudo con el nombre de una mujer de más </a:t>
            </a:r>
            <a:r>
              <a:rPr lang="es-ES" dirty="0" smtClean="0"/>
              <a:t>arriba.</a:t>
            </a:r>
          </a:p>
          <a:p>
            <a:r>
              <a:rPr lang="es-ES" dirty="0"/>
              <a:t>En octubre y noviembre por el Día de los Muertos , el embarcadero </a:t>
            </a:r>
            <a:r>
              <a:rPr lang="es-ES" dirty="0" err="1"/>
              <a:t>Cuemanco</a:t>
            </a:r>
            <a:r>
              <a:rPr lang="es-ES" dirty="0"/>
              <a:t> acoge una obra sobre La Llorona , un espectro, dijo a vagar por parte de México en la noche en busca de sus hijos. La obra se llama </a:t>
            </a:r>
            <a:r>
              <a:rPr lang="es-ES" dirty="0" err="1"/>
              <a:t>Cihuacóatl</a:t>
            </a:r>
            <a:r>
              <a:rPr lang="es-ES" dirty="0"/>
              <a:t>, Leyenda de la Llorona. "Esta versión de la historia se basa en una antigua diosa de la zona conocida como </a:t>
            </a:r>
            <a:r>
              <a:rPr lang="es-ES" dirty="0" err="1"/>
              <a:t>Cihuacóatl</a:t>
            </a:r>
            <a:r>
              <a:rPr lang="es-ES" dirty="0"/>
              <a:t>, cuya historia es similar a la del cuento popular actual. Los espectadores se han tomado del embarcadero del lago </a:t>
            </a:r>
            <a:r>
              <a:rPr lang="es-ES" dirty="0" err="1"/>
              <a:t>Tlilac</a:t>
            </a:r>
            <a:r>
              <a:rPr lang="es-ES" dirty="0"/>
              <a:t> en trajineras a lo largo de los canales, con efectos de luz y sonido. La obra se desarrolla en una chinampa en el lago. </a:t>
            </a:r>
          </a:p>
          <a:p>
            <a:endParaRPr lang="es-ES" dirty="0"/>
          </a:p>
        </p:txBody>
      </p:sp>
    </p:spTree>
    <p:extLst>
      <p:ext uri="{BB962C8B-B14F-4D97-AF65-F5344CB8AC3E}">
        <p14:creationId xmlns:p14="http://schemas.microsoft.com/office/powerpoint/2010/main" val="40123866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Estos barcos, junto con el mercado planta asociada, son las características más conocidas del parque. </a:t>
            </a:r>
          </a:p>
          <a:p>
            <a:r>
              <a:rPr lang="es-ES" dirty="0"/>
              <a:t>El parque está dividido en cuatro áreas:. Recreativos, el Jardín </a:t>
            </a:r>
            <a:r>
              <a:rPr lang="es-ES" dirty="0" err="1"/>
              <a:t>Xochilta</a:t>
            </a:r>
            <a:r>
              <a:rPr lang="es-ES" dirty="0"/>
              <a:t>, el Santuario de Aves y el Jardín Botánico </a:t>
            </a:r>
          </a:p>
          <a:p>
            <a:r>
              <a:rPr lang="es-ES" dirty="0" smtClean="0"/>
              <a:t> </a:t>
            </a:r>
            <a:r>
              <a:rPr lang="es-ES" dirty="0"/>
              <a:t>El parque tiene una serie de otras atracciones. Hay un dos invernaderos, bicicleta y senderos para correr, el canal de </a:t>
            </a:r>
            <a:r>
              <a:rPr lang="es-ES" dirty="0" err="1"/>
              <a:t>Cuemanco</a:t>
            </a:r>
            <a:r>
              <a:rPr lang="es-ES" dirty="0"/>
              <a:t> para el remo, un pequeño zoológico, un aviario gestionado por la SEDESOL , una zona con restos arqueológicos, recintos para venados y coyotes en la rehabilitación, parques infantiles, 35 campos y canchas para practicar deportes y áreas para picnic con palapas </a:t>
            </a:r>
            <a:r>
              <a:rPr lang="es-ES" dirty="0" smtClean="0"/>
              <a:t>. </a:t>
            </a:r>
            <a:r>
              <a:rPr lang="es-ES" dirty="0"/>
              <a:t>centro de información del parque tiene exhibiciones relacionadas con la flora y fauna de la zona. </a:t>
            </a:r>
            <a:r>
              <a:rPr lang="es-ES" dirty="0" smtClean="0"/>
              <a:t> </a:t>
            </a:r>
            <a:endParaRPr lang="es-ES" dirty="0"/>
          </a:p>
        </p:txBody>
      </p:sp>
    </p:spTree>
    <p:extLst>
      <p:ext uri="{BB962C8B-B14F-4D97-AF65-F5344CB8AC3E}">
        <p14:creationId xmlns:p14="http://schemas.microsoft.com/office/powerpoint/2010/main" val="38648665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smtClean="0"/>
              <a:t>  </a:t>
            </a:r>
            <a:r>
              <a:rPr lang="es-ES" dirty="0"/>
              <a:t>A pesar de que el parque es propiedad de la ciudad, que es administrado por </a:t>
            </a:r>
            <a:r>
              <a:rPr lang="es-ES" dirty="0" smtClean="0"/>
              <a:t>una </a:t>
            </a:r>
            <a:r>
              <a:rPr lang="es-ES" dirty="0" err="1" smtClean="0"/>
              <a:t>asociacion</a:t>
            </a:r>
            <a:r>
              <a:rPr lang="es-ES" dirty="0" smtClean="0"/>
              <a:t> privada </a:t>
            </a:r>
            <a:r>
              <a:rPr lang="es-ES" dirty="0"/>
              <a:t>civil</a:t>
            </a:r>
            <a:r>
              <a:rPr lang="es-ES" dirty="0" smtClean="0"/>
              <a:t>, </a:t>
            </a:r>
            <a:r>
              <a:rPr lang="es-ES" dirty="0"/>
              <a:t>llamada el Patronato del Parque Ecológico de Xochimilco Asociación Civil, con el objetivo de hacer que </a:t>
            </a:r>
            <a:r>
              <a:rPr lang="es-ES" dirty="0" smtClean="0"/>
              <a:t>el parque sea </a:t>
            </a:r>
            <a:r>
              <a:rPr lang="es-ES" dirty="0"/>
              <a:t>auto sostenible </a:t>
            </a:r>
            <a:r>
              <a:rPr lang="es-ES" dirty="0" smtClean="0"/>
              <a:t>económicamente. </a:t>
            </a:r>
          </a:p>
          <a:p>
            <a:r>
              <a:rPr lang="es-ES" dirty="0" smtClean="0"/>
              <a:t>Hay </a:t>
            </a:r>
            <a:r>
              <a:rPr lang="es-ES" dirty="0"/>
              <a:t>una tarifa de entrada de veinte pesos, y bicicletas, vehículos todo terreno y barcos disponibles para alquilar. </a:t>
            </a:r>
          </a:p>
          <a:p>
            <a:r>
              <a:rPr lang="es-ES" dirty="0" smtClean="0"/>
              <a:t>El </a:t>
            </a:r>
            <a:r>
              <a:rPr lang="es-ES" dirty="0"/>
              <a:t>mercado de plantas es también parte de esta, ya que los puestos se alquilan a los </a:t>
            </a:r>
            <a:r>
              <a:rPr lang="es-ES" dirty="0" smtClean="0"/>
              <a:t>vendedores.</a:t>
            </a:r>
            <a:endParaRPr lang="es-ES" dirty="0"/>
          </a:p>
          <a:p>
            <a:r>
              <a:rPr lang="es-ES" dirty="0"/>
              <a:t>Una de las funciones del parque es proporcionar refugio para la fauna. Las especies más emblemáticas de Xochimilco es el axolotl , especie de salamandra que se consideran una encarnación de un dios por los aztecas debido a su capacidad para regenerar ciertas partes del cuerpo. </a:t>
            </a:r>
          </a:p>
        </p:txBody>
      </p:sp>
    </p:spTree>
    <p:extLst>
      <p:ext uri="{BB962C8B-B14F-4D97-AF65-F5344CB8AC3E}">
        <p14:creationId xmlns:p14="http://schemas.microsoft.com/office/powerpoint/2010/main" val="23369949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Este animal es muy </a:t>
            </a:r>
            <a:r>
              <a:rPr lang="es-ES" dirty="0" smtClean="0"/>
              <a:t>peligroso </a:t>
            </a:r>
            <a:r>
              <a:rPr lang="es-ES" dirty="0"/>
              <a:t>y, de hecho, ya no se encuentra en estado silvestre en los canales de </a:t>
            </a:r>
            <a:r>
              <a:rPr lang="es-ES" dirty="0" smtClean="0"/>
              <a:t>Xochimilco.</a:t>
            </a:r>
          </a:p>
          <a:p>
            <a:r>
              <a:rPr lang="es-ES" dirty="0"/>
              <a:t>Un inconveniente del parque es su falta de árboles maduros de sombra, ya que se plantaron cuando el parque fue fundado en la década de 1990</a:t>
            </a:r>
            <a:r>
              <a:rPr lang="es-ES" dirty="0" smtClean="0"/>
              <a:t>. </a:t>
            </a:r>
            <a:r>
              <a:rPr lang="es-ES" dirty="0"/>
              <a:t>la ecología del parque </a:t>
            </a:r>
            <a:r>
              <a:rPr lang="es-ES" dirty="0" smtClean="0"/>
              <a:t>sigue estando </a:t>
            </a:r>
            <a:r>
              <a:rPr lang="es-ES" dirty="0"/>
              <a:t>en peligro por la contaminación asociada a la expansión urbana. </a:t>
            </a:r>
            <a:endParaRPr lang="es-ES" dirty="0" smtClean="0"/>
          </a:p>
          <a:p>
            <a:r>
              <a:rPr lang="es-ES" dirty="0" smtClean="0"/>
              <a:t>El </a:t>
            </a:r>
            <a:r>
              <a:rPr lang="es-ES" dirty="0"/>
              <a:t>agua está contaminada por el alcantarillado y basura doméstica, dañar la flora, la fauna y alejar el riesgo de la salud de los habitantes de los </a:t>
            </a:r>
            <a:r>
              <a:rPr lang="es-ES" dirty="0" smtClean="0"/>
              <a:t>alrededores.</a:t>
            </a:r>
            <a:endParaRPr lang="es-ES" dirty="0"/>
          </a:p>
          <a:p>
            <a:endParaRPr lang="es-ES" dirty="0"/>
          </a:p>
        </p:txBody>
      </p:sp>
    </p:spTree>
    <p:extLst>
      <p:ext uri="{BB962C8B-B14F-4D97-AF65-F5344CB8AC3E}">
        <p14:creationId xmlns:p14="http://schemas.microsoft.com/office/powerpoint/2010/main" val="32147454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smtClean="0"/>
              <a:t>El Mercado de Plantas de  </a:t>
            </a:r>
            <a:r>
              <a:rPr lang="es-ES" dirty="0"/>
              <a:t>Xochimilco, también llamado Mercado </a:t>
            </a:r>
            <a:r>
              <a:rPr lang="es-ES" dirty="0" err="1"/>
              <a:t>Cuemanco</a:t>
            </a:r>
            <a:r>
              <a:rPr lang="es-ES" dirty="0"/>
              <a:t>, se asienta sobre una extensión de 13 hectáreas de tierra del parque, cerca de la entrada principal en Canal Nacional , donde se cruza el Anillo Periférico Oriente </a:t>
            </a:r>
            <a:r>
              <a:rPr lang="es-ES" dirty="0" smtClean="0"/>
              <a:t>.</a:t>
            </a:r>
          </a:p>
          <a:p>
            <a:r>
              <a:rPr lang="es-ES" dirty="0" smtClean="0"/>
              <a:t> </a:t>
            </a:r>
            <a:r>
              <a:rPr lang="es-ES" dirty="0"/>
              <a:t>Este mercado de plantas vivas y almacén es el más grande de su tipo en América Latina . </a:t>
            </a:r>
          </a:p>
          <a:p>
            <a:r>
              <a:rPr lang="es-ES" dirty="0" smtClean="0"/>
              <a:t> </a:t>
            </a:r>
            <a:r>
              <a:rPr lang="es-ES" dirty="0"/>
              <a:t>Es la operación principal de la fabricación del dinero del parque ecológico, el alquiler de 1.700 puestos de los vendedores de plantas vivas y elementos conexos, de la misma manera como los mercados tradicionales de México . </a:t>
            </a:r>
            <a:endParaRPr lang="es-ES" dirty="0" smtClean="0"/>
          </a:p>
          <a:p>
            <a:r>
              <a:rPr lang="es-ES" dirty="0" smtClean="0"/>
              <a:t>La </a:t>
            </a:r>
            <a:r>
              <a:rPr lang="es-ES" dirty="0"/>
              <a:t>mayoría de los vendedores son productores. </a:t>
            </a:r>
            <a:r>
              <a:rPr lang="es-ES" dirty="0" smtClean="0"/>
              <a:t> </a:t>
            </a:r>
            <a:r>
              <a:rPr lang="es-ES" dirty="0"/>
              <a:t>Sin embargo, sólo alrededor de 600 puestos de venta son puntos de venta activos, el resto están vacías o se utilizan para el almacenamiento. </a:t>
            </a:r>
          </a:p>
        </p:txBody>
      </p:sp>
    </p:spTree>
    <p:extLst>
      <p:ext uri="{BB962C8B-B14F-4D97-AF65-F5344CB8AC3E}">
        <p14:creationId xmlns:p14="http://schemas.microsoft.com/office/powerpoint/2010/main" val="13697831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más importantes productos fabricados y vendidos en el mercado son las macetas y floreros. A medida que el cultivo de plantas ornamentales es un fenómeno relativamente nuevo para Xochimilco, por lo que es la fabricación de estos productos. Muchos artesanos enseñan a sí mismos cómo crearlos. La mayoría están hechos de cerámica tradicional, pero algunos están hechos con otros materiales, incluyendo materiales reciclados. La mayoría están hechas por los propios vendedores y pintado en colores brillantes y / o decorados con piedras, cristales y otros elementos. </a:t>
            </a:r>
          </a:p>
          <a:p>
            <a:r>
              <a:rPr lang="es-ES" dirty="0"/>
              <a:t>Además de las áreas de </a:t>
            </a:r>
            <a:r>
              <a:rPr lang="es-ES" dirty="0" err="1"/>
              <a:t>vending</a:t>
            </a:r>
            <a:r>
              <a:rPr lang="es-ES" dirty="0"/>
              <a:t> de plantas, también hay un jardín de cactus y una de las zonas con </a:t>
            </a:r>
            <a:r>
              <a:rPr lang="es-ES" dirty="0" smtClean="0"/>
              <a:t>restaurantes.</a:t>
            </a:r>
            <a:endParaRPr lang="es-ES" dirty="0"/>
          </a:p>
        </p:txBody>
      </p:sp>
    </p:spTree>
    <p:extLst>
      <p:ext uri="{BB962C8B-B14F-4D97-AF65-F5344CB8AC3E}">
        <p14:creationId xmlns:p14="http://schemas.microsoft.com/office/powerpoint/2010/main" val="12033453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smtClean="0"/>
              <a:t> </a:t>
            </a:r>
            <a:r>
              <a:rPr lang="es-ES" dirty="0"/>
              <a:t>El mercado tiene al menos siete gradas con servir cerveza sin los permisos necesarios y han sido acusados ​​de vender a los estudiantes menores de edad, a partir de los tres universidades y Prepas cerca de la zona - UAM Xochimilco , ITESM-CCM y el Colegio de Bachilleres </a:t>
            </a:r>
            <a:r>
              <a:rPr lang="es-ES" dirty="0" smtClean="0"/>
              <a:t># </a:t>
            </a:r>
            <a:r>
              <a:rPr lang="es-ES" dirty="0"/>
              <a:t>. </a:t>
            </a:r>
            <a:endParaRPr lang="es-ES" dirty="0" smtClean="0"/>
          </a:p>
          <a:p>
            <a:r>
              <a:rPr lang="es-ES" dirty="0" smtClean="0"/>
              <a:t>Un </a:t>
            </a:r>
            <a:r>
              <a:rPr lang="es-ES" dirty="0"/>
              <a:t>número atraer clientes de los estudiantes por medio de música popular en los altavoces de gran tamaño. Estos soportes son especialmente populares entre los estudiantes de los </a:t>
            </a:r>
            <a:r>
              <a:rPr lang="es-ES" dirty="0" smtClean="0"/>
              <a:t>viernes.</a:t>
            </a:r>
          </a:p>
          <a:p>
            <a:r>
              <a:rPr lang="es-ES" dirty="0"/>
              <a:t>Aunque la instalación del mercado y otras operaciones que ganan dinero han demostrado tener éxito, </a:t>
            </a:r>
            <a:r>
              <a:rPr lang="es-ES" dirty="0" smtClean="0"/>
              <a:t> </a:t>
            </a:r>
            <a:r>
              <a:rPr lang="es-ES" dirty="0"/>
              <a:t>este </a:t>
            </a:r>
            <a:r>
              <a:rPr lang="es-ES" dirty="0" smtClean="0"/>
              <a:t>mercado de plantas </a:t>
            </a:r>
            <a:r>
              <a:rPr lang="es-ES" dirty="0"/>
              <a:t>tenía dificultades financieras y de operación en el 2001. </a:t>
            </a:r>
          </a:p>
        </p:txBody>
      </p:sp>
    </p:spTree>
    <p:extLst>
      <p:ext uri="{BB962C8B-B14F-4D97-AF65-F5344CB8AC3E}">
        <p14:creationId xmlns:p14="http://schemas.microsoft.com/office/powerpoint/2010/main" val="13561611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problemas económicos se asociaron con las pérdidas en los fondos destinados a mejoras y reparaciones</a:t>
            </a:r>
            <a:r>
              <a:rPr lang="es-ES" dirty="0" smtClean="0"/>
              <a:t>.</a:t>
            </a:r>
          </a:p>
          <a:p>
            <a:r>
              <a:rPr lang="es-ES" dirty="0" smtClean="0"/>
              <a:t> </a:t>
            </a:r>
            <a:r>
              <a:rPr lang="es-ES" dirty="0"/>
              <a:t>Una razón para esto es que un gran número de los puestos aún no había sido </a:t>
            </a:r>
            <a:r>
              <a:rPr lang="es-ES" dirty="0" smtClean="0"/>
              <a:t>alquilado.</a:t>
            </a:r>
          </a:p>
          <a:p>
            <a:r>
              <a:rPr lang="es-ES" dirty="0"/>
              <a:t>Otro problema fue las continuas disputas entre los vendedores de las plantas y el entonces gerente del mercado, que </a:t>
            </a:r>
            <a:r>
              <a:rPr lang="es-ES" dirty="0" smtClean="0"/>
              <a:t>requirieron </a:t>
            </a:r>
            <a:r>
              <a:rPr lang="es-ES" dirty="0"/>
              <a:t>la intervención de las autoridades de distrito. </a:t>
            </a:r>
          </a:p>
          <a:p>
            <a:r>
              <a:rPr lang="es-ES" dirty="0" smtClean="0"/>
              <a:t> </a:t>
            </a:r>
            <a:r>
              <a:rPr lang="es-ES" dirty="0"/>
              <a:t>Este mercado es el más grande en Xochimilco, pero hay muchos otros en la ciudad también se dedica a las plantas. Estos incluyen Madreselva en el Bosque de Nativitas , Mercado Xochimilco, el Palacio de la Flor y el mercado histórico de la San Luis </a:t>
            </a:r>
            <a:r>
              <a:rPr lang="es-ES" dirty="0" err="1"/>
              <a:t>Tlaxialtemalco</a:t>
            </a:r>
            <a:r>
              <a:rPr lang="es-ES" dirty="0"/>
              <a:t> comunidad.</a:t>
            </a:r>
          </a:p>
          <a:p>
            <a:endParaRPr lang="es-ES" dirty="0"/>
          </a:p>
          <a:p>
            <a:endParaRPr lang="es-ES" dirty="0"/>
          </a:p>
        </p:txBody>
      </p:sp>
    </p:spTree>
    <p:extLst>
      <p:ext uri="{BB962C8B-B14F-4D97-AF65-F5344CB8AC3E}">
        <p14:creationId xmlns:p14="http://schemas.microsoft.com/office/powerpoint/2010/main" val="5061195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Gran parte de la zona del parque ha sido chinampa tierra desde el periodo prehispánico . Xochimilco es una de las pocas áreas que quedan en el valle de México que todavía tiene un número significativo de chinampas. El área fue declarada reserva biológica por el gobierno mexicano en 1984 y Patrimonio de la Humanidad en 1987 por la UNESCO . </a:t>
            </a:r>
          </a:p>
          <a:p>
            <a:r>
              <a:rPr lang="es-ES" dirty="0"/>
              <a:t>Hasta 1988, la tierra del parque había sido de propiedad privada. Sin embargo, el área había una severa degradación de lagos y canales que van a seco, la salinidad y la contaminación de la toma de agua restante agricultura casi imposible. La contaminación venía principalmente del río Buenaventura , con llevadas con ella las aguas sucias procedentes de otros ríos en el sur de la ciudad. </a:t>
            </a:r>
          </a:p>
        </p:txBody>
      </p:sp>
    </p:spTree>
    <p:extLst>
      <p:ext uri="{BB962C8B-B14F-4D97-AF65-F5344CB8AC3E}">
        <p14:creationId xmlns:p14="http://schemas.microsoft.com/office/powerpoint/2010/main" val="2450408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6582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80932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46856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59087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1313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Trajiner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8480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74459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412417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9144000" cy="6911672"/>
          </a:xfrm>
          <a:prstGeom prst="rect">
            <a:avLst/>
          </a:prstGeom>
        </p:spPr>
      </p:pic>
    </p:spTree>
    <p:extLst>
      <p:ext uri="{BB962C8B-B14F-4D97-AF65-F5344CB8AC3E}">
        <p14:creationId xmlns:p14="http://schemas.microsoft.com/office/powerpoint/2010/main" val="15742016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500020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5623053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67161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34"/>
            <a:ext cx="9144000" cy="684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82993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5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43086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79730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0630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87893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28316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0"/>
            <a:ext cx="90487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17559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9778"/>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9804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70136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5954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07364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91125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15742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70386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74260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111"/>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9315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7654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146</TotalTime>
  <Words>3886</Words>
  <Application>Microsoft Office PowerPoint</Application>
  <PresentationFormat>Presentación en pantalla (4:3)</PresentationFormat>
  <Paragraphs>270</Paragraphs>
  <Slides>120</Slides>
  <Notes>89</Notes>
  <HiddenSlides>0</HiddenSlides>
  <MMClips>1</MMClips>
  <ScaleCrop>false</ScaleCrop>
  <HeadingPairs>
    <vt:vector size="4" baseType="variant">
      <vt:variant>
        <vt:lpstr>Tema</vt:lpstr>
      </vt:variant>
      <vt:variant>
        <vt:i4>1</vt:i4>
      </vt:variant>
      <vt:variant>
        <vt:lpstr>Títulos de diapositiva</vt:lpstr>
      </vt:variant>
      <vt:variant>
        <vt:i4>120</vt:i4>
      </vt:variant>
    </vt:vector>
  </HeadingPairs>
  <TitlesOfParts>
    <vt:vector size="121" baseType="lpstr">
      <vt:lpstr>Default Theme</vt:lpstr>
      <vt:lpstr>AMERICA.-LA VUELTA AL MUNDO EN 385 JARDINES.-MEJICO.-Parque Los Tecajetes.-Parque Suarez.-xalapa.-Parque Hundido.-Parque Tangamanga.-Mejico.-Xochimilco Ecological Park </vt:lpstr>
      <vt:lpstr>Parque Los Tecajetes.-Xalapa.-Veracruz.-Mexico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Suarez.-xalapa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Hundido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Tangamanga.-Mejico.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Xochimilco Ecological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Parques y jardines de Mejico</dc:title>
  <dc:creator>Josep</dc:creator>
  <cp:lastModifiedBy>Josep</cp:lastModifiedBy>
  <cp:revision>15</cp:revision>
  <dcterms:created xsi:type="dcterms:W3CDTF">2014-01-22T07:26:28Z</dcterms:created>
  <dcterms:modified xsi:type="dcterms:W3CDTF">2016-04-11T16:47:22Z</dcterms:modified>
</cp:coreProperties>
</file>