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3" r:id="rId68"/>
    <p:sldId id="324" r:id="rId69"/>
    <p:sldId id="325" r:id="rId70"/>
    <p:sldId id="326" r:id="rId71"/>
    <p:sldId id="327" r:id="rId72"/>
    <p:sldId id="328" r:id="rId73"/>
    <p:sldId id="329" r:id="rId74"/>
    <p:sldId id="330" r:id="rId75"/>
    <p:sldId id="331" r:id="rId76"/>
    <p:sldId id="377"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853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9B2F5-D312-4E0B-BEC0-2592BAD2306C}" type="datetimeFigureOut">
              <a:rPr lang="es-ES" smtClean="0"/>
              <a:t>26/02/2018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1FBB00-22D8-46F9-A147-B94F8C907216}" type="slidenum">
              <a:rPr lang="es-ES" smtClean="0"/>
              <a:t>‹Nº›</a:t>
            </a:fld>
            <a:endParaRPr lang="es-ES" dirty="0"/>
          </a:p>
        </p:txBody>
      </p:sp>
    </p:spTree>
    <p:extLst>
      <p:ext uri="{BB962C8B-B14F-4D97-AF65-F5344CB8AC3E}">
        <p14:creationId xmlns:p14="http://schemas.microsoft.com/office/powerpoint/2010/main" val="2183968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 - Los Viveros de Coyoacán</a:t>
            </a:r>
          </a:p>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E46336D-B29E-4B04-BAF5-D6AB43B90EFD}" type="slidenum">
              <a:rPr lang="es-ES" smtClean="0">
                <a:solidFill>
                  <a:prstClr val="black"/>
                </a:solidFill>
                <a:latin typeface="Calibri" pitchFamily="34" charset="0"/>
              </a:rPr>
              <a:pPr>
                <a:defRPr/>
              </a:pPr>
              <a:t>6</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 - Los Viveros de Coyoacán</a:t>
            </a:r>
          </a:p>
          <a:p>
            <a:pPr eaLnBrk="1" hangingPunct="1">
              <a:spcBef>
                <a:spcPct val="0"/>
              </a:spcBef>
            </a:pPr>
            <a:r>
              <a:rPr lang="es-ES" altLang="es-ES" dirty="0"/>
              <a:t>México - Los Viveros de Coyoacán</a:t>
            </a:r>
          </a:p>
          <a:p>
            <a:pPr eaLnBrk="1" hangingPunct="1">
              <a:spcBef>
                <a:spcPct val="0"/>
              </a:spcBef>
            </a:pPr>
            <a:endParaRPr lang="es-ES" altLang="es-ES" dirty="0"/>
          </a:p>
          <a:p>
            <a:pPr eaLnBrk="1" hangingPunct="1">
              <a:spcBef>
                <a:spcPct val="0"/>
              </a:spcBef>
            </a:pPr>
            <a:endParaRPr lang="es-ES" altLang="es-ES" dirty="0"/>
          </a:p>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280C41-F1DB-463F-95F8-70EAE81ADB66}"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México - Los Viveros de Coyoacán</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54C5959-7047-463F-AF76-2D78B4E9E6A8}"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México - Los Viveros de Coyoacán</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41D8703-0DAD-4DE5-ABE1-2BA932B7EE26}"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b="1" dirty="0"/>
              <a:t>Viveros Coyoacán DF</a:t>
            </a:r>
            <a:endParaRPr lang="es-ES" altLang="es-ES" dirty="0"/>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0AD5B1-7A43-4C94-8DC5-84C6ED52A344}"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b="1" dirty="0"/>
              <a:t>Viveros Coyoacán DF</a:t>
            </a:r>
            <a:endParaRPr lang="es-ES" altLang="es-ES" dirty="0"/>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B07FDA9-3E32-44C8-89FF-E675F35F2B89}"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b="1" dirty="0"/>
              <a:t>Viveros Coyoacán</a:t>
            </a:r>
            <a:endParaRPr lang="es-ES" altLang="es-ES" dirty="0"/>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44143BA-3C7F-4F09-B3D7-D00E370FE91F}"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México - Los Viveros de Coyoacán</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12D9169-2373-4378-8471-B794A8E902CE}"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México - Los Viveros de Coyoacán</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E1B1C46-D9D7-4F82-9350-C03287BC0137}"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Guadalajara..-Parque Agua Azul</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CFFD04C-0A6A-4E85-9CFB-CCD7086BBBD2}"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Guadalajara..-Parque Agua Azul</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AD46B5-2D39-4FD7-8ADB-0C20096D82CD}"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Guadalajara..-Parque Agua Azul</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FCD96B3-9F7B-4819-BA62-42668B7BB796}"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Guadalajara..-Parque Agua Azul</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5F4F361-CF39-4729-AE42-5E48148799D3}"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Guadalajara..-Parque Agua Azul</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B30A540-DFF3-4813-9307-83EC3D8B77BB}"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Guadalajara..-Parque Agua Azul</a:t>
            </a:r>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7E41F6-256B-44F1-BBA0-9598283F8E04}"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Guadalajara.-Parque Colonos</a:t>
            </a:r>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E01EB8F-610B-4195-A270-C425578A2AC4}"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 Parque de la solidaridad</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6D7E7BB-BDC5-431D-985A-1E87E5122C2F}"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 Parque de la solidaridad</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0BCF7DE-54FD-42CB-928B-2B19D449603B}"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 Parque de la solidaridad</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5B915A-0EF7-4401-88A2-21A32551E968}"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 Parque de la solidaridad</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5678712-F298-487F-8FCE-3379A548542E}"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 Parque de la solidaridad</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5EE586-CF7F-425E-8605-A12884D0D041}"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Guadalajara Parque de la solidaridad</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2E4DBEF-6B59-45DE-86B5-F56730F54EAD}"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4E09C85-313C-4CB6-81C9-357090E86506}"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México.-Macroplaza explanada</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F12B06A-3F1C-446C-99C0-225F426959DC}"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México.-Macroplaza explanada.-Homenaje al sol</a:t>
            </a:r>
          </a:p>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AB356B3-EE50-4755-9CF3-5519F84B7E1E}"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México.-Macroplaza explanada.-Jardinera</a:t>
            </a:r>
          </a:p>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25E227-8FEC-42D7-A411-6D67120237AE}"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México.-Macroplaza explanada.-Neptuno</a:t>
            </a:r>
          </a:p>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2BEC136-4C7C-40FA-8C3F-175C7749A305}"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México.-Macroplaza explanada.-Parque Hundido</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81DFD4-20A3-4FB4-87C9-2485181BD2C8}"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México.-Macroplaza explanada.-Teatro</a:t>
            </a:r>
          </a:p>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76324D-0632-4379-8687-D012651AEEA5}"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México.-Macroplaza explanada.-Plaza Zaragoza</a:t>
            </a:r>
          </a:p>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C772ABA-7D0D-4E69-969F-59C741CAEFD2}"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México.-Paseo de la Mujer Mexicana Dentro del Parque Fundidora</a:t>
            </a:r>
          </a:p>
          <a:p>
            <a:endParaRPr lang="es-ES" dirty="0"/>
          </a:p>
        </p:txBody>
      </p:sp>
      <p:sp>
        <p:nvSpPr>
          <p:cNvPr id="4" name="Marcador de número de diapositiva 3"/>
          <p:cNvSpPr>
            <a:spLocks noGrp="1"/>
          </p:cNvSpPr>
          <p:nvPr>
            <p:ph type="sldNum" sz="quarter" idx="10"/>
          </p:nvPr>
        </p:nvSpPr>
        <p:spPr/>
        <p:txBody>
          <a:bodyPr/>
          <a:lstStyle/>
          <a:p>
            <a:fld id="{971FBB00-22D8-46F9-A147-B94F8C907216}" type="slidenum">
              <a:rPr lang="es-ES" smtClean="0"/>
              <a:t>45</a:t>
            </a:fld>
            <a:endParaRPr lang="es-ES" dirty="0"/>
          </a:p>
        </p:txBody>
      </p:sp>
    </p:spTree>
    <p:extLst>
      <p:ext uri="{BB962C8B-B14F-4D97-AF65-F5344CB8AC3E}">
        <p14:creationId xmlns:p14="http://schemas.microsoft.com/office/powerpoint/2010/main" val="4286029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México.-Paseo de la Mujer Mexicana Dentro del Parque Fundidora</a:t>
            </a:r>
          </a:p>
          <a:p>
            <a:endParaRPr lang="es-ES" dirty="0"/>
          </a:p>
        </p:txBody>
      </p:sp>
      <p:sp>
        <p:nvSpPr>
          <p:cNvPr id="4" name="Marcador de número de diapositiva 3"/>
          <p:cNvSpPr>
            <a:spLocks noGrp="1"/>
          </p:cNvSpPr>
          <p:nvPr>
            <p:ph type="sldNum" sz="quarter" idx="10"/>
          </p:nvPr>
        </p:nvSpPr>
        <p:spPr/>
        <p:txBody>
          <a:bodyPr/>
          <a:lstStyle/>
          <a:p>
            <a:fld id="{971FBB00-22D8-46F9-A147-B94F8C907216}" type="slidenum">
              <a:rPr lang="es-ES" smtClean="0"/>
              <a:t>46</a:t>
            </a:fld>
            <a:endParaRPr lang="es-ES" dirty="0"/>
          </a:p>
        </p:txBody>
      </p:sp>
    </p:spTree>
    <p:extLst>
      <p:ext uri="{BB962C8B-B14F-4D97-AF65-F5344CB8AC3E}">
        <p14:creationId xmlns:p14="http://schemas.microsoft.com/office/powerpoint/2010/main" val="12278507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México.-Paseo de la Mujer Mexicana Dentro del Parque Fundidora</a:t>
            </a:r>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D8A59C-7F2E-4303-A2CE-8F66D83F9B2F}"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Monterrey</a:t>
            </a:r>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56ADB4A-B21B-49CF-9843-2B5432FDD61A}"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México.-Cascada natural</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912C116-B01A-49C2-8354-EE55A65B2135}"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México.-La Magdalena Mixuca</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BE7C40-67F2-42A1-9C89-473CE74BA2DC}"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Guanacaste (</a:t>
            </a:r>
            <a:r>
              <a:rPr lang="es-ES" altLang="es-ES" i="1" dirty="0"/>
              <a:t>Enterolobium cyclocarpum</a:t>
            </a:r>
            <a:r>
              <a:rPr lang="es-ES" altLang="es-ES" dirty="0"/>
              <a:t>)</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FBC4DDA-CBAC-4265-8D78-610BE612ADAE}"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Guanacaste (</a:t>
            </a:r>
            <a:r>
              <a:rPr lang="es-ES" altLang="es-ES" i="1" dirty="0"/>
              <a:t>Enterolobium cyclocarpum</a:t>
            </a:r>
            <a:r>
              <a:rPr lang="es-ES" altLang="es-ES" dirty="0"/>
              <a:t>)</a:t>
            </a:r>
          </a:p>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2CA63BE-D4B5-4B25-BBDE-055033419AEF}"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Guanacaste (</a:t>
            </a:r>
            <a:r>
              <a:rPr lang="es-ES" altLang="es-ES" i="1" dirty="0"/>
              <a:t>Enterolobium cyclocarpum</a:t>
            </a:r>
            <a:r>
              <a:rPr lang="es-ES" altLang="es-ES" dirty="0"/>
              <a:t>).-Semillas</a:t>
            </a:r>
          </a:p>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5F3E877-2274-4BF1-A344-DFA792358511}"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60446C4-8C3E-4FA0-A784-53620FCCBF36}"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5EA252F-A58F-444B-9ACC-F896C045FDFE}"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BFF8A74-A51D-41AE-BB87-01DD976781A8}"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0159AD4-A24A-41E3-848B-0C5D884F768A}"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1494377-673C-4C9A-9BD2-7E3C4C71D98F}"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25E2DF-5EA3-4C2C-9DFA-287D5ADEA50D}"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5680827-D877-46DD-8A09-47BD90ACB18C}"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345F400-CDDE-4665-BF1F-35D10A14C4B8}"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D7FE10-C4FC-4D81-BACA-F6B539DFAF70}"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6D014A-0D04-4FFC-9AE8-C141E5250C4D}"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Rica.-Heliconia</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8253D2D-4DE7-4306-B6AC-553274A51429}"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Rica.-Hotel-Bouganvilleas-Santo-Domingo</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065A4B6-D63F-4056-851A-5A86078026E6}"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Rica.-Luna Gardens</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5A0734-6703-4A81-9CDA-BBA038D5255B}"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Rica.-Xandari-garden</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4CDF2A1-CD06-4A60-B612-3D6835FEE2B4}"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 Botanic Garden</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0FA5B14-DBA3-4050-BE2A-9F6AEBB264F5}"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Fern_grove.-San Ramon</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ACAC87A-53C5-4B9B-88A7-C45E3CFB0082}"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FCDA629-3302-405F-BC45-D39B18C904A2}"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1BA6648-AB67-48B7-B720-98D8F847DBDA}"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BBFE77-215A-4875-9FC0-70E5D0A6E6E8}"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B3D48F5-843F-40DD-8866-DEA12021ED0F}"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EC3B698-92FA-48CF-A077-A544590E5DC4}"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B7C39CB-964F-47A6-90F3-4BDD26B15F6D}"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E94E92-6B15-40B4-AEF6-B463EF81529E}"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3B735F-B219-4104-9233-2A63DB3DF56C}"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8B28F5E-A464-4D4A-A29F-5A5F42CA67F0}"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798A4AA-601C-4E92-B225-55A99C980B08}"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A51655-2A2D-468E-B678-725C9FA05013}"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474C51-4095-4E7F-84FF-AB99AA33A805}"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4A72F86-F49A-49D0-8741-F0CED1945BBA}"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2C4175C-B60F-4272-BF17-4B8BAF21422E}"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521A2B-4F33-4926-A29D-7D9C24EB040E}"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3577CF0-D133-4AA1-A777-9CF50C00548B}"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E102900-592B-4953-A95C-F10A04B50D19}"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022BBE-57C7-412B-9E5B-F5EC7C680F52}"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DDCE8BA-ECD2-4CD0-84F2-9329AA39E7BF}"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Zarcero.-Costa Rica</a:t>
            </a:r>
          </a:p>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4252AD-3B72-428A-A6D9-255AAB472297}"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 por zonas</a:t>
            </a:r>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692EC08-6731-4A71-A04B-4EF736F498B3}"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Rica..-Parque Nacional Volcan_Arenal</a:t>
            </a:r>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9826E3-3E85-4E82-856C-DB271D592B8A}"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Rica.-Barra_Honda_National_Park</a:t>
            </a:r>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01B82C-9057-493E-9D20-BA3A42874D90}"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Rica.-Parque Nacional BraulioCarrillo1</a:t>
            </a:r>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40483B2-2F2A-47E0-8B82-FA677D27DBE9}" type="slidenum">
              <a:rPr lang="es-ES" smtClean="0">
                <a:solidFill>
                  <a:prstClr val="black"/>
                </a:solidFill>
                <a:latin typeface="Calibri" pitchFamily="34" charset="0"/>
              </a:rPr>
              <a:pPr>
                <a:defRPr/>
              </a:pPr>
              <a:t>105</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Rica.--Guanacaste_National_Park</a:t>
            </a:r>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B3F7A0B-00FA-4677-894A-BF9B0083CD2F}"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BR" altLang="es-ES" dirty="0"/>
              <a:t>Costa Rica. Parque Nacional.-Poas_crater</a:t>
            </a:r>
            <a:endParaRPr lang="es-ES" altLang="es-ES" dirty="0"/>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39CF998-DD01-4C39-A40B-A0A37B0CADE0}"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Rica.-Parque Nacional .-Isla_del_coco</a:t>
            </a:r>
          </a:p>
        </p:txBody>
      </p:sp>
      <p:sp>
        <p:nvSpPr>
          <p:cNvPr id="2089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4FEE78-6B66-4337-BB26-378AB04C3E4B}" type="slidenum">
              <a:rPr lang="es-ES" smtClean="0">
                <a:solidFill>
                  <a:prstClr val="black"/>
                </a:solidFill>
                <a:latin typeface="Calibri" pitchFamily="34" charset="0"/>
              </a:rPr>
              <a:pPr>
                <a:defRPr/>
              </a:pPr>
              <a:t>108</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Rica.-Parque Nacional -Cahuita</a:t>
            </a:r>
          </a:p>
        </p:txBody>
      </p:sp>
      <p:sp>
        <p:nvSpPr>
          <p:cNvPr id="2099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21DEF4B-C542-44B9-9629-711343DB3420}" type="slidenum">
              <a:rPr lang="es-ES" smtClean="0">
                <a:solidFill>
                  <a:prstClr val="black"/>
                </a:solidFill>
                <a:latin typeface="Calibri" pitchFamily="34" charset="0"/>
              </a:rPr>
              <a:pPr>
                <a:defRPr/>
              </a:pPr>
              <a:t>109</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BR" altLang="es-ES" dirty="0"/>
              <a:t>Costa Rica.-Parque Nacional PaloVerde.-Vista de la  Roca</a:t>
            </a:r>
            <a:endParaRPr lang="es-ES" altLang="es-ES" dirty="0"/>
          </a:p>
        </p:txBody>
      </p:sp>
      <p:sp>
        <p:nvSpPr>
          <p:cNvPr id="2109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BFF0778-1B0A-479E-A0DB-FFF29A7BA2B9}" type="slidenum">
              <a:rPr lang="es-ES" smtClean="0">
                <a:solidFill>
                  <a:prstClr val="black"/>
                </a:solidFill>
                <a:latin typeface="Calibri" pitchFamily="34" charset="0"/>
              </a:rPr>
              <a:pPr>
                <a:defRPr/>
              </a:pPr>
              <a:t>110</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Rica.-Parque Nacional Turrialba_Volcano_cone</a:t>
            </a:r>
          </a:p>
        </p:txBody>
      </p:sp>
      <p:sp>
        <p:nvSpPr>
          <p:cNvPr id="2119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E4F2A71-9F01-4C78-BC3E-C66798A8E931}" type="slidenum">
              <a:rPr lang="es-ES" smtClean="0">
                <a:solidFill>
                  <a:prstClr val="black"/>
                </a:solidFill>
                <a:latin typeface="Calibri" pitchFamily="34" charset="0"/>
              </a:rPr>
              <a:pPr>
                <a:defRPr/>
              </a:pPr>
              <a:t>111</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Rica.-Parque_Nacional_Corcovado</a:t>
            </a:r>
          </a:p>
        </p:txBody>
      </p:sp>
      <p:sp>
        <p:nvSpPr>
          <p:cNvPr id="2129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F32F97E-ADE8-47B5-BADC-9E0EF67B301B}" type="slidenum">
              <a:rPr lang="es-ES" smtClean="0">
                <a:solidFill>
                  <a:prstClr val="black"/>
                </a:solidFill>
                <a:latin typeface="Calibri" pitchFamily="34" charset="0"/>
              </a:rPr>
              <a:pPr>
                <a:defRPr/>
              </a:pPr>
              <a:t>112</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Rica.-Parque_Nacional_Manuel_Antonio_1</a:t>
            </a:r>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F5BA7C1-65A8-4593-A93C-297D657DDE9F}"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Rica.-Parque-Marino-Ballena-Costa-Rica</a:t>
            </a:r>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26939D-6BBC-4E01-AB7A-57F971AD7ED0}"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Rica.--Santa_Rosa_National_Park.- Coccoloba uvifera.-Uva de mar</a:t>
            </a:r>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A1E5718-3E5B-4C85-B6F2-59671D9BAE63}"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Rica.-Tortuguero_Nationalpark</a:t>
            </a:r>
          </a:p>
        </p:txBody>
      </p:sp>
      <p:sp>
        <p:nvSpPr>
          <p:cNvPr id="2170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5C4592-063F-4ECB-B78B-D78B92DB055F}" type="slidenum">
              <a:rPr lang="es-ES" smtClean="0">
                <a:solidFill>
                  <a:prstClr val="black"/>
                </a:solidFill>
                <a:latin typeface="Calibri" pitchFamily="34" charset="0"/>
              </a:rPr>
              <a:pPr>
                <a:defRPr/>
              </a:pPr>
              <a:t>116</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BR" altLang="es-ES" dirty="0"/>
              <a:t>Costa Rica.-Parque Nacional Tapanti</a:t>
            </a:r>
            <a:endParaRPr lang="es-ES" altLang="es-ES" dirty="0"/>
          </a:p>
        </p:txBody>
      </p:sp>
      <p:sp>
        <p:nvSpPr>
          <p:cNvPr id="2181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705254-23C5-4889-90D9-47A766A11DC5}" type="slidenum">
              <a:rPr lang="es-ES" smtClean="0">
                <a:solidFill>
                  <a:prstClr val="black"/>
                </a:solidFill>
                <a:latin typeface="Calibri" pitchFamily="34" charset="0"/>
              </a:rPr>
              <a:pPr>
                <a:defRPr/>
              </a:pPr>
              <a:t>117</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2/26/2018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upload.wikimedia.org/wikipedia/commons/9/90/ANUNCIO.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hyperlink" Target="//upload.wikimedia.org/wikipedia/commons/c/cf/ViverosEntranceDF.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upload.wikimedia.org/wikipedia/commons/7/77/SmallPathViverosCoyoacanDF.JPG"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upload.wikimedia.org/wikipedia/commons/f/fb/ViverosDF.j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hyperlink" Target="//upload.wikimedia.org/wikipedia/commons/6/67/Kyf.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hyperlink" Target="//upload.wikimedia.org/wikipedia/commons/9/92/Viveros_de_Coyoacan.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upload.wikimedia.org/wikipedia/commons/c/c6/Parque_Colomos.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upload.wikimedia.org/wikipedia/commons/4/4a/Explanada_de_los_Heroes.jpg"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390456" cy="3168352"/>
          </a:xfrm>
        </p:spPr>
        <p:txBody>
          <a:bodyPr>
            <a:normAutofit fontScale="90000"/>
          </a:bodyPr>
          <a:lstStyle/>
          <a:p>
            <a:r>
              <a:rPr lang="es-ES" sz="3600" dirty="0"/>
              <a:t>AMERICA.-LA VUELTA AL MUNDO EN 385 JARDINES.-MEXICO Y COSTA RICA.-</a:t>
            </a:r>
            <a:r>
              <a:rPr lang="es-ES" dirty="0"/>
              <a:t>Los Viveros de Coyoacán.-Guadalajara..-Parque Agua Azul.-Guadalajara Parque de la solidaridad.-Zarcero.-Costa Rica.-Parques Nacionales</a:t>
            </a:r>
          </a:p>
        </p:txBody>
      </p:sp>
      <p:sp>
        <p:nvSpPr>
          <p:cNvPr id="3" name="2 Subtítulo"/>
          <p:cNvSpPr>
            <a:spLocks noGrp="1"/>
          </p:cNvSpPr>
          <p:nvPr>
            <p:ph type="subTitle" idx="1"/>
          </p:nvPr>
        </p:nvSpPr>
        <p:spPr>
          <a:xfrm>
            <a:off x="2555776" y="5301208"/>
            <a:ext cx="4320480" cy="1371600"/>
          </a:xfrm>
        </p:spPr>
        <p:txBody>
          <a:bodyPr>
            <a:normAutofit fontScale="92500"/>
          </a:bodyPr>
          <a:lstStyle/>
          <a:p>
            <a:r>
              <a:rPr lang="es-ES" dirty="0"/>
              <a:t>Selección de textos y fotografías por</a:t>
            </a:r>
          </a:p>
          <a:p>
            <a:r>
              <a:rPr lang="es-ES" sz="2800" dirty="0"/>
              <a:t>JOSE ELIAS BONELLS</a:t>
            </a:r>
          </a:p>
          <a:p>
            <a:r>
              <a:rPr lang="es-ES" sz="2800" dirty="0"/>
              <a:t>el mar yoga relax</a:t>
            </a:r>
          </a:p>
          <a:p>
            <a:endParaRPr lang="es-ES" dirty="0"/>
          </a:p>
        </p:txBody>
      </p:sp>
      <p:pic>
        <p:nvPicPr>
          <p:cNvPr id="4" name="musica de relajacion el mar yoga relax.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40352" y="5805264"/>
            <a:ext cx="609600" cy="609600"/>
          </a:xfrm>
          <a:prstGeom prst="rect">
            <a:avLst/>
          </a:prstGeom>
        </p:spPr>
      </p:pic>
    </p:spTree>
    <p:extLst>
      <p:ext uri="{BB962C8B-B14F-4D97-AF65-F5344CB8AC3E}">
        <p14:creationId xmlns:p14="http://schemas.microsoft.com/office/powerpoint/2010/main" val="1935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2"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 México - Los Viveros de Coyoacán</a:t>
            </a:r>
          </a:p>
        </p:txBody>
      </p:sp>
      <p:sp>
        <p:nvSpPr>
          <p:cNvPr id="7171" name="2 Marcador de contenido"/>
          <p:cNvSpPr>
            <a:spLocks noGrp="1"/>
          </p:cNvSpPr>
          <p:nvPr>
            <p:ph sz="quarter" idx="1"/>
          </p:nvPr>
        </p:nvSpPr>
        <p:spPr>
          <a:xfrm>
            <a:off x="914400" y="1773238"/>
            <a:ext cx="7113984" cy="4246562"/>
          </a:xfrm>
        </p:spPr>
        <p:txBody>
          <a:bodyPr>
            <a:normAutofit lnSpcReduction="10000"/>
          </a:bodyPr>
          <a:lstStyle/>
          <a:p>
            <a:pPr eaLnBrk="1" hangingPunct="1"/>
            <a:r>
              <a:rPr lang="es-ES" altLang="es-ES" sz="2400" dirty="0"/>
              <a:t>Los </a:t>
            </a:r>
            <a:r>
              <a:rPr lang="es-ES" altLang="es-ES" sz="2400" b="1" dirty="0"/>
              <a:t>Viveros de Coyoacán</a:t>
            </a:r>
            <a:r>
              <a:rPr lang="es-ES" altLang="es-ES" sz="2400" dirty="0"/>
              <a:t> es un parque y un Arboretum en la delegación de Coyoacán en México, D. F., que forma parte del </a:t>
            </a:r>
            <a:r>
              <a:rPr lang="es-ES" altLang="es-ES" sz="2400" b="1" dirty="0"/>
              <a:t>Parque Nacional El Histórico Coyoacán.</a:t>
            </a:r>
          </a:p>
          <a:p>
            <a:pPr eaLnBrk="1" hangingPunct="1"/>
            <a:r>
              <a:rPr lang="es-ES" altLang="es-ES" sz="2400" dirty="0"/>
              <a:t>El parque fue promovido durante la administración por el presidente Porfirio Díaz en 1908 y creado por la iniciativa de Miguel Ángel de Quevedo, «el Apóstol del árbol», un ingeniero que temía que la creciente industria y el transporte en la Ciudad de México podría llegar a afectar seriamente la calidad del aire de la ciudad. </a:t>
            </a:r>
          </a:p>
        </p:txBody>
      </p:sp>
    </p:spTree>
    <p:extLst>
      <p:ext uri="{BB962C8B-B14F-4D97-AF65-F5344CB8AC3E}">
        <p14:creationId xmlns:p14="http://schemas.microsoft.com/office/powerpoint/2010/main" val="349527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1268413"/>
            <a:ext cx="6825952" cy="4751387"/>
          </a:xfrm>
        </p:spPr>
        <p:txBody>
          <a:bodyPr/>
          <a:lstStyle/>
          <a:p>
            <a:pPr eaLnBrk="1" hangingPunct="1"/>
            <a:r>
              <a:rPr lang="es-ES" altLang="es-ES" sz="2400" dirty="0"/>
              <a:t>Comenzó siendo un vivero, y hoy las plántulas siguen presentes en los árboles que crecen en toda la Ciudad de México. </a:t>
            </a:r>
          </a:p>
          <a:p>
            <a:pPr eaLnBrk="1" hangingPunct="1"/>
            <a:r>
              <a:rPr lang="es-ES" altLang="es-ES" sz="2400" dirty="0"/>
              <a:t>En el parque se encuentra una estatua en honor a Miguel Ángel de Quevedo.</a:t>
            </a:r>
          </a:p>
          <a:p>
            <a:pPr eaLnBrk="1" hangingPunct="1"/>
            <a:r>
              <a:rPr lang="es-ES" altLang="es-ES" sz="2400" dirty="0"/>
              <a:t>Los viveros se encuentran al Este de la histórica demarcación de Coyoacán, colindando su costado poniente con la avenida Universidad. </a:t>
            </a:r>
          </a:p>
          <a:p>
            <a:pPr eaLnBrk="1" hangingPunct="1"/>
            <a:r>
              <a:rPr lang="es-ES" altLang="es-ES" sz="2400" dirty="0"/>
              <a:t>Tiene una superficie de 38,9 hectáreas y es accesible desde la estación Viveros del metro de la Ciudad de México.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603034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765175"/>
            <a:ext cx="7041976" cy="5254625"/>
          </a:xfrm>
        </p:spPr>
        <p:txBody>
          <a:bodyPr/>
          <a:lstStyle/>
          <a:p>
            <a:pPr eaLnBrk="1" hangingPunct="1"/>
            <a:r>
              <a:rPr lang="es-ES" altLang="es-ES" sz="2400" dirty="0"/>
              <a:t>En el parque hay senderos para caminatas en un patrón similar al de un tablero de ajedrez, diferentes árboles alrededor de todas las vías. </a:t>
            </a:r>
          </a:p>
          <a:p>
            <a:pPr eaLnBrk="1" hangingPunct="1"/>
            <a:r>
              <a:rPr lang="es-ES" altLang="es-ES" sz="2400" dirty="0"/>
              <a:t>Hay gran cantidad de eucaliptus que extienden su olor por el parque. </a:t>
            </a:r>
          </a:p>
          <a:p>
            <a:pPr eaLnBrk="1" hangingPunct="1"/>
            <a:r>
              <a:rPr lang="es-ES" altLang="es-ES" sz="2400" dirty="0"/>
              <a:t>Además, el parque es conocido por su gran población de ardillas.</a:t>
            </a:r>
          </a:p>
          <a:p>
            <a:pPr eaLnBrk="1" hangingPunct="1"/>
            <a:r>
              <a:rPr lang="es-ES" altLang="es-ES" sz="2400" dirty="0"/>
              <a:t>El 26 de septiembre de 1938 el presidente Lázaro Cárdenas del Río, mediante un decreto declaró al vivero junto con el Centro Histórico de Coyoacán como parque nacional, este teniendo una superficie de 584 hectáreas en total.</a:t>
            </a:r>
          </a:p>
        </p:txBody>
      </p:sp>
    </p:spTree>
    <p:extLst>
      <p:ext uri="{BB962C8B-B14F-4D97-AF65-F5344CB8AC3E}">
        <p14:creationId xmlns:p14="http://schemas.microsoft.com/office/powerpoint/2010/main" val="1891314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333375"/>
            <a:ext cx="7113984" cy="5686425"/>
          </a:xfrm>
        </p:spPr>
        <p:txBody>
          <a:bodyPr/>
          <a:lstStyle/>
          <a:p>
            <a:pPr eaLnBrk="1" hangingPunct="1">
              <a:buFont typeface="Wingdings 2" pitchFamily="18" charset="2"/>
              <a:buNone/>
            </a:pPr>
            <a:endParaRPr lang="es-ES" altLang="es-ES" sz="2400" dirty="0"/>
          </a:p>
          <a:p>
            <a:pPr eaLnBrk="1" hangingPunct="1"/>
            <a:r>
              <a:rPr lang="es-ES" altLang="es-ES" sz="2400" dirty="0"/>
              <a:t>En toda evidencia, el "parque" considerado en el decreto citado quedó absorbido por la </a:t>
            </a:r>
            <a:r>
              <a:rPr lang="es-ES" altLang="es-ES" sz="2400" i="1" dirty="0"/>
              <a:t>mancha urbana</a:t>
            </a:r>
            <a:r>
              <a:rPr lang="es-ES" altLang="es-ES" sz="2400" dirty="0"/>
              <a:t> debido al crecimiento de ella.</a:t>
            </a:r>
          </a:p>
          <a:p>
            <a:pPr eaLnBrk="1" hangingPunct="1"/>
            <a:r>
              <a:rPr lang="es-ES" altLang="es-ES" sz="2400" dirty="0"/>
              <a:t>Actualmente los Viveros de Coyoacán cuentan con una sección de Cultivos Biointensivos, cuyo propósito es fomentar este modo de producción de alimentos sustentables.</a:t>
            </a:r>
          </a:p>
          <a:p>
            <a:pPr eaLnBrk="1" hangingPunct="1"/>
            <a:r>
              <a:rPr lang="es-ES" altLang="es-ES" sz="2400" dirty="0"/>
              <a:t>Los cursos se imparten ahí mismo por parte de la SEMARNAT están abiertos al publico en general y no tienen costo alguno.</a:t>
            </a:r>
          </a:p>
          <a:p>
            <a:pPr eaLnBrk="1" hangingPunct="1"/>
            <a:endParaRPr lang="es-ES" altLang="es-ES" dirty="0"/>
          </a:p>
        </p:txBody>
      </p:sp>
    </p:spTree>
    <p:extLst>
      <p:ext uri="{BB962C8B-B14F-4D97-AF65-F5344CB8AC3E}">
        <p14:creationId xmlns:p14="http://schemas.microsoft.com/office/powerpoint/2010/main" val="1295816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le:ANUNCI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059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ile:ViverosEntranceDF.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421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Ciudad de México - Los Viveros de Coyoac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335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iudad de México - Los Viveros de Coyoaca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771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ile:SmallPathViverosCoyoacanDF.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483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le:ViverosDF.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86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ile:Kyf.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503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File:Viveros de Coyoaca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256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Viveros de Coyoacan.-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1651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Viveros de Coyoacan.-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886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altLang="es-ES" dirty="0"/>
              <a:t>Guadalajara..-Parque Agua Azul</a:t>
            </a:r>
          </a:p>
        </p:txBody>
      </p:sp>
      <p:sp>
        <p:nvSpPr>
          <p:cNvPr id="3"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dirty="0"/>
              <a:t>Parque público de Guadalajara, estado de Jalisco, en México.</a:t>
            </a:r>
          </a:p>
          <a:p>
            <a:pPr marL="274320" indent="-274320" eaLnBrk="1" fontAlgn="auto" hangingPunct="1">
              <a:spcBef>
                <a:spcPts val="580"/>
              </a:spcBef>
              <a:spcAft>
                <a:spcPts val="0"/>
              </a:spcAft>
              <a:buFont typeface="Wingdings 2"/>
              <a:buChar char=""/>
              <a:defRPr/>
            </a:pPr>
            <a:r>
              <a:rPr lang="es-ES" dirty="0"/>
              <a:t>Construido entre 1946 y 1952, inicialmente era un lugar de recreo para las familias tapatías, a las cuales se les permitía pasear en carruajes o montados a caballo por sus calles interiores o disfrutar de un paseo en lancha.</a:t>
            </a:r>
          </a:p>
          <a:p>
            <a:pPr marL="274320" indent="-274320" eaLnBrk="1" fontAlgn="auto" hangingPunct="1">
              <a:spcBef>
                <a:spcPts val="580"/>
              </a:spcBef>
              <a:spcAft>
                <a:spcPts val="0"/>
              </a:spcAft>
              <a:buFont typeface="Wingdings 2"/>
              <a:buChar char=""/>
              <a:defRPr/>
            </a:pPr>
            <a:r>
              <a:rPr lang="es-ES" dirty="0"/>
              <a:t> Posteriormente se transformó en parque Zoológico y, también durante muchos años, fue anfitrión de las Fiestas de Octubre.</a:t>
            </a:r>
          </a:p>
          <a:p>
            <a:pPr marL="274320" indent="-274320" eaLnBrk="1" fontAlgn="auto" hangingPunct="1">
              <a:spcBef>
                <a:spcPts val="580"/>
              </a:spcBef>
              <a:spcAft>
                <a:spcPts val="0"/>
              </a:spcAft>
              <a:buFont typeface="Wingdings 2"/>
              <a:buChar char=""/>
              <a:defRPr/>
            </a:pPr>
            <a:r>
              <a:rPr lang="es-ES" dirty="0"/>
              <a:t> A partir de 1992 se reinauguró como Centro de Cultura Ambiental.</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49800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836613"/>
            <a:ext cx="7113984" cy="5183187"/>
          </a:xfrm>
        </p:spPr>
        <p:txBody>
          <a:bodyPr>
            <a:normAutofit lnSpcReduction="10000"/>
          </a:bodyPr>
          <a:lstStyle/>
          <a:p>
            <a:pPr eaLnBrk="1" hangingPunct="1"/>
            <a:r>
              <a:rPr lang="es-ES" altLang="es-ES" sz="2400" dirty="0"/>
              <a:t>En la actualidad cuenta con una superficie de 168.500 metros cuadrados, con amplios y cuidados jardines; dentro de éstos se distribuyen 1.465 árboles de diferentes especies, brindando un paisaje acogedor, invitando a pasar un día de campo bajo la sombra de alguno de ellos.</a:t>
            </a:r>
          </a:p>
          <a:p>
            <a:pPr eaLnBrk="1" hangingPunct="1"/>
            <a:r>
              <a:rPr lang="es-ES" altLang="es-ES" sz="2400" dirty="0"/>
              <a:t>Al ingresar al parque se observa una gran esfera de aluminio que corresponde al mariposario, llamado "La Casa de las Mariposas"; y a través de un túnel se puede ingresar, para apreciar en toda su majestuosidad las diferentes mariposas que allí se mantienen y que corresponden a las que habitan en la región.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815836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981075"/>
            <a:ext cx="7041976" cy="5038725"/>
          </a:xfrm>
        </p:spPr>
        <p:txBody>
          <a:bodyPr/>
          <a:lstStyle/>
          <a:p>
            <a:pPr eaLnBrk="1" hangingPunct="1"/>
            <a:r>
              <a:rPr lang="es-ES" altLang="es-ES" sz="2400" dirty="0"/>
              <a:t>Del mismo modo, el aviario y las jaulas individuales están acondicionadas al hábitat natural de las aves que albergan, para que el público pueda gozar de su singular belleza.</a:t>
            </a:r>
          </a:p>
          <a:p>
            <a:pPr eaLnBrk="1" hangingPunct="1"/>
            <a:r>
              <a:rPr lang="es-ES" altLang="es-ES" sz="2400" dirty="0"/>
              <a:t>Por otra parte, se puede encontrar la Concha Acústica, el Jardín del Arte y la Calzada de los Músicos.</a:t>
            </a:r>
          </a:p>
          <a:p>
            <a:pPr eaLnBrk="1" hangingPunct="1"/>
            <a:r>
              <a:rPr lang="es-ES" altLang="es-ES" sz="2400" dirty="0"/>
              <a:t>Además, y con el propósito de proteger las especies de México en peligro de extinción, se tiene una clínica de reproducción que funciona de manera exitosa. </a:t>
            </a:r>
          </a:p>
          <a:p>
            <a:pPr eaLnBrk="1" hangingPunct="1"/>
            <a:endParaRPr lang="es-ES" altLang="es-ES" dirty="0"/>
          </a:p>
        </p:txBody>
      </p:sp>
    </p:spTree>
    <p:extLst>
      <p:ext uri="{BB962C8B-B14F-4D97-AF65-F5344CB8AC3E}">
        <p14:creationId xmlns:p14="http://schemas.microsoft.com/office/powerpoint/2010/main" val="1032876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a:spLocks noGrp="1"/>
          </p:cNvSpPr>
          <p:nvPr>
            <p:ph sz="quarter" idx="1"/>
          </p:nvPr>
        </p:nvSpPr>
        <p:spPr>
          <a:xfrm>
            <a:off x="914400" y="476250"/>
            <a:ext cx="6681936" cy="5543550"/>
          </a:xfrm>
        </p:spPr>
        <p:txBody>
          <a:bodyPr/>
          <a:lstStyle/>
          <a:p>
            <a:pPr eaLnBrk="1" hangingPunct="1"/>
            <a:r>
              <a:rPr lang="es-ES" altLang="es-ES" sz="2400" dirty="0"/>
              <a:t>Existe también un orquidario de forma piramidal, en donde se exhiben los ejemplares más exóticos que podamos encontrar de orquídeas de la región; y el cual cuenta con un clima tropical-húmedo controlado durante todo el tiempo.</a:t>
            </a:r>
          </a:p>
          <a:p>
            <a:pPr eaLnBrk="1" hangingPunct="1"/>
            <a:r>
              <a:rPr lang="es-ES" altLang="es-ES" sz="2400" dirty="0"/>
              <a:t> Año con año se realizan exposiciones durante los meses de marzo y octubre, en las que participan las asociaciones de orquideología de todo el país</a:t>
            </a:r>
            <a:r>
              <a:rPr lang="es-ES" altLang="es-ES" dirty="0"/>
              <a:t>.</a:t>
            </a:r>
          </a:p>
          <a:p>
            <a:pPr eaLnBrk="1" hangingPunct="1"/>
            <a:endParaRPr lang="es-ES" altLang="es-ES" dirty="0"/>
          </a:p>
        </p:txBody>
      </p:sp>
    </p:spTree>
    <p:extLst>
      <p:ext uri="{BB962C8B-B14F-4D97-AF65-F5344CB8AC3E}">
        <p14:creationId xmlns:p14="http://schemas.microsoft.com/office/powerpoint/2010/main" val="3906676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Guadalajara..-Parque Agua Azu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830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Guadalajara..-Parque Agua Azul.-plazajuare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631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Guadalajara..-Parque Agua Azul.-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541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Guadalajara..-Parque Agua AzulAgua_Azu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858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Guadalajara..-Parque Agua Azulgoxifah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21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Guadalajara.-aguazulparqu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525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Guadalajara Parque de la solidaridad</a:t>
            </a:r>
          </a:p>
        </p:txBody>
      </p:sp>
      <p:sp>
        <p:nvSpPr>
          <p:cNvPr id="31747" name="2 Marcador de contenido"/>
          <p:cNvSpPr>
            <a:spLocks noGrp="1"/>
          </p:cNvSpPr>
          <p:nvPr>
            <p:ph sz="quarter" idx="1"/>
          </p:nvPr>
        </p:nvSpPr>
        <p:spPr/>
        <p:txBody>
          <a:bodyPr/>
          <a:lstStyle/>
          <a:p>
            <a:pPr eaLnBrk="1" hangingPunct="1"/>
            <a:r>
              <a:rPr lang="es-ES" altLang="es-ES" sz="2400" b="1" dirty="0"/>
              <a:t>Guadalajara</a:t>
            </a:r>
            <a:r>
              <a:rPr lang="es-ES" altLang="es-ES" sz="2400" dirty="0"/>
              <a:t> es una ciudad mexicana, capital del estado de Jalisco, así como principal localidad del área urbana denominada Zona Metropolitana de Guadalajara. </a:t>
            </a:r>
          </a:p>
          <a:p>
            <a:pPr eaLnBrk="1" hangingPunct="1"/>
            <a:r>
              <a:rPr lang="es-ES" altLang="es-ES" sz="2400" dirty="0"/>
              <a:t>Se localiza en el occidente de México, al centro de Jalisco, en la zona geográfica conocida como Valle de Atemajac.</a:t>
            </a:r>
          </a:p>
          <a:p>
            <a:pPr eaLnBrk="1" hangingPunct="1"/>
            <a:r>
              <a:rPr lang="es-ES" altLang="es-ES" sz="2400" dirty="0"/>
              <a:t>En México se la conoce con el apodo de </a:t>
            </a:r>
            <a:r>
              <a:rPr lang="es-ES" altLang="es-ES" sz="2400" i="1" dirty="0"/>
              <a:t>La Perla de Occidente</a:t>
            </a:r>
            <a:r>
              <a:rPr lang="es-ES" altLang="es-ES" sz="2400" dirty="0"/>
              <a:t>, </a:t>
            </a:r>
            <a:r>
              <a:rPr lang="es-ES" altLang="es-ES" sz="2400" i="1" dirty="0"/>
              <a:t>La Perla Tapatía</a:t>
            </a:r>
            <a:r>
              <a:rPr lang="es-ES" altLang="es-ES" sz="2400" dirty="0"/>
              <a:t> o </a:t>
            </a:r>
            <a:r>
              <a:rPr lang="es-ES" altLang="es-ES" sz="2400" i="1" dirty="0"/>
              <a:t>La Ciudad de las Rosas.</a:t>
            </a:r>
          </a:p>
          <a:p>
            <a:pPr eaLnBrk="1" hangingPunct="1"/>
            <a:endParaRPr lang="es-ES" altLang="es-ES" dirty="0"/>
          </a:p>
        </p:txBody>
      </p:sp>
    </p:spTree>
    <p:extLst>
      <p:ext uri="{BB962C8B-B14F-4D97-AF65-F5344CB8AC3E}">
        <p14:creationId xmlns:p14="http://schemas.microsoft.com/office/powerpoint/2010/main" val="3284322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549275"/>
            <a:ext cx="6969968" cy="5470525"/>
          </a:xfrm>
        </p:spPr>
        <p:txBody>
          <a:bodyPr/>
          <a:lstStyle/>
          <a:p>
            <a:pPr eaLnBrk="1" hangingPunct="1"/>
            <a:r>
              <a:rPr lang="es-ES" altLang="es-ES" sz="2400" dirty="0"/>
              <a:t>Los parques y bosques son importantes en Guadalajara. </a:t>
            </a:r>
          </a:p>
          <a:p>
            <a:pPr eaLnBrk="1" hangingPunct="1"/>
            <a:r>
              <a:rPr lang="es-ES" altLang="es-ES" sz="2400" dirty="0"/>
              <a:t>Es por eso que de las tres ciudades más importantes de México, es la que tiene más áreas verdes y plantas. </a:t>
            </a:r>
          </a:p>
          <a:p>
            <a:pPr eaLnBrk="1" hangingPunct="1"/>
            <a:r>
              <a:rPr lang="es-ES" altLang="es-ES" sz="2400" dirty="0"/>
              <a:t>Cabe destacar que no todos se encuentran en Guadalajara, si no están distribuidos en la Zona Metropolitana de Guadalajara. </a:t>
            </a:r>
          </a:p>
          <a:p>
            <a:pPr eaLnBrk="1" hangingPunct="1"/>
            <a:endParaRPr lang="es-ES" altLang="es-ES" dirty="0"/>
          </a:p>
        </p:txBody>
      </p:sp>
    </p:spTree>
    <p:extLst>
      <p:ext uri="{BB962C8B-B14F-4D97-AF65-F5344CB8AC3E}">
        <p14:creationId xmlns:p14="http://schemas.microsoft.com/office/powerpoint/2010/main" val="474778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Parque Colomo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2025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Guadalajara Parque de la solidarid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0565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Guadalajara Parque de la solidaridad .-ñ.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271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Guadalajara Parque de la solidaridad solidaridad 0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013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Guadalajara Parque de la solidaridad solidaridad 0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233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Guadalajara Parque de la solidaridad solidaridad 0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1227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Guadalajara Parque de la solidaridad solidaridad 0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6980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pPr eaLnBrk="1" hangingPunct="1"/>
            <a:r>
              <a:rPr lang="es-ES" altLang="es-ES" dirty="0"/>
              <a:t>México.-Macroplaza </a:t>
            </a:r>
          </a:p>
        </p:txBody>
      </p:sp>
      <p:sp>
        <p:nvSpPr>
          <p:cNvPr id="3" name="2 Marcador de contenido"/>
          <p:cNvSpPr>
            <a:spLocks noGrp="1"/>
          </p:cNvSpPr>
          <p:nvPr>
            <p:ph sz="quarter" idx="1"/>
          </p:nvPr>
        </p:nvSpPr>
        <p:spPr>
          <a:xfrm>
            <a:off x="457200" y="1600200"/>
            <a:ext cx="7467600" cy="5429200"/>
          </a:xfrm>
        </p:spPr>
        <p:txBody>
          <a:bodyPr>
            <a:normAutofit/>
          </a:bodyPr>
          <a:lstStyle/>
          <a:p>
            <a:pPr marL="274320" indent="-274320" eaLnBrk="1" fontAlgn="auto" hangingPunct="1">
              <a:spcBef>
                <a:spcPts val="580"/>
              </a:spcBef>
              <a:spcAft>
                <a:spcPts val="0"/>
              </a:spcAft>
              <a:buFont typeface="Wingdings 2"/>
              <a:buChar char=""/>
              <a:defRPr/>
            </a:pPr>
            <a:r>
              <a:rPr lang="es-ES" dirty="0"/>
              <a:t>La </a:t>
            </a:r>
            <a:r>
              <a:rPr lang="es-ES" b="1" dirty="0"/>
              <a:t>Macroplaza</a:t>
            </a:r>
            <a:r>
              <a:rPr lang="es-ES" dirty="0"/>
              <a:t> o </a:t>
            </a:r>
            <a:r>
              <a:rPr lang="es-ES" b="1" dirty="0"/>
              <a:t>Gran Plaza</a:t>
            </a:r>
            <a:r>
              <a:rPr lang="es-ES" dirty="0"/>
              <a:t> es una plaza de la ciudad de Monterrey en México, se denomina así a la parte central de Monterrey que ocupa 40 hectáreas, donde existen comercios, centros de recreo y de paseo.</a:t>
            </a:r>
          </a:p>
          <a:p>
            <a:pPr marL="274320" indent="-274320" eaLnBrk="1" fontAlgn="auto" hangingPunct="1">
              <a:spcBef>
                <a:spcPts val="580"/>
              </a:spcBef>
              <a:spcAft>
                <a:spcPts val="0"/>
              </a:spcAft>
              <a:buFont typeface="Wingdings 2"/>
              <a:buChar char=""/>
              <a:defRPr/>
            </a:pPr>
            <a:r>
              <a:rPr lang="es-ES" dirty="0"/>
              <a:t> En ella se encuentran las áreas verdes con los antiguos monumentos y edificios coloniales que contrastan con las nuevas construcciones.</a:t>
            </a:r>
          </a:p>
          <a:p>
            <a:pPr marL="274320" indent="-274320" eaLnBrk="1" fontAlgn="auto" hangingPunct="1">
              <a:spcBef>
                <a:spcPts val="580"/>
              </a:spcBef>
              <a:spcAft>
                <a:spcPts val="0"/>
              </a:spcAft>
              <a:buFont typeface="Wingdings 2"/>
              <a:buChar char=""/>
              <a:defRPr/>
            </a:pPr>
            <a:r>
              <a:rPr lang="es-ES" dirty="0"/>
              <a:t> El monumento más destacable es el Faro del Comercio, monumento de 70 metros de altura y que en la parte superior tiene un equipo de rayos láser que ilumina el cielo de la ciudad por las noches.</a:t>
            </a:r>
          </a:p>
        </p:txBody>
      </p:sp>
    </p:spTree>
    <p:extLst>
      <p:ext uri="{BB962C8B-B14F-4D97-AF65-F5344CB8AC3E}">
        <p14:creationId xmlns:p14="http://schemas.microsoft.com/office/powerpoint/2010/main" val="548678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rchivo:Explanada de los Hero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502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Mexico.-macroplazaconexiona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016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exico.-macroplazaexplanadafb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3626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Mexico.-macroplazahomenajealsolr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5875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exico.-macroplazamaceterou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638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Mexico.-macroplazaneptunoig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741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Mexico.-macroplazaparquehundidopd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2713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exico.-macroplazatetroeq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805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exico.-macroplazazaragozam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32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Mexico.-Monterey.-bibliotecaralrangelfrass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89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exico.-Monterrey.-parquenioshroesyfuentecfv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25220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2 Imagen" descr="Mexico.-Paseo de la Mujer Mexicana Dentro del Parque Fundidorablogpaseodelamujer1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9688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Mexico.-Angelgloriet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356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entro de Monterr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6549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exico.-Casc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4924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exico.-La Magdalena Mixu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8114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Título"/>
          <p:cNvSpPr>
            <a:spLocks noGrp="1"/>
          </p:cNvSpPr>
          <p:nvPr>
            <p:ph type="title"/>
          </p:nvPr>
        </p:nvSpPr>
        <p:spPr/>
        <p:txBody>
          <a:bodyPr/>
          <a:lstStyle/>
          <a:p>
            <a:pPr eaLnBrk="1" hangingPunct="1"/>
            <a:r>
              <a:rPr lang="es-ES" altLang="es-ES" dirty="0"/>
              <a:t>Costa Rica</a:t>
            </a:r>
          </a:p>
        </p:txBody>
      </p:sp>
      <p:sp>
        <p:nvSpPr>
          <p:cNvPr id="58371" name="2 Marcador de contenido"/>
          <p:cNvSpPr>
            <a:spLocks noGrp="1"/>
          </p:cNvSpPr>
          <p:nvPr>
            <p:ph sz="quarter" idx="1"/>
          </p:nvPr>
        </p:nvSpPr>
        <p:spPr>
          <a:xfrm>
            <a:off x="914400" y="1700213"/>
            <a:ext cx="7113984" cy="4319587"/>
          </a:xfrm>
        </p:spPr>
        <p:txBody>
          <a:bodyPr>
            <a:normAutofit lnSpcReduction="10000"/>
          </a:bodyPr>
          <a:lstStyle/>
          <a:p>
            <a:pPr eaLnBrk="1" hangingPunct="1"/>
            <a:r>
              <a:rPr lang="es-ES" altLang="es-ES" sz="2400" b="1" dirty="0"/>
              <a:t>Costa Rica</a:t>
            </a:r>
            <a:r>
              <a:rPr lang="es-ES" altLang="es-ES" sz="2400" dirty="0"/>
              <a:t> (oficialmente </a:t>
            </a:r>
            <a:r>
              <a:rPr lang="es-ES" altLang="es-ES" sz="2400" b="1" dirty="0"/>
              <a:t>República de Costa Rica</a:t>
            </a:r>
            <a:r>
              <a:rPr lang="es-ES" altLang="es-ES" sz="2400" dirty="0"/>
              <a:t>) es un país de Centroamérica. </a:t>
            </a:r>
          </a:p>
          <a:p>
            <a:pPr eaLnBrk="1" hangingPunct="1"/>
            <a:r>
              <a:rPr lang="es-ES" altLang="es-ES" sz="2400" dirty="0"/>
              <a:t>Limita al norte con la República de Nicaragua y al sureste con la República de Panamá. </a:t>
            </a:r>
          </a:p>
          <a:p>
            <a:pPr eaLnBrk="1" hangingPunct="1"/>
            <a:r>
              <a:rPr lang="es-ES" altLang="es-ES" sz="2400" dirty="0"/>
              <a:t>Cuenta con 4.301.712 habitantes según datos del censo realizado en 2011.</a:t>
            </a:r>
          </a:p>
          <a:p>
            <a:pPr eaLnBrk="1" hangingPunct="1"/>
            <a:r>
              <a:rPr lang="es-ES" altLang="es-ES" sz="2400" dirty="0"/>
              <a:t> Su territorio, con un área total de 51.100 km², es bañado al este por el mar Caribe y al oeste por el océano Pacífico.</a:t>
            </a:r>
          </a:p>
          <a:p>
            <a:pPr eaLnBrk="1" hangingPunct="1"/>
            <a:r>
              <a:rPr lang="es-ES" altLang="es-ES" sz="2400" dirty="0"/>
              <a:t> Su capital, centro político y económico es San José, y el idioma oficial es el español.</a:t>
            </a:r>
          </a:p>
        </p:txBody>
      </p:sp>
    </p:spTree>
    <p:extLst>
      <p:ext uri="{BB962C8B-B14F-4D97-AF65-F5344CB8AC3E}">
        <p14:creationId xmlns:p14="http://schemas.microsoft.com/office/powerpoint/2010/main" val="4086421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549275"/>
            <a:ext cx="7041976" cy="5470525"/>
          </a:xfrm>
        </p:spPr>
        <p:txBody>
          <a:bodyPr>
            <a:normAutofit lnSpcReduction="10000"/>
          </a:bodyPr>
          <a:lstStyle/>
          <a:p>
            <a:pPr eaLnBrk="1" hangingPunct="1"/>
            <a:r>
              <a:rPr lang="es-ES" altLang="es-ES" sz="2400" dirty="0"/>
              <a:t>Costa Rica es un país muy montañoso y la mayor parte del territorio está formado por elevaciones de entre 900 y 1800 metros sobre el nivel del mar.</a:t>
            </a:r>
          </a:p>
          <a:p>
            <a:pPr eaLnBrk="1" hangingPunct="1"/>
            <a:r>
              <a:rPr lang="es-ES" altLang="es-ES" sz="2400" dirty="0"/>
              <a:t>El punto más alto en el país es el Cerro Chirripó a 3 820 msnm y es el quinto pico más alto en América Central.</a:t>
            </a:r>
          </a:p>
          <a:p>
            <a:pPr eaLnBrk="1" hangingPunct="1"/>
            <a:r>
              <a:rPr lang="es-ES" altLang="es-ES" sz="2400" dirty="0"/>
              <a:t> El volcán más alto es el Volcán Irazú con 3 432 msnm.</a:t>
            </a:r>
          </a:p>
          <a:p>
            <a:pPr eaLnBrk="1" hangingPunct="1"/>
            <a:r>
              <a:rPr lang="es-ES" altLang="es-ES" sz="2400" dirty="0"/>
              <a:t>Costa Rica comprende muchas islas. </a:t>
            </a:r>
          </a:p>
          <a:p>
            <a:pPr eaLnBrk="1" hangingPunct="1"/>
            <a:r>
              <a:rPr lang="es-ES" altLang="es-ES" sz="2400" dirty="0"/>
              <a:t>La Isla del Coco (24 km</a:t>
            </a:r>
            <a:r>
              <a:rPr lang="es-ES" altLang="es-ES" sz="2400" baseline="30000" dirty="0"/>
              <a:t>2</a:t>
            </a:r>
            <a:r>
              <a:rPr lang="es-ES" altLang="es-ES" sz="2400" dirty="0"/>
              <a:t>) se destaca por su distancia a la plataforma continental, 300 km de Puntarenas, pero la Isla Calero es la isla más grande del país con 151.6 km</a:t>
            </a:r>
            <a:r>
              <a:rPr lang="es-ES" altLang="es-ES" sz="2400" baseline="30000" dirty="0"/>
              <a:t>2</a:t>
            </a:r>
            <a:r>
              <a:rPr lang="es-ES" altLang="es-ES" sz="2400" dirty="0"/>
              <a:t>.</a:t>
            </a:r>
          </a:p>
        </p:txBody>
      </p:sp>
    </p:spTree>
    <p:extLst>
      <p:ext uri="{BB962C8B-B14F-4D97-AF65-F5344CB8AC3E}">
        <p14:creationId xmlns:p14="http://schemas.microsoft.com/office/powerpoint/2010/main" val="13405614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Marcador de contenido"/>
          <p:cNvSpPr>
            <a:spLocks noGrp="1"/>
          </p:cNvSpPr>
          <p:nvPr>
            <p:ph sz="quarter" idx="1"/>
          </p:nvPr>
        </p:nvSpPr>
        <p:spPr>
          <a:xfrm>
            <a:off x="914400" y="765175"/>
            <a:ext cx="6969968" cy="5254625"/>
          </a:xfrm>
        </p:spPr>
        <p:txBody>
          <a:bodyPr/>
          <a:lstStyle/>
          <a:p>
            <a:pPr eaLnBrk="1" hangingPunct="1"/>
            <a:r>
              <a:rPr lang="es-ES" altLang="es-ES" sz="2400" dirty="0"/>
              <a:t>Cerca del 25% del territorio nacional se encuentra protegido por el SINAC (Sistema Nacional de Áreas de Conservación), que supervisa todas las áreas protegidas del país. Costa Rica posee la mayor densidad de especies del mundo</a:t>
            </a:r>
            <a:r>
              <a:rPr lang="es-ES" altLang="es-ES" dirty="0"/>
              <a:t>.</a:t>
            </a:r>
          </a:p>
          <a:p>
            <a:pPr eaLnBrk="1" hangingPunct="1"/>
            <a:endParaRPr lang="es-ES" altLang="es-ES" dirty="0"/>
          </a:p>
        </p:txBody>
      </p:sp>
    </p:spTree>
    <p:extLst>
      <p:ext uri="{BB962C8B-B14F-4D97-AF65-F5344CB8AC3E}">
        <p14:creationId xmlns:p14="http://schemas.microsoft.com/office/powerpoint/2010/main" val="5015345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3.bp.blogspot.com/_Y6OQTOPJPEg/TCPzlp9_QVI/AAAAAAAAAAw/Vh3l_7ZgivY/s1600/S63037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1634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upload.wikimedia.org/wikipedia/commons/0/00/Arbol_de_Guanacas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805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4594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lh4.ggpht.com/-ckPZJo0j4lI/StuVU5Zl69I/AAAAAAAAHvE/TIsZNFN-k1E/DSC034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3723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3 Imagen" descr="Costa R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0046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osta Ric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9160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osta Ric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828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osta Ric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9900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osta Rica.-20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9784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osta Rica.-a Bromeliads in Bougainvillea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9949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osta Rica.-Bouganvillea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25724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osta Rica.-Coral Hil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163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osta Rica.-Datu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0388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2 Imagen" descr="Costa Rica.-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8187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osta Rica.-Helico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1122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osta Rica.-Hotel-Bougainvillea-Santo-Domin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136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osta Rica.-Luna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86500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osta Rica.-Xandari-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7523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osta Rica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6734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2 Imagen" descr="Fern_grove.-San Ram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5513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p:txBody>
          <a:bodyPr/>
          <a:lstStyle/>
          <a:p>
            <a:pPr eaLnBrk="1" hangingPunct="1"/>
            <a:r>
              <a:rPr lang="es-ES" altLang="es-ES" dirty="0"/>
              <a:t>Zarcero.-Costa Rica</a:t>
            </a:r>
          </a:p>
        </p:txBody>
      </p:sp>
      <p:sp>
        <p:nvSpPr>
          <p:cNvPr id="81923" name="2 Marcador de contenido"/>
          <p:cNvSpPr>
            <a:spLocks noGrp="1"/>
          </p:cNvSpPr>
          <p:nvPr>
            <p:ph sz="quarter" idx="1"/>
          </p:nvPr>
        </p:nvSpPr>
        <p:spPr/>
        <p:txBody>
          <a:bodyPr>
            <a:normAutofit lnSpcReduction="10000"/>
          </a:bodyPr>
          <a:lstStyle/>
          <a:p>
            <a:pPr eaLnBrk="1" hangingPunct="1"/>
            <a:r>
              <a:rPr lang="es-ES" altLang="es-ES" sz="2400" b="1" dirty="0"/>
              <a:t>Zarcero</a:t>
            </a:r>
            <a:r>
              <a:rPr lang="es-ES" altLang="es-ES" sz="2400" dirty="0"/>
              <a:t> es la capital del cantón de </a:t>
            </a:r>
            <a:r>
              <a:rPr lang="es-ES" altLang="es-ES" sz="2400" b="1" dirty="0"/>
              <a:t>Zarcero,</a:t>
            </a:r>
            <a:r>
              <a:rPr lang="es-ES" altLang="es-ES" sz="2400" dirty="0"/>
              <a:t> en la provincia de Alajuela , en Costa Rica .</a:t>
            </a:r>
          </a:p>
          <a:p>
            <a:pPr eaLnBrk="1" hangingPunct="1"/>
            <a:r>
              <a:rPr lang="es-ES" altLang="es-ES" sz="2400" dirty="0"/>
              <a:t> También es el nombre del Distrito (distrito) que incluye a la ciudad. </a:t>
            </a:r>
          </a:p>
          <a:p>
            <a:pPr eaLnBrk="1" hangingPunct="1"/>
            <a:r>
              <a:rPr lang="es-ES" altLang="es-ES" sz="2400" dirty="0"/>
              <a:t>El distrito de Zarcero tiene una superficie de 12,01 kilómetros ²y tiene una población de 4.277 habitantes</a:t>
            </a:r>
          </a:p>
          <a:p>
            <a:pPr eaLnBrk="1" hangingPunct="1"/>
            <a:r>
              <a:rPr lang="es-ES" altLang="es-ES" sz="2400" dirty="0"/>
              <a:t>La ciudad se encuentra a una altitud de 1.736 metros sobre el nivel del mar en la Cordillera Central (Cordillera Central Montaña) de Costa Rica, a 50 kilómetros al noroeste de la ciudad capital de la provincia de Alajuela y 27 kilómetros al sureste de Ciudad Quesada . </a:t>
            </a:r>
          </a:p>
        </p:txBody>
      </p:sp>
    </p:spTree>
    <p:extLst>
      <p:ext uri="{BB962C8B-B14F-4D97-AF65-F5344CB8AC3E}">
        <p14:creationId xmlns:p14="http://schemas.microsoft.com/office/powerpoint/2010/main" val="29513865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041976" cy="4823048"/>
          </a:xfrm>
        </p:spPr>
        <p:txBody>
          <a:bodyPr>
            <a:normAutofit/>
          </a:bodyPr>
          <a:lstStyle/>
          <a:p>
            <a:pPr marL="274320" indent="-274320" eaLnBrk="1" fontAlgn="auto" hangingPunct="1">
              <a:spcBef>
                <a:spcPts val="580"/>
              </a:spcBef>
              <a:spcAft>
                <a:spcPts val="0"/>
              </a:spcAft>
              <a:buFont typeface="Wingdings 2"/>
              <a:buChar char=""/>
              <a:defRPr/>
            </a:pPr>
            <a:r>
              <a:rPr lang="es-ES" dirty="0"/>
              <a:t>Parque Francisco Alvarado: El parque se encuentra en frente de la iglesia en el centro de la ciudad. </a:t>
            </a:r>
          </a:p>
          <a:p>
            <a:pPr marL="274320" indent="-274320" eaLnBrk="1" fontAlgn="auto" hangingPunct="1">
              <a:spcBef>
                <a:spcPts val="580"/>
              </a:spcBef>
              <a:spcAft>
                <a:spcPts val="0"/>
              </a:spcAft>
              <a:buFont typeface="Wingdings 2"/>
              <a:buChar char=""/>
              <a:defRPr/>
            </a:pPr>
            <a:r>
              <a:rPr lang="es-ES" dirty="0"/>
              <a:t>Se destaca por su jardinería ornamental de jardín producida y mantenida por Evangelisto Blanco desde 1960. </a:t>
            </a:r>
          </a:p>
          <a:p>
            <a:pPr marL="274320" indent="-274320" eaLnBrk="1" fontAlgn="auto" hangingPunct="1">
              <a:spcBef>
                <a:spcPts val="580"/>
              </a:spcBef>
              <a:spcAft>
                <a:spcPts val="0"/>
              </a:spcAft>
              <a:buFont typeface="Wingdings 2"/>
              <a:buChar char=""/>
              <a:defRPr/>
            </a:pPr>
            <a:r>
              <a:rPr lang="es-ES" dirty="0"/>
              <a:t> Los cipreses en el parque han sido recortados, en las formas de diversos animales, incluyendo algunos que son bastante abstractos y extraños. </a:t>
            </a:r>
          </a:p>
          <a:p>
            <a:pPr marL="274320" indent="-274320" eaLnBrk="1" fontAlgn="auto" hangingPunct="1">
              <a:spcBef>
                <a:spcPts val="580"/>
              </a:spcBef>
              <a:spcAft>
                <a:spcPts val="0"/>
              </a:spcAft>
              <a:buFont typeface="Wingdings 2"/>
              <a:buChar char=""/>
              <a:defRPr/>
            </a:pPr>
            <a:r>
              <a:rPr lang="es-ES" dirty="0"/>
              <a:t>Iglesia de San Rafael: La iglesia de color rosa y azul Zarcero fue construida en 1895. </a:t>
            </a:r>
          </a:p>
        </p:txBody>
      </p:sp>
    </p:spTree>
    <p:extLst>
      <p:ext uri="{BB962C8B-B14F-4D97-AF65-F5344CB8AC3E}">
        <p14:creationId xmlns:p14="http://schemas.microsoft.com/office/powerpoint/2010/main" val="19668499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interior cuenta con pinturas muy bonitas de las estaciones de la cruz .</a:t>
            </a:r>
          </a:p>
          <a:p>
            <a:r>
              <a:rPr lang="es-ES" dirty="0"/>
              <a:t>Materiales para la construcción de la iglesia no son lo que parecen.</a:t>
            </a:r>
          </a:p>
          <a:p>
            <a:r>
              <a:rPr lang="es-ES" dirty="0"/>
              <a:t> Las columnas están pintadas para parecer de mármol, y el exterior está del lado de metal, no de ladrillo como lo que parece.</a:t>
            </a:r>
          </a:p>
          <a:p>
            <a:endParaRPr lang="es-ES" dirty="0"/>
          </a:p>
          <a:p>
            <a:endParaRPr lang="es-ES" dirty="0"/>
          </a:p>
        </p:txBody>
      </p:sp>
    </p:spTree>
    <p:extLst>
      <p:ext uri="{BB962C8B-B14F-4D97-AF65-F5344CB8AC3E}">
        <p14:creationId xmlns:p14="http://schemas.microsoft.com/office/powerpoint/2010/main" val="41073772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Zarcero.-Costa R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8031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Zarcero.-Costa Rica.-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784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Zarcero.-costarica_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23675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Zarcero.-costarica_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7172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Zarcero.-costarica_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3447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Zarcero.-Sculptured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19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3 Imagen" descr="Zarcero Topiary Gardens.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8671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Zarcero.-Sculptured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78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Zarcero.-Sculptured Garden Costa Rica.-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0951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Zarcero.-Sculptured Garden Costa Rica.-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7091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Zarcero.-Sculptured Garden Costa Ricazarcero_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0004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ZarceroCostaRica1Apr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34329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Zarcero en Costa Ric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7619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osta Rica.-Zarcer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6115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osta Rica.--Zarcero-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8936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osta Rica.-Zarcero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08931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Zarcero  en Costa Ric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2 CuadroTexto"/>
          <p:cNvSpPr txBox="1">
            <a:spLocks noChangeArrowheads="1"/>
          </p:cNvSpPr>
          <p:nvPr/>
        </p:nvSpPr>
        <p:spPr bwMode="auto">
          <a:xfrm>
            <a:off x="6588125" y="6021388"/>
            <a:ext cx="255587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Zarcero.-Costa Rica</a:t>
            </a:r>
          </a:p>
        </p:txBody>
      </p:sp>
    </p:spTree>
    <p:extLst>
      <p:ext uri="{BB962C8B-B14F-4D97-AF65-F5344CB8AC3E}">
        <p14:creationId xmlns:p14="http://schemas.microsoft.com/office/powerpoint/2010/main" val="33772334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Zarcero en Costa Ric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25" y="0"/>
            <a:ext cx="8921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2 CuadroTexto"/>
          <p:cNvSpPr txBox="1">
            <a:spLocks noChangeArrowheads="1"/>
          </p:cNvSpPr>
          <p:nvPr/>
        </p:nvSpPr>
        <p:spPr bwMode="auto">
          <a:xfrm>
            <a:off x="7092950" y="6453188"/>
            <a:ext cx="205105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Zarcero.-Costa Rica</a:t>
            </a:r>
          </a:p>
        </p:txBody>
      </p:sp>
    </p:spTree>
    <p:extLst>
      <p:ext uri="{BB962C8B-B14F-4D97-AF65-F5344CB8AC3E}">
        <p14:creationId xmlns:p14="http://schemas.microsoft.com/office/powerpoint/2010/main" val="37951109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Zarcero en Costa Ric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6723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Zarcero en Costa Ric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8155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2 Imagen" descr="Zarcero Topiary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7629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Zarcero_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1581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Zarcero en Costa Ric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64010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Título"/>
          <p:cNvSpPr>
            <a:spLocks noGrp="1"/>
          </p:cNvSpPr>
          <p:nvPr>
            <p:ph type="title"/>
          </p:nvPr>
        </p:nvSpPr>
        <p:spPr/>
        <p:txBody>
          <a:bodyPr/>
          <a:lstStyle/>
          <a:p>
            <a:pPr eaLnBrk="1" hangingPunct="1"/>
            <a:r>
              <a:rPr lang="es-ES" altLang="es-ES" dirty="0"/>
              <a:t>Parques Nacionales</a:t>
            </a:r>
          </a:p>
        </p:txBody>
      </p:sp>
      <p:sp>
        <p:nvSpPr>
          <p:cNvPr id="106499" name="2 Marcador de contenido"/>
          <p:cNvSpPr>
            <a:spLocks noGrp="1"/>
          </p:cNvSpPr>
          <p:nvPr>
            <p:ph sz="quarter" idx="1"/>
          </p:nvPr>
        </p:nvSpPr>
        <p:spPr/>
        <p:txBody>
          <a:bodyPr/>
          <a:lstStyle/>
          <a:p>
            <a:pPr eaLnBrk="1" hangingPunct="1"/>
            <a:r>
              <a:rPr lang="es-ES" altLang="es-ES" sz="2400" b="1" dirty="0"/>
              <a:t>Costa Rica</a:t>
            </a:r>
            <a:r>
              <a:rPr lang="es-ES" altLang="es-ES" sz="2400" dirty="0"/>
              <a:t> gracias a la gran cantidad de reservas ecológicas y naturales es un gran </a:t>
            </a:r>
            <a:r>
              <a:rPr lang="es-ES" altLang="es-ES" sz="2400" b="1" dirty="0"/>
              <a:t>Parque Nacional</a:t>
            </a:r>
            <a:r>
              <a:rPr lang="es-ES" altLang="es-ES" sz="2400" dirty="0"/>
              <a:t>, con un total de 34 </a:t>
            </a:r>
            <a:r>
              <a:rPr lang="es-ES" altLang="es-ES" sz="2400" b="1" u="sng" dirty="0"/>
              <a:t>Parques Nacionales y Áreas Protegidas</a:t>
            </a:r>
            <a:r>
              <a:rPr lang="es-ES" altLang="es-ES" sz="2400" u="sng" dirty="0"/>
              <a:t>.</a:t>
            </a:r>
            <a:endParaRPr lang="es-ES" altLang="es-ES" sz="2400" dirty="0"/>
          </a:p>
          <a:p>
            <a:pPr eaLnBrk="1" hangingPunct="1"/>
            <a:r>
              <a:rPr lang="es-ES" altLang="es-ES" sz="2400" dirty="0"/>
              <a:t>Para visitar cada uno necesitas al menos un día. Es fundamental madrugar, los recorridos más interesantes suelen ser los más largos y suponen hasta cinco horas de caminata.</a:t>
            </a:r>
          </a:p>
          <a:p>
            <a:pPr eaLnBrk="1" hangingPunct="1"/>
            <a:r>
              <a:rPr lang="es-ES" altLang="es-ES" sz="2400" dirty="0"/>
              <a:t>En la </a:t>
            </a:r>
            <a:r>
              <a:rPr lang="es-ES" altLang="es-ES" sz="2400" b="1" dirty="0"/>
              <a:t>Meseta Central</a:t>
            </a:r>
            <a:r>
              <a:rPr lang="es-ES" altLang="es-ES" sz="2400" dirty="0"/>
              <a:t> </a:t>
            </a:r>
            <a:r>
              <a:rPr lang="es-ES" altLang="es-ES" sz="2400" b="1" dirty="0"/>
              <a:t>el bosque nuboso de Braulio Carrillo</a:t>
            </a:r>
            <a:r>
              <a:rPr lang="es-ES" altLang="es-ES" sz="2400" dirty="0"/>
              <a:t> es un paso indispensable para desplazarse hacia el sur.</a:t>
            </a:r>
          </a:p>
          <a:p>
            <a:pPr eaLnBrk="1" hangingPunct="1"/>
            <a:endParaRPr lang="es-ES" altLang="es-ES" dirty="0"/>
          </a:p>
        </p:txBody>
      </p:sp>
    </p:spTree>
    <p:extLst>
      <p:ext uri="{BB962C8B-B14F-4D97-AF65-F5344CB8AC3E}">
        <p14:creationId xmlns:p14="http://schemas.microsoft.com/office/powerpoint/2010/main" val="30008343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914400" y="476250"/>
            <a:ext cx="6825952" cy="5543550"/>
          </a:xfrm>
        </p:spPr>
        <p:txBody>
          <a:bodyPr/>
          <a:lstStyle/>
          <a:p>
            <a:pPr eaLnBrk="1" hangingPunct="1"/>
            <a:r>
              <a:rPr lang="es-ES" altLang="es-ES" sz="2400" dirty="0"/>
              <a:t>Un teleférico privado recorre parte de su extensión.</a:t>
            </a:r>
          </a:p>
          <a:p>
            <a:pPr eaLnBrk="1" hangingPunct="1"/>
            <a:r>
              <a:rPr lang="es-ES" altLang="es-ES" sz="2400" dirty="0"/>
              <a:t> En la península de Osa, en el Pacífico sur, se extiende el Parque Nacional de Corcovado.</a:t>
            </a:r>
          </a:p>
          <a:p>
            <a:pPr eaLnBrk="1" hangingPunct="1"/>
            <a:r>
              <a:rPr lang="es-ES" altLang="es-ES" sz="2400" dirty="0"/>
              <a:t>No es frecuente encontrarlo en los circuitos de viajes. </a:t>
            </a:r>
          </a:p>
          <a:p>
            <a:pPr eaLnBrk="1" hangingPunct="1"/>
            <a:r>
              <a:rPr lang="es-ES" altLang="es-ES" sz="2400" dirty="0"/>
              <a:t>Hay rutas de dos y tres días, pero no puedes acceder si previamente no estás inscrito en el albergue o en el camping del interior del parque. </a:t>
            </a:r>
          </a:p>
          <a:p>
            <a:pPr eaLnBrk="1" hangingPunct="1"/>
            <a:endParaRPr lang="es-ES" altLang="es-ES" dirty="0"/>
          </a:p>
        </p:txBody>
      </p:sp>
    </p:spTree>
    <p:extLst>
      <p:ext uri="{BB962C8B-B14F-4D97-AF65-F5344CB8AC3E}">
        <p14:creationId xmlns:p14="http://schemas.microsoft.com/office/powerpoint/2010/main" val="28950217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www.inbio.ac.cr/es/biod/24agostoDia.P.N./mapa-AS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1591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osta Rica en_zonas.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0809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osta Rica..-Volcan_Arenal_Costa_Rica_00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2318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osta Rica.-Barra_Honda_National_Park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4617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3 Imagen" descr="Costa Rica.-BraulioCarrill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884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osta Rica.--Guanacaste_National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1366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osta Rica.-Parque Nacional.-Poas_cra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3885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osta Rica.-Parque Nacional .-Isla_del_co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10353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osta Rica.-Parque Nacional -Cahui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66267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osta Rica.-Parque Nacional PaloVerdeRoca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873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osta Rica.-Parque Nacional Turrialba_Volcano_c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0526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osta Rica.-Parque_Nacional_Corcova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135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osta Rica.-Parque_Nacional_Manuel_Antonio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41181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osta Rica.-Parque-Marino-Ballena-Costa-R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57016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osta Rica.--Santa_Rosa_National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7032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osta Rica.-Tortuguero_National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2625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osta Rica.-Parque Nacional Tapant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3203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TotalTime>
  <Words>2210</Words>
  <Application>Microsoft Office PowerPoint</Application>
  <PresentationFormat>Presentación en pantalla (4:3)</PresentationFormat>
  <Paragraphs>260</Paragraphs>
  <Slides>117</Slides>
  <Notes>91</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117</vt:i4>
      </vt:variant>
    </vt:vector>
  </HeadingPairs>
  <TitlesOfParts>
    <vt:vector size="124" baseType="lpstr">
      <vt:lpstr>Arial</vt:lpstr>
      <vt:lpstr>Calibri</vt:lpstr>
      <vt:lpstr>Century Schoolbook</vt:lpstr>
      <vt:lpstr>Perpetua</vt:lpstr>
      <vt:lpstr>Wingdings</vt:lpstr>
      <vt:lpstr>Wingdings 2</vt:lpstr>
      <vt:lpstr>Default Theme</vt:lpstr>
      <vt:lpstr>AMERICA.-LA VUELTA AL MUNDO EN 385 JARDINES.-MEXICO Y COSTA RICA.-Los Viveros de Coyoacán.-Guadalajara..-Parque Agua Azul.-Guadalajara Parque de la solidaridad.-Zarcero.-Costa Rica.-Parques Nacionales</vt:lpstr>
      <vt:lpstr> México - Los Viveros de Coyoacán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Guadalajara..-Parque Agua Azul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Guadalajara Parque de la solidaridad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México.-Macroplaza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Costa Rica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Zarcero.-Costa Rica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Parques Nacionales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7</cp:revision>
  <dcterms:created xsi:type="dcterms:W3CDTF">2013-09-14T14:10:00Z</dcterms:created>
  <dcterms:modified xsi:type="dcterms:W3CDTF">2018-02-26T16:06:11Z</dcterms:modified>
</cp:coreProperties>
</file>