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117"/>
  </p:notesMasterIdLst>
  <p:sldIdLst>
    <p:sldId id="257" r:id="rId5"/>
    <p:sldId id="258" r:id="rId6"/>
    <p:sldId id="262" r:id="rId7"/>
    <p:sldId id="264" r:id="rId8"/>
    <p:sldId id="272" r:id="rId9"/>
    <p:sldId id="259" r:id="rId10"/>
    <p:sldId id="260" r:id="rId11"/>
    <p:sldId id="261" r:id="rId12"/>
    <p:sldId id="265" r:id="rId13"/>
    <p:sldId id="266" r:id="rId14"/>
    <p:sldId id="267" r:id="rId15"/>
    <p:sldId id="268" r:id="rId16"/>
    <p:sldId id="269" r:id="rId17"/>
    <p:sldId id="271" r:id="rId18"/>
    <p:sldId id="270" r:id="rId19"/>
    <p:sldId id="304"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6" r:id="rId72"/>
    <p:sldId id="335" r:id="rId73"/>
    <p:sldId id="338" r:id="rId74"/>
    <p:sldId id="337"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8" r:id="rId115"/>
    <p:sldId id="379"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16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8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CF481B-CF1F-4DDF-BE29-7AAF58F5162F}" type="datetimeFigureOut">
              <a:rPr lang="es-ES" smtClean="0"/>
              <a:t>19/04/2016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72C3A8-287D-4483-96C0-3868B5A57F0B}" type="slidenum">
              <a:rPr lang="es-ES" smtClean="0"/>
              <a:t>‹Nº›</a:t>
            </a:fld>
            <a:endParaRPr lang="es-ES"/>
          </a:p>
        </p:txBody>
      </p:sp>
    </p:spTree>
    <p:extLst>
      <p:ext uri="{BB962C8B-B14F-4D97-AF65-F5344CB8AC3E}">
        <p14:creationId xmlns:p14="http://schemas.microsoft.com/office/powerpoint/2010/main" val="371517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5</a:t>
            </a:fld>
            <a:endParaRPr lang="es-ES"/>
          </a:p>
        </p:txBody>
      </p:sp>
    </p:spTree>
    <p:extLst>
      <p:ext uri="{BB962C8B-B14F-4D97-AF65-F5344CB8AC3E}">
        <p14:creationId xmlns:p14="http://schemas.microsoft.com/office/powerpoint/2010/main" val="282625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6</a:t>
            </a:fld>
            <a:endParaRPr lang="es-ES"/>
          </a:p>
        </p:txBody>
      </p:sp>
    </p:spTree>
    <p:extLst>
      <p:ext uri="{BB962C8B-B14F-4D97-AF65-F5344CB8AC3E}">
        <p14:creationId xmlns:p14="http://schemas.microsoft.com/office/powerpoint/2010/main" val="944559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7</a:t>
            </a:fld>
            <a:endParaRPr lang="es-ES"/>
          </a:p>
        </p:txBody>
      </p:sp>
    </p:spTree>
    <p:extLst>
      <p:ext uri="{BB962C8B-B14F-4D97-AF65-F5344CB8AC3E}">
        <p14:creationId xmlns:p14="http://schemas.microsoft.com/office/powerpoint/2010/main" val="4027128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8</a:t>
            </a:fld>
            <a:endParaRPr lang="es-ES"/>
          </a:p>
        </p:txBody>
      </p:sp>
    </p:spTree>
    <p:extLst>
      <p:ext uri="{BB962C8B-B14F-4D97-AF65-F5344CB8AC3E}">
        <p14:creationId xmlns:p14="http://schemas.microsoft.com/office/powerpoint/2010/main" val="3342501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9</a:t>
            </a:fld>
            <a:endParaRPr lang="es-ES"/>
          </a:p>
        </p:txBody>
      </p:sp>
    </p:spTree>
    <p:extLst>
      <p:ext uri="{BB962C8B-B14F-4D97-AF65-F5344CB8AC3E}">
        <p14:creationId xmlns:p14="http://schemas.microsoft.com/office/powerpoint/2010/main" val="3774170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10</a:t>
            </a:fld>
            <a:endParaRPr lang="es-ES"/>
          </a:p>
        </p:txBody>
      </p:sp>
    </p:spTree>
    <p:extLst>
      <p:ext uri="{BB962C8B-B14F-4D97-AF65-F5344CB8AC3E}">
        <p14:creationId xmlns:p14="http://schemas.microsoft.com/office/powerpoint/2010/main" val="921907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11</a:t>
            </a:fld>
            <a:endParaRPr lang="es-ES"/>
          </a:p>
        </p:txBody>
      </p:sp>
    </p:spTree>
    <p:extLst>
      <p:ext uri="{BB962C8B-B14F-4D97-AF65-F5344CB8AC3E}">
        <p14:creationId xmlns:p14="http://schemas.microsoft.com/office/powerpoint/2010/main" val="659205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Kennerton</a:t>
            </a:r>
            <a:r>
              <a:rPr lang="es-ES" dirty="0" smtClean="0"/>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12</a:t>
            </a:fld>
            <a:endParaRPr lang="es-ES"/>
          </a:p>
        </p:txBody>
      </p:sp>
    </p:spTree>
    <p:extLst>
      <p:ext uri="{BB962C8B-B14F-4D97-AF65-F5344CB8AC3E}">
        <p14:creationId xmlns:p14="http://schemas.microsoft.com/office/powerpoint/2010/main" val="768539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err="1" smtClean="0">
                <a:ln>
                  <a:noFill/>
                </a:ln>
                <a:solidFill>
                  <a:prstClr val="black"/>
                </a:solidFill>
                <a:effectLst/>
                <a:uLnTx/>
                <a:uFillTx/>
                <a:latin typeface="+mn-lt"/>
                <a:ea typeface="+mn-ea"/>
                <a:cs typeface="+mn-cs"/>
              </a:rPr>
              <a:t>Kennerton</a:t>
            </a:r>
            <a:r>
              <a:rPr kumimoji="0" lang="es-ES" sz="1200" b="0" i="0" u="none" strike="noStrike" kern="1200" cap="none" spc="0" normalizeH="0" baseline="0" noProof="0" dirty="0" smtClean="0">
                <a:ln>
                  <a:noFill/>
                </a:ln>
                <a:solidFill>
                  <a:prstClr val="black"/>
                </a:solidFill>
                <a:effectLst/>
                <a:uLnTx/>
                <a:uFillTx/>
                <a:latin typeface="+mn-lt"/>
                <a:ea typeface="+mn-ea"/>
                <a:cs typeface="+mn-cs"/>
              </a:rPr>
              <a:t> Green  Garden</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13</a:t>
            </a:fld>
            <a:endParaRPr lang="es-ES"/>
          </a:p>
        </p:txBody>
      </p:sp>
    </p:spTree>
    <p:extLst>
      <p:ext uri="{BB962C8B-B14F-4D97-AF65-F5344CB8AC3E}">
        <p14:creationId xmlns:p14="http://schemas.microsoft.com/office/powerpoint/2010/main" val="405120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17</a:t>
            </a:fld>
            <a:endParaRPr lang="es-ES"/>
          </a:p>
        </p:txBody>
      </p:sp>
    </p:spTree>
    <p:extLst>
      <p:ext uri="{BB962C8B-B14F-4D97-AF65-F5344CB8AC3E}">
        <p14:creationId xmlns:p14="http://schemas.microsoft.com/office/powerpoint/2010/main" val="3678871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18</a:t>
            </a:fld>
            <a:endParaRPr lang="es-ES"/>
          </a:p>
        </p:txBody>
      </p:sp>
    </p:spTree>
    <p:extLst>
      <p:ext uri="{BB962C8B-B14F-4D97-AF65-F5344CB8AC3E}">
        <p14:creationId xmlns:p14="http://schemas.microsoft.com/office/powerpoint/2010/main" val="2912705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19</a:t>
            </a:fld>
            <a:endParaRPr lang="es-ES"/>
          </a:p>
        </p:txBody>
      </p:sp>
    </p:spTree>
    <p:extLst>
      <p:ext uri="{BB962C8B-B14F-4D97-AF65-F5344CB8AC3E}">
        <p14:creationId xmlns:p14="http://schemas.microsoft.com/office/powerpoint/2010/main" val="3035185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20</a:t>
            </a:fld>
            <a:endParaRPr lang="es-ES"/>
          </a:p>
        </p:txBody>
      </p:sp>
    </p:spTree>
    <p:extLst>
      <p:ext uri="{BB962C8B-B14F-4D97-AF65-F5344CB8AC3E}">
        <p14:creationId xmlns:p14="http://schemas.microsoft.com/office/powerpoint/2010/main" val="3414844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21</a:t>
            </a:fld>
            <a:endParaRPr lang="es-ES"/>
          </a:p>
        </p:txBody>
      </p:sp>
    </p:spTree>
    <p:extLst>
      <p:ext uri="{BB962C8B-B14F-4D97-AF65-F5344CB8AC3E}">
        <p14:creationId xmlns:p14="http://schemas.microsoft.com/office/powerpoint/2010/main" val="3140814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22</a:t>
            </a:fld>
            <a:endParaRPr lang="es-ES"/>
          </a:p>
        </p:txBody>
      </p:sp>
    </p:spTree>
    <p:extLst>
      <p:ext uri="{BB962C8B-B14F-4D97-AF65-F5344CB8AC3E}">
        <p14:creationId xmlns:p14="http://schemas.microsoft.com/office/powerpoint/2010/main" val="47841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23</a:t>
            </a:fld>
            <a:endParaRPr lang="es-ES"/>
          </a:p>
        </p:txBody>
      </p:sp>
    </p:spTree>
    <p:extLst>
      <p:ext uri="{BB962C8B-B14F-4D97-AF65-F5344CB8AC3E}">
        <p14:creationId xmlns:p14="http://schemas.microsoft.com/office/powerpoint/2010/main" val="1694545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24</a:t>
            </a:fld>
            <a:endParaRPr lang="es-ES"/>
          </a:p>
        </p:txBody>
      </p:sp>
    </p:spTree>
    <p:extLst>
      <p:ext uri="{BB962C8B-B14F-4D97-AF65-F5344CB8AC3E}">
        <p14:creationId xmlns:p14="http://schemas.microsoft.com/office/powerpoint/2010/main" val="3873081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25</a:t>
            </a:fld>
            <a:endParaRPr lang="es-ES"/>
          </a:p>
        </p:txBody>
      </p:sp>
    </p:spTree>
    <p:extLst>
      <p:ext uri="{BB962C8B-B14F-4D97-AF65-F5344CB8AC3E}">
        <p14:creationId xmlns:p14="http://schemas.microsoft.com/office/powerpoint/2010/main" val="1750627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26</a:t>
            </a:fld>
            <a:endParaRPr lang="es-ES"/>
          </a:p>
        </p:txBody>
      </p:sp>
    </p:spTree>
    <p:extLst>
      <p:ext uri="{BB962C8B-B14F-4D97-AF65-F5344CB8AC3E}">
        <p14:creationId xmlns:p14="http://schemas.microsoft.com/office/powerpoint/2010/main" val="1736454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27</a:t>
            </a:fld>
            <a:endParaRPr lang="es-ES"/>
          </a:p>
        </p:txBody>
      </p:sp>
    </p:spTree>
    <p:extLst>
      <p:ext uri="{BB962C8B-B14F-4D97-AF65-F5344CB8AC3E}">
        <p14:creationId xmlns:p14="http://schemas.microsoft.com/office/powerpoint/2010/main" val="425682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28</a:t>
            </a:fld>
            <a:endParaRPr lang="es-ES"/>
          </a:p>
        </p:txBody>
      </p:sp>
    </p:spTree>
    <p:extLst>
      <p:ext uri="{BB962C8B-B14F-4D97-AF65-F5344CB8AC3E}">
        <p14:creationId xmlns:p14="http://schemas.microsoft.com/office/powerpoint/2010/main" val="1330575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29</a:t>
            </a:fld>
            <a:endParaRPr lang="es-ES"/>
          </a:p>
        </p:txBody>
      </p:sp>
    </p:spTree>
    <p:extLst>
      <p:ext uri="{BB962C8B-B14F-4D97-AF65-F5344CB8AC3E}">
        <p14:creationId xmlns:p14="http://schemas.microsoft.com/office/powerpoint/2010/main" val="1123739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Maleny</a:t>
            </a:r>
            <a:r>
              <a:rPr lang="es-ES" dirty="0" smtClean="0"/>
              <a:t> </a:t>
            </a:r>
            <a:r>
              <a:rPr lang="es-ES" dirty="0" err="1" smtClean="0"/>
              <a:t>Botanical</a:t>
            </a:r>
            <a:r>
              <a:rPr lang="es-ES" dirty="0" smtClean="0"/>
              <a:t> </a:t>
            </a:r>
            <a:r>
              <a:rPr lang="es-ES" dirty="0" err="1" smtClean="0"/>
              <a:t>Gardens</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30</a:t>
            </a:fld>
            <a:endParaRPr lang="es-ES"/>
          </a:p>
        </p:txBody>
      </p:sp>
    </p:spTree>
    <p:extLst>
      <p:ext uri="{BB962C8B-B14F-4D97-AF65-F5344CB8AC3E}">
        <p14:creationId xmlns:p14="http://schemas.microsoft.com/office/powerpoint/2010/main" val="35967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Marsden</a:t>
            </a:r>
            <a:r>
              <a:rPr lang="es-ES" dirty="0" smtClean="0"/>
              <a:t> Park</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34</a:t>
            </a:fld>
            <a:endParaRPr lang="es-ES"/>
          </a:p>
        </p:txBody>
      </p:sp>
    </p:spTree>
    <p:extLst>
      <p:ext uri="{BB962C8B-B14F-4D97-AF65-F5344CB8AC3E}">
        <p14:creationId xmlns:p14="http://schemas.microsoft.com/office/powerpoint/2010/main" val="2431414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Marsden</a:t>
            </a:r>
            <a:r>
              <a:rPr lang="es-ES" dirty="0" smtClean="0"/>
              <a:t> Park</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35</a:t>
            </a:fld>
            <a:endParaRPr lang="es-ES"/>
          </a:p>
        </p:txBody>
      </p:sp>
    </p:spTree>
    <p:extLst>
      <p:ext uri="{BB962C8B-B14F-4D97-AF65-F5344CB8AC3E}">
        <p14:creationId xmlns:p14="http://schemas.microsoft.com/office/powerpoint/2010/main" val="1088834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Marsden</a:t>
            </a:r>
            <a:r>
              <a:rPr lang="es-ES" dirty="0" smtClean="0"/>
              <a:t> Park</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36</a:t>
            </a:fld>
            <a:endParaRPr lang="es-ES"/>
          </a:p>
        </p:txBody>
      </p:sp>
    </p:spTree>
    <p:extLst>
      <p:ext uri="{BB962C8B-B14F-4D97-AF65-F5344CB8AC3E}">
        <p14:creationId xmlns:p14="http://schemas.microsoft.com/office/powerpoint/2010/main" val="1109286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Marsden</a:t>
            </a:r>
            <a:r>
              <a:rPr lang="es-ES" dirty="0" smtClean="0"/>
              <a:t> Park</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37</a:t>
            </a:fld>
            <a:endParaRPr lang="es-ES"/>
          </a:p>
        </p:txBody>
      </p:sp>
    </p:spTree>
    <p:extLst>
      <p:ext uri="{BB962C8B-B14F-4D97-AF65-F5344CB8AC3E}">
        <p14:creationId xmlns:p14="http://schemas.microsoft.com/office/powerpoint/2010/main" val="3821017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smtClean="0"/>
              <a:t>Marsden</a:t>
            </a:r>
            <a:r>
              <a:rPr lang="es-ES" dirty="0" smtClean="0"/>
              <a:t> Park</a:t>
            </a:r>
            <a:endParaRPr lang="es-ES" dirty="0"/>
          </a:p>
        </p:txBody>
      </p:sp>
      <p:sp>
        <p:nvSpPr>
          <p:cNvPr id="4" name="3 Marcador de número de diapositiva"/>
          <p:cNvSpPr>
            <a:spLocks noGrp="1"/>
          </p:cNvSpPr>
          <p:nvPr>
            <p:ph type="sldNum" sz="quarter" idx="10"/>
          </p:nvPr>
        </p:nvSpPr>
        <p:spPr/>
        <p:txBody>
          <a:bodyPr/>
          <a:lstStyle/>
          <a:p>
            <a:fld id="{5372C3A8-287D-4483-96C0-3868B5A57F0B}" type="slidenum">
              <a:rPr lang="es-ES" smtClean="0"/>
              <a:t>38</a:t>
            </a:fld>
            <a:endParaRPr lang="es-ES"/>
          </a:p>
        </p:txBody>
      </p:sp>
    </p:spTree>
    <p:extLst>
      <p:ext uri="{BB962C8B-B14F-4D97-AF65-F5344CB8AC3E}">
        <p14:creationId xmlns:p14="http://schemas.microsoft.com/office/powerpoint/2010/main" val="2097442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Pino </a:t>
            </a:r>
            <a:r>
              <a:rPr lang="es-ES" dirty="0" err="1" smtClean="0"/>
              <a:t>Wollemi</a:t>
            </a:r>
            <a:r>
              <a:rPr lang="es-ES" dirty="0" smtClean="0"/>
              <a:t> protegido por una jaula de acero y </a:t>
            </a:r>
            <a:r>
              <a:rPr lang="es-ES" dirty="0" err="1" smtClean="0"/>
              <a:t>Banksia</a:t>
            </a:r>
            <a:r>
              <a:rPr lang="es-ES" dirty="0" smtClean="0"/>
              <a:t> </a:t>
            </a:r>
            <a:r>
              <a:rPr lang="es-ES" dirty="0" err="1" smtClean="0"/>
              <a:t>ornata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47</a:t>
            </a:fld>
            <a:endParaRPr lang="es-ES">
              <a:solidFill>
                <a:prstClr val="black"/>
              </a:solidFill>
            </a:endParaRPr>
          </a:p>
        </p:txBody>
      </p:sp>
    </p:spTree>
    <p:extLst>
      <p:ext uri="{BB962C8B-B14F-4D97-AF65-F5344CB8AC3E}">
        <p14:creationId xmlns:p14="http://schemas.microsoft.com/office/powerpoint/2010/main" val="1335260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48</a:t>
            </a:fld>
            <a:endParaRPr lang="es-ES">
              <a:solidFill>
                <a:prstClr val="black"/>
              </a:solidFill>
            </a:endParaRPr>
          </a:p>
        </p:txBody>
      </p:sp>
    </p:spTree>
    <p:extLst>
      <p:ext uri="{BB962C8B-B14F-4D97-AF65-F5344CB8AC3E}">
        <p14:creationId xmlns:p14="http://schemas.microsoft.com/office/powerpoint/2010/main" val="848243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49</a:t>
            </a:fld>
            <a:endParaRPr lang="es-ES">
              <a:solidFill>
                <a:prstClr val="black"/>
              </a:solidFill>
            </a:endParaRPr>
          </a:p>
        </p:txBody>
      </p:sp>
    </p:spTree>
    <p:extLst>
      <p:ext uri="{BB962C8B-B14F-4D97-AF65-F5344CB8AC3E}">
        <p14:creationId xmlns:p14="http://schemas.microsoft.com/office/powerpoint/2010/main" val="1039957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r>
              <a:rPr lang="es-ES" dirty="0" smtClean="0"/>
              <a:t>.-Zorros voladores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50</a:t>
            </a:fld>
            <a:endParaRPr lang="es-ES">
              <a:solidFill>
                <a:prstClr val="black"/>
              </a:solidFill>
            </a:endParaRPr>
          </a:p>
        </p:txBody>
      </p:sp>
    </p:spTree>
    <p:extLst>
      <p:ext uri="{BB962C8B-B14F-4D97-AF65-F5344CB8AC3E}">
        <p14:creationId xmlns:p14="http://schemas.microsoft.com/office/powerpoint/2010/main" val="3209731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r>
              <a:rPr lang="es-ES" dirty="0" smtClean="0"/>
              <a:t>.-</a:t>
            </a:r>
            <a:r>
              <a:rPr lang="es-ES" dirty="0" err="1" smtClean="0"/>
              <a:t>Anizoganthus</a:t>
            </a:r>
            <a:r>
              <a:rPr lang="es-ES" dirty="0" smtClean="0"/>
              <a:t> </a:t>
            </a:r>
            <a:r>
              <a:rPr lang="es-ES" dirty="0" err="1" smtClean="0"/>
              <a:t>flavoidus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51</a:t>
            </a:fld>
            <a:endParaRPr lang="es-ES">
              <a:solidFill>
                <a:prstClr val="black"/>
              </a:solidFill>
            </a:endParaRPr>
          </a:p>
        </p:txBody>
      </p:sp>
    </p:spTree>
    <p:extLst>
      <p:ext uri="{BB962C8B-B14F-4D97-AF65-F5344CB8AC3E}">
        <p14:creationId xmlns:p14="http://schemas.microsoft.com/office/powerpoint/2010/main" val="2628778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52</a:t>
            </a:fld>
            <a:endParaRPr lang="es-ES">
              <a:solidFill>
                <a:prstClr val="black"/>
              </a:solidFill>
            </a:endParaRPr>
          </a:p>
        </p:txBody>
      </p:sp>
    </p:spTree>
    <p:extLst>
      <p:ext uri="{BB962C8B-B14F-4D97-AF65-F5344CB8AC3E}">
        <p14:creationId xmlns:p14="http://schemas.microsoft.com/office/powerpoint/2010/main" val="150024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r>
              <a:rPr lang="es-ES" dirty="0" smtClean="0"/>
              <a:t>.-Araucarias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53</a:t>
            </a:fld>
            <a:endParaRPr lang="es-ES">
              <a:solidFill>
                <a:prstClr val="black"/>
              </a:solidFill>
            </a:endParaRPr>
          </a:p>
        </p:txBody>
      </p:sp>
    </p:spTree>
    <p:extLst>
      <p:ext uri="{BB962C8B-B14F-4D97-AF65-F5344CB8AC3E}">
        <p14:creationId xmlns:p14="http://schemas.microsoft.com/office/powerpoint/2010/main" val="3729073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54</a:t>
            </a:fld>
            <a:endParaRPr lang="es-ES">
              <a:solidFill>
                <a:prstClr val="black"/>
              </a:solidFill>
            </a:endParaRPr>
          </a:p>
        </p:txBody>
      </p:sp>
    </p:spTree>
    <p:extLst>
      <p:ext uri="{BB962C8B-B14F-4D97-AF65-F5344CB8AC3E}">
        <p14:creationId xmlns:p14="http://schemas.microsoft.com/office/powerpoint/2010/main" val="3197886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55</a:t>
            </a:fld>
            <a:endParaRPr lang="es-ES">
              <a:solidFill>
                <a:prstClr val="black"/>
              </a:solidFill>
            </a:endParaRPr>
          </a:p>
        </p:txBody>
      </p:sp>
    </p:spTree>
    <p:extLst>
      <p:ext uri="{BB962C8B-B14F-4D97-AF65-F5344CB8AC3E}">
        <p14:creationId xmlns:p14="http://schemas.microsoft.com/office/powerpoint/2010/main" val="1448371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56</a:t>
            </a:fld>
            <a:endParaRPr lang="es-ES">
              <a:solidFill>
                <a:prstClr val="black"/>
              </a:solidFill>
            </a:endParaRPr>
          </a:p>
        </p:txBody>
      </p:sp>
    </p:spTree>
    <p:extLst>
      <p:ext uri="{BB962C8B-B14F-4D97-AF65-F5344CB8AC3E}">
        <p14:creationId xmlns:p14="http://schemas.microsoft.com/office/powerpoint/2010/main" val="2884674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57</a:t>
            </a:fld>
            <a:endParaRPr lang="es-ES">
              <a:solidFill>
                <a:prstClr val="black"/>
              </a:solidFill>
            </a:endParaRPr>
          </a:p>
        </p:txBody>
      </p:sp>
    </p:spTree>
    <p:extLst>
      <p:ext uri="{BB962C8B-B14F-4D97-AF65-F5344CB8AC3E}">
        <p14:creationId xmlns:p14="http://schemas.microsoft.com/office/powerpoint/2010/main" val="3043201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58</a:t>
            </a:fld>
            <a:endParaRPr lang="es-ES">
              <a:solidFill>
                <a:prstClr val="black"/>
              </a:solidFill>
            </a:endParaRPr>
          </a:p>
        </p:txBody>
      </p:sp>
    </p:spTree>
    <p:extLst>
      <p:ext uri="{BB962C8B-B14F-4D97-AF65-F5344CB8AC3E}">
        <p14:creationId xmlns:p14="http://schemas.microsoft.com/office/powerpoint/2010/main" val="3241803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59</a:t>
            </a:fld>
            <a:endParaRPr lang="es-ES">
              <a:solidFill>
                <a:prstClr val="black"/>
              </a:solidFill>
            </a:endParaRPr>
          </a:p>
        </p:txBody>
      </p:sp>
    </p:spTree>
    <p:extLst>
      <p:ext uri="{BB962C8B-B14F-4D97-AF65-F5344CB8AC3E}">
        <p14:creationId xmlns:p14="http://schemas.microsoft.com/office/powerpoint/2010/main" val="37508254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60</a:t>
            </a:fld>
            <a:endParaRPr lang="es-ES">
              <a:solidFill>
                <a:prstClr val="black"/>
              </a:solidFill>
            </a:endParaRPr>
          </a:p>
        </p:txBody>
      </p:sp>
    </p:spTree>
    <p:extLst>
      <p:ext uri="{BB962C8B-B14F-4D97-AF65-F5344CB8AC3E}">
        <p14:creationId xmlns:p14="http://schemas.microsoft.com/office/powerpoint/2010/main" val="34751586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61</a:t>
            </a:fld>
            <a:endParaRPr lang="es-ES">
              <a:solidFill>
                <a:prstClr val="black"/>
              </a:solidFill>
            </a:endParaRPr>
          </a:p>
        </p:txBody>
      </p:sp>
    </p:spTree>
    <p:extLst>
      <p:ext uri="{BB962C8B-B14F-4D97-AF65-F5344CB8AC3E}">
        <p14:creationId xmlns:p14="http://schemas.microsoft.com/office/powerpoint/2010/main" val="36155022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Annan </a:t>
            </a:r>
            <a:r>
              <a:rPr lang="es-ES" dirty="0" err="1" smtClean="0"/>
              <a:t>Botanic</a:t>
            </a:r>
            <a:r>
              <a:rPr lang="es-ES" dirty="0" smtClean="0"/>
              <a:t> </a:t>
            </a:r>
            <a:r>
              <a:rPr lang="es-ES" dirty="0" err="1" smtClean="0"/>
              <a:t>Gardens</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62</a:t>
            </a:fld>
            <a:endParaRPr lang="es-ES">
              <a:solidFill>
                <a:prstClr val="black"/>
              </a:solidFill>
            </a:endParaRPr>
          </a:p>
        </p:txBody>
      </p:sp>
    </p:spTree>
    <p:extLst>
      <p:ext uri="{BB962C8B-B14F-4D97-AF65-F5344CB8AC3E}">
        <p14:creationId xmlns:p14="http://schemas.microsoft.com/office/powerpoint/2010/main" val="5378296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Mount </a:t>
            </a:r>
            <a:r>
              <a:rPr lang="en-US" dirty="0" err="1" smtClean="0"/>
              <a:t>Cootha</a:t>
            </a:r>
            <a:r>
              <a:rPr lang="en-US" dirty="0" smtClean="0"/>
              <a:t>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68</a:t>
            </a:fld>
            <a:endParaRPr lang="es-ES">
              <a:solidFill>
                <a:prstClr val="black"/>
              </a:solidFill>
            </a:endParaRPr>
          </a:p>
        </p:txBody>
      </p:sp>
    </p:spTree>
    <p:extLst>
      <p:ext uri="{BB962C8B-B14F-4D97-AF65-F5344CB8AC3E}">
        <p14:creationId xmlns:p14="http://schemas.microsoft.com/office/powerpoint/2010/main" val="25540407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Mount </a:t>
            </a:r>
            <a:r>
              <a:rPr lang="en-US" dirty="0" err="1" smtClean="0"/>
              <a:t>Cootha</a:t>
            </a:r>
            <a:r>
              <a:rPr lang="en-US" dirty="0" smtClean="0"/>
              <a:t> Botanic Garden.-Brisbane</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69</a:t>
            </a:fld>
            <a:endParaRPr lang="es-ES">
              <a:solidFill>
                <a:prstClr val="black"/>
              </a:solidFill>
            </a:endParaRPr>
          </a:p>
        </p:txBody>
      </p:sp>
    </p:spTree>
    <p:extLst>
      <p:ext uri="{BB962C8B-B14F-4D97-AF65-F5344CB8AC3E}">
        <p14:creationId xmlns:p14="http://schemas.microsoft.com/office/powerpoint/2010/main" val="8786291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Mount </a:t>
            </a:r>
            <a:r>
              <a:rPr lang="en-US" dirty="0" err="1" smtClean="0"/>
              <a:t>Cootha</a:t>
            </a:r>
            <a:r>
              <a:rPr lang="en-US" dirty="0" smtClean="0"/>
              <a:t> Botanic .-Japanese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70</a:t>
            </a:fld>
            <a:endParaRPr lang="es-ES">
              <a:solidFill>
                <a:prstClr val="black"/>
              </a:solidFill>
            </a:endParaRPr>
          </a:p>
        </p:txBody>
      </p:sp>
    </p:spTree>
    <p:extLst>
      <p:ext uri="{BB962C8B-B14F-4D97-AF65-F5344CB8AC3E}">
        <p14:creationId xmlns:p14="http://schemas.microsoft.com/office/powerpoint/2010/main" val="1341929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Mount </a:t>
            </a:r>
            <a:r>
              <a:rPr lang="en-US" dirty="0" err="1" smtClean="0"/>
              <a:t>Cootha</a:t>
            </a:r>
            <a:r>
              <a:rPr lang="en-US" dirty="0" smtClean="0"/>
              <a:t>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71</a:t>
            </a:fld>
            <a:endParaRPr lang="es-ES">
              <a:solidFill>
                <a:prstClr val="black"/>
              </a:solidFill>
            </a:endParaRPr>
          </a:p>
        </p:txBody>
      </p:sp>
    </p:spTree>
    <p:extLst>
      <p:ext uri="{BB962C8B-B14F-4D97-AF65-F5344CB8AC3E}">
        <p14:creationId xmlns:p14="http://schemas.microsoft.com/office/powerpoint/2010/main" val="4265785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smtClean="0"/>
              <a:t>Mount </a:t>
            </a:r>
            <a:r>
              <a:rPr lang="en-US" dirty="0" err="1" smtClean="0"/>
              <a:t>Cootha</a:t>
            </a:r>
            <a:r>
              <a:rPr lang="en-US" dirty="0" smtClean="0"/>
              <a:t> Botanic Garden.-Brisbane</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72</a:t>
            </a:fld>
            <a:endParaRPr lang="es-ES">
              <a:solidFill>
                <a:prstClr val="black"/>
              </a:solidFill>
            </a:endParaRPr>
          </a:p>
        </p:txBody>
      </p:sp>
    </p:spTree>
    <p:extLst>
      <p:ext uri="{BB962C8B-B14F-4D97-AF65-F5344CB8AC3E}">
        <p14:creationId xmlns:p14="http://schemas.microsoft.com/office/powerpoint/2010/main" val="3571928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r>
              <a:rPr lang="es-ES" dirty="0" err="1" smtClean="0"/>
              <a:t>Colvillea</a:t>
            </a:r>
            <a:r>
              <a:rPr lang="es-ES" dirty="0" smtClean="0"/>
              <a:t> </a:t>
            </a:r>
            <a:r>
              <a:rPr lang="es-ES" dirty="0" err="1" smtClean="0"/>
              <a:t>racemosa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73</a:t>
            </a:fld>
            <a:endParaRPr lang="es-ES">
              <a:solidFill>
                <a:prstClr val="black"/>
              </a:solidFill>
            </a:endParaRPr>
          </a:p>
        </p:txBody>
      </p:sp>
    </p:spTree>
    <p:extLst>
      <p:ext uri="{BB962C8B-B14F-4D97-AF65-F5344CB8AC3E}">
        <p14:creationId xmlns:p14="http://schemas.microsoft.com/office/powerpoint/2010/main" val="12040724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r>
              <a:rPr lang="es-ES" dirty="0" err="1" smtClean="0"/>
              <a:t>Colvillea</a:t>
            </a:r>
            <a:r>
              <a:rPr lang="es-ES" dirty="0" smtClean="0"/>
              <a:t> </a:t>
            </a:r>
            <a:r>
              <a:rPr lang="es-ES" dirty="0" err="1" smtClean="0"/>
              <a:t>racemosa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74</a:t>
            </a:fld>
            <a:endParaRPr lang="es-ES">
              <a:solidFill>
                <a:prstClr val="black"/>
              </a:solidFill>
            </a:endParaRPr>
          </a:p>
        </p:txBody>
      </p:sp>
    </p:spTree>
    <p:extLst>
      <p:ext uri="{BB962C8B-B14F-4D97-AF65-F5344CB8AC3E}">
        <p14:creationId xmlns:p14="http://schemas.microsoft.com/office/powerpoint/2010/main" val="3525918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r>
              <a:rPr lang="es-ES" dirty="0" err="1" smtClean="0"/>
              <a:t>Colvillea</a:t>
            </a:r>
            <a:r>
              <a:rPr lang="es-ES" dirty="0" smtClean="0"/>
              <a:t> </a:t>
            </a:r>
            <a:r>
              <a:rPr lang="es-ES" dirty="0" err="1" smtClean="0"/>
              <a:t>racemosa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75</a:t>
            </a:fld>
            <a:endParaRPr lang="es-ES">
              <a:solidFill>
                <a:prstClr val="black"/>
              </a:solidFill>
            </a:endParaRPr>
          </a:p>
        </p:txBody>
      </p:sp>
    </p:spTree>
    <p:extLst>
      <p:ext uri="{BB962C8B-B14F-4D97-AF65-F5344CB8AC3E}">
        <p14:creationId xmlns:p14="http://schemas.microsoft.com/office/powerpoint/2010/main" val="2040199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.-Agave</a:t>
            </a:r>
            <a:r>
              <a:rPr lang="es-ES" baseline="0" dirty="0" smtClean="0"/>
              <a:t> </a:t>
            </a:r>
            <a:r>
              <a:rPr lang="es-ES" baseline="0" dirty="0" err="1" smtClean="0"/>
              <a:t>potatorum</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76</a:t>
            </a:fld>
            <a:endParaRPr lang="es-ES">
              <a:solidFill>
                <a:prstClr val="black"/>
              </a:solidFill>
            </a:endParaRPr>
          </a:p>
        </p:txBody>
      </p:sp>
    </p:spTree>
    <p:extLst>
      <p:ext uri="{BB962C8B-B14F-4D97-AF65-F5344CB8AC3E}">
        <p14:creationId xmlns:p14="http://schemas.microsoft.com/office/powerpoint/2010/main" val="6291134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77</a:t>
            </a:fld>
            <a:endParaRPr lang="es-ES">
              <a:solidFill>
                <a:prstClr val="black"/>
              </a:solidFill>
            </a:endParaRPr>
          </a:p>
        </p:txBody>
      </p:sp>
    </p:spTree>
    <p:extLst>
      <p:ext uri="{BB962C8B-B14F-4D97-AF65-F5344CB8AC3E}">
        <p14:creationId xmlns:p14="http://schemas.microsoft.com/office/powerpoint/2010/main" val="11250310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r>
              <a:rPr lang="es-ES" dirty="0" err="1" smtClean="0"/>
              <a:t>Banksia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79</a:t>
            </a:fld>
            <a:endParaRPr lang="es-ES">
              <a:solidFill>
                <a:prstClr val="black"/>
              </a:solidFill>
            </a:endParaRPr>
          </a:p>
        </p:txBody>
      </p:sp>
    </p:spTree>
    <p:extLst>
      <p:ext uri="{BB962C8B-B14F-4D97-AF65-F5344CB8AC3E}">
        <p14:creationId xmlns:p14="http://schemas.microsoft.com/office/powerpoint/2010/main" val="8912281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80</a:t>
            </a:fld>
            <a:endParaRPr lang="es-ES">
              <a:solidFill>
                <a:prstClr val="black"/>
              </a:solidFill>
            </a:endParaRPr>
          </a:p>
        </p:txBody>
      </p:sp>
    </p:spTree>
    <p:extLst>
      <p:ext uri="{BB962C8B-B14F-4D97-AF65-F5344CB8AC3E}">
        <p14:creationId xmlns:p14="http://schemas.microsoft.com/office/powerpoint/2010/main" val="1895483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81</a:t>
            </a:fld>
            <a:endParaRPr lang="es-ES">
              <a:solidFill>
                <a:prstClr val="black"/>
              </a:solidFill>
            </a:endParaRPr>
          </a:p>
        </p:txBody>
      </p:sp>
    </p:spTree>
    <p:extLst>
      <p:ext uri="{BB962C8B-B14F-4D97-AF65-F5344CB8AC3E}">
        <p14:creationId xmlns:p14="http://schemas.microsoft.com/office/powerpoint/2010/main" val="26975296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82</a:t>
            </a:fld>
            <a:endParaRPr lang="es-ES">
              <a:solidFill>
                <a:prstClr val="black"/>
              </a:solidFill>
            </a:endParaRPr>
          </a:p>
        </p:txBody>
      </p:sp>
    </p:spTree>
    <p:extLst>
      <p:ext uri="{BB962C8B-B14F-4D97-AF65-F5344CB8AC3E}">
        <p14:creationId xmlns:p14="http://schemas.microsoft.com/office/powerpoint/2010/main" val="8922490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Cootha</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83</a:t>
            </a:fld>
            <a:endParaRPr lang="es-ES">
              <a:solidFill>
                <a:prstClr val="black"/>
              </a:solidFill>
            </a:endParaRPr>
          </a:p>
        </p:txBody>
      </p:sp>
    </p:spTree>
    <p:extLst>
      <p:ext uri="{BB962C8B-B14F-4D97-AF65-F5344CB8AC3E}">
        <p14:creationId xmlns:p14="http://schemas.microsoft.com/office/powerpoint/2010/main" val="2649091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86</a:t>
            </a:fld>
            <a:endParaRPr lang="es-ES">
              <a:solidFill>
                <a:prstClr val="black"/>
              </a:solidFill>
            </a:endParaRPr>
          </a:p>
        </p:txBody>
      </p:sp>
    </p:spTree>
    <p:extLst>
      <p:ext uri="{BB962C8B-B14F-4D97-AF65-F5344CB8AC3E}">
        <p14:creationId xmlns:p14="http://schemas.microsoft.com/office/powerpoint/2010/main" val="17294644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87</a:t>
            </a:fld>
            <a:endParaRPr lang="es-ES">
              <a:solidFill>
                <a:prstClr val="black"/>
              </a:solidFill>
            </a:endParaRPr>
          </a:p>
        </p:txBody>
      </p:sp>
    </p:spTree>
    <p:extLst>
      <p:ext uri="{BB962C8B-B14F-4D97-AF65-F5344CB8AC3E}">
        <p14:creationId xmlns:p14="http://schemas.microsoft.com/office/powerpoint/2010/main" val="18085610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88</a:t>
            </a:fld>
            <a:endParaRPr lang="es-ES">
              <a:solidFill>
                <a:prstClr val="black"/>
              </a:solidFill>
            </a:endParaRPr>
          </a:p>
        </p:txBody>
      </p:sp>
    </p:spTree>
    <p:extLst>
      <p:ext uri="{BB962C8B-B14F-4D97-AF65-F5344CB8AC3E}">
        <p14:creationId xmlns:p14="http://schemas.microsoft.com/office/powerpoint/2010/main" val="42299615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 Mount </a:t>
            </a:r>
            <a:r>
              <a:rPr lang="es-ES" dirty="0" err="1" smtClean="0"/>
              <a:t>Lofty</a:t>
            </a:r>
            <a:r>
              <a:rPr lang="es-ES" dirty="0" smtClean="0"/>
              <a:t> </a:t>
            </a:r>
            <a:r>
              <a:rPr lang="es-ES" dirty="0" err="1" smtClean="0"/>
              <a:t>Botanic</a:t>
            </a:r>
            <a:r>
              <a:rPr lang="es-ES" dirty="0" smtClean="0"/>
              <a:t> Garden</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89</a:t>
            </a:fld>
            <a:endParaRPr lang="es-ES">
              <a:solidFill>
                <a:prstClr val="black"/>
              </a:solidFill>
            </a:endParaRPr>
          </a:p>
        </p:txBody>
      </p:sp>
    </p:spTree>
    <p:extLst>
      <p:ext uri="{BB962C8B-B14F-4D97-AF65-F5344CB8AC3E}">
        <p14:creationId xmlns:p14="http://schemas.microsoft.com/office/powerpoint/2010/main" val="4551060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90</a:t>
            </a:fld>
            <a:endParaRPr lang="es-ES">
              <a:solidFill>
                <a:prstClr val="black"/>
              </a:solidFill>
            </a:endParaRPr>
          </a:p>
        </p:txBody>
      </p:sp>
    </p:spTree>
    <p:extLst>
      <p:ext uri="{BB962C8B-B14F-4D97-AF65-F5344CB8AC3E}">
        <p14:creationId xmlns:p14="http://schemas.microsoft.com/office/powerpoint/2010/main" val="37853830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91</a:t>
            </a:fld>
            <a:endParaRPr lang="es-ES">
              <a:solidFill>
                <a:prstClr val="black"/>
              </a:solidFill>
            </a:endParaRPr>
          </a:p>
        </p:txBody>
      </p:sp>
    </p:spTree>
    <p:extLst>
      <p:ext uri="{BB962C8B-B14F-4D97-AF65-F5344CB8AC3E}">
        <p14:creationId xmlns:p14="http://schemas.microsoft.com/office/powerpoint/2010/main" val="13202521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92</a:t>
            </a:fld>
            <a:endParaRPr lang="es-ES">
              <a:solidFill>
                <a:prstClr val="black"/>
              </a:solidFill>
            </a:endParaRPr>
          </a:p>
        </p:txBody>
      </p:sp>
    </p:spTree>
    <p:extLst>
      <p:ext uri="{BB962C8B-B14F-4D97-AF65-F5344CB8AC3E}">
        <p14:creationId xmlns:p14="http://schemas.microsoft.com/office/powerpoint/2010/main" val="26202224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93</a:t>
            </a:fld>
            <a:endParaRPr lang="es-ES">
              <a:solidFill>
                <a:prstClr val="black"/>
              </a:solidFill>
            </a:endParaRPr>
          </a:p>
        </p:txBody>
      </p:sp>
    </p:spTree>
    <p:extLst>
      <p:ext uri="{BB962C8B-B14F-4D97-AF65-F5344CB8AC3E}">
        <p14:creationId xmlns:p14="http://schemas.microsoft.com/office/powerpoint/2010/main" val="2082267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94</a:t>
            </a:fld>
            <a:endParaRPr lang="es-ES">
              <a:solidFill>
                <a:prstClr val="black"/>
              </a:solidFill>
            </a:endParaRPr>
          </a:p>
        </p:txBody>
      </p:sp>
    </p:spTree>
    <p:extLst>
      <p:ext uri="{BB962C8B-B14F-4D97-AF65-F5344CB8AC3E}">
        <p14:creationId xmlns:p14="http://schemas.microsoft.com/office/powerpoint/2010/main" val="12193197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95</a:t>
            </a:fld>
            <a:endParaRPr lang="es-ES">
              <a:solidFill>
                <a:prstClr val="black"/>
              </a:solidFill>
            </a:endParaRPr>
          </a:p>
        </p:txBody>
      </p:sp>
    </p:spTree>
    <p:extLst>
      <p:ext uri="{BB962C8B-B14F-4D97-AF65-F5344CB8AC3E}">
        <p14:creationId xmlns:p14="http://schemas.microsoft.com/office/powerpoint/2010/main" val="37849262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96</a:t>
            </a:fld>
            <a:endParaRPr lang="es-ES">
              <a:solidFill>
                <a:prstClr val="black"/>
              </a:solidFill>
            </a:endParaRPr>
          </a:p>
        </p:txBody>
      </p:sp>
    </p:spTree>
    <p:extLst>
      <p:ext uri="{BB962C8B-B14F-4D97-AF65-F5344CB8AC3E}">
        <p14:creationId xmlns:p14="http://schemas.microsoft.com/office/powerpoint/2010/main" val="14525630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97</a:t>
            </a:fld>
            <a:endParaRPr lang="es-ES">
              <a:solidFill>
                <a:prstClr val="black"/>
              </a:solidFill>
            </a:endParaRPr>
          </a:p>
        </p:txBody>
      </p:sp>
    </p:spTree>
    <p:extLst>
      <p:ext uri="{BB962C8B-B14F-4D97-AF65-F5344CB8AC3E}">
        <p14:creationId xmlns:p14="http://schemas.microsoft.com/office/powerpoint/2010/main" val="14450578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98</a:t>
            </a:fld>
            <a:endParaRPr lang="es-ES">
              <a:solidFill>
                <a:prstClr val="black"/>
              </a:solidFill>
            </a:endParaRPr>
          </a:p>
        </p:txBody>
      </p:sp>
    </p:spTree>
    <p:extLst>
      <p:ext uri="{BB962C8B-B14F-4D97-AF65-F5344CB8AC3E}">
        <p14:creationId xmlns:p14="http://schemas.microsoft.com/office/powerpoint/2010/main" val="10598443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99</a:t>
            </a:fld>
            <a:endParaRPr lang="es-ES">
              <a:solidFill>
                <a:prstClr val="black"/>
              </a:solidFill>
            </a:endParaRPr>
          </a:p>
        </p:txBody>
      </p:sp>
    </p:spTree>
    <p:extLst>
      <p:ext uri="{BB962C8B-B14F-4D97-AF65-F5344CB8AC3E}">
        <p14:creationId xmlns:p14="http://schemas.microsoft.com/office/powerpoint/2010/main" val="17948042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100</a:t>
            </a:fld>
            <a:endParaRPr lang="es-ES">
              <a:solidFill>
                <a:prstClr val="black"/>
              </a:solidFill>
            </a:endParaRPr>
          </a:p>
        </p:txBody>
      </p:sp>
    </p:spTree>
    <p:extLst>
      <p:ext uri="{BB962C8B-B14F-4D97-AF65-F5344CB8AC3E}">
        <p14:creationId xmlns:p14="http://schemas.microsoft.com/office/powerpoint/2010/main" val="41088647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101</a:t>
            </a:fld>
            <a:endParaRPr lang="es-ES">
              <a:solidFill>
                <a:prstClr val="black"/>
              </a:solidFill>
            </a:endParaRPr>
          </a:p>
        </p:txBody>
      </p:sp>
    </p:spTree>
    <p:extLst>
      <p:ext uri="{BB962C8B-B14F-4D97-AF65-F5344CB8AC3E}">
        <p14:creationId xmlns:p14="http://schemas.microsoft.com/office/powerpoint/2010/main" val="2636673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102</a:t>
            </a:fld>
            <a:endParaRPr lang="es-ES">
              <a:solidFill>
                <a:prstClr val="black"/>
              </a:solidFill>
            </a:endParaRPr>
          </a:p>
        </p:txBody>
      </p:sp>
    </p:spTree>
    <p:extLst>
      <p:ext uri="{BB962C8B-B14F-4D97-AF65-F5344CB8AC3E}">
        <p14:creationId xmlns:p14="http://schemas.microsoft.com/office/powerpoint/2010/main" val="21302074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103</a:t>
            </a:fld>
            <a:endParaRPr lang="es-ES">
              <a:solidFill>
                <a:prstClr val="black"/>
              </a:solidFill>
            </a:endParaRPr>
          </a:p>
        </p:txBody>
      </p:sp>
    </p:spTree>
    <p:extLst>
      <p:ext uri="{BB962C8B-B14F-4D97-AF65-F5344CB8AC3E}">
        <p14:creationId xmlns:p14="http://schemas.microsoft.com/office/powerpoint/2010/main" val="22892603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104</a:t>
            </a:fld>
            <a:endParaRPr lang="es-ES">
              <a:solidFill>
                <a:prstClr val="black"/>
              </a:solidFill>
            </a:endParaRPr>
          </a:p>
        </p:txBody>
      </p:sp>
    </p:spTree>
    <p:extLst>
      <p:ext uri="{BB962C8B-B14F-4D97-AF65-F5344CB8AC3E}">
        <p14:creationId xmlns:p14="http://schemas.microsoft.com/office/powerpoint/2010/main" val="2918934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105</a:t>
            </a:fld>
            <a:endParaRPr lang="es-ES">
              <a:solidFill>
                <a:prstClr val="black"/>
              </a:solidFill>
            </a:endParaRPr>
          </a:p>
        </p:txBody>
      </p:sp>
    </p:spTree>
    <p:extLst>
      <p:ext uri="{BB962C8B-B14F-4D97-AF65-F5344CB8AC3E}">
        <p14:creationId xmlns:p14="http://schemas.microsoft.com/office/powerpoint/2010/main" val="22724169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106</a:t>
            </a:fld>
            <a:endParaRPr lang="es-ES">
              <a:solidFill>
                <a:prstClr val="black"/>
              </a:solidFill>
            </a:endParaRPr>
          </a:p>
        </p:txBody>
      </p:sp>
    </p:spTree>
    <p:extLst>
      <p:ext uri="{BB962C8B-B14F-4D97-AF65-F5344CB8AC3E}">
        <p14:creationId xmlns:p14="http://schemas.microsoft.com/office/powerpoint/2010/main" val="32839539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107</a:t>
            </a:fld>
            <a:endParaRPr lang="es-ES">
              <a:solidFill>
                <a:prstClr val="black"/>
              </a:solidFill>
            </a:endParaRPr>
          </a:p>
        </p:txBody>
      </p:sp>
    </p:spTree>
    <p:extLst>
      <p:ext uri="{BB962C8B-B14F-4D97-AF65-F5344CB8AC3E}">
        <p14:creationId xmlns:p14="http://schemas.microsoft.com/office/powerpoint/2010/main" val="4844786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108</a:t>
            </a:fld>
            <a:endParaRPr lang="es-ES">
              <a:solidFill>
                <a:prstClr val="black"/>
              </a:solidFill>
            </a:endParaRPr>
          </a:p>
        </p:txBody>
      </p:sp>
    </p:spTree>
    <p:extLst>
      <p:ext uri="{BB962C8B-B14F-4D97-AF65-F5344CB8AC3E}">
        <p14:creationId xmlns:p14="http://schemas.microsoft.com/office/powerpoint/2010/main" val="9217345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109</a:t>
            </a:fld>
            <a:endParaRPr lang="es-ES">
              <a:solidFill>
                <a:prstClr val="black"/>
              </a:solidFill>
            </a:endParaRPr>
          </a:p>
        </p:txBody>
      </p:sp>
    </p:spTree>
    <p:extLst>
      <p:ext uri="{BB962C8B-B14F-4D97-AF65-F5344CB8AC3E}">
        <p14:creationId xmlns:p14="http://schemas.microsoft.com/office/powerpoint/2010/main" val="20792009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r>
              <a:rPr lang="es-ES" dirty="0" err="1" smtClean="0"/>
              <a:t>Budleia</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110</a:t>
            </a:fld>
            <a:endParaRPr lang="es-ES">
              <a:solidFill>
                <a:prstClr val="black"/>
              </a:solidFill>
            </a:endParaRPr>
          </a:p>
        </p:txBody>
      </p:sp>
    </p:spTree>
    <p:extLst>
      <p:ext uri="{BB962C8B-B14F-4D97-AF65-F5344CB8AC3E}">
        <p14:creationId xmlns:p14="http://schemas.microsoft.com/office/powerpoint/2010/main" val="29502905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111</a:t>
            </a:fld>
            <a:endParaRPr lang="es-ES">
              <a:solidFill>
                <a:prstClr val="black"/>
              </a:solidFill>
            </a:endParaRPr>
          </a:p>
        </p:txBody>
      </p:sp>
    </p:spTree>
    <p:extLst>
      <p:ext uri="{BB962C8B-B14F-4D97-AF65-F5344CB8AC3E}">
        <p14:creationId xmlns:p14="http://schemas.microsoft.com/office/powerpoint/2010/main" val="4542050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Mount </a:t>
            </a:r>
            <a:r>
              <a:rPr lang="es-ES" dirty="0" err="1" smtClean="0"/>
              <a:t>Lofty</a:t>
            </a:r>
            <a:r>
              <a:rPr lang="es-ES" dirty="0" smtClean="0"/>
              <a:t> </a:t>
            </a:r>
            <a:r>
              <a:rPr lang="es-ES" dirty="0" err="1" smtClean="0"/>
              <a:t>Botanic</a:t>
            </a:r>
            <a:r>
              <a:rPr lang="es-ES" dirty="0" smtClean="0"/>
              <a:t> Garden .-</a:t>
            </a:r>
            <a:endParaRPr lang="es-ES" dirty="0"/>
          </a:p>
        </p:txBody>
      </p:sp>
      <p:sp>
        <p:nvSpPr>
          <p:cNvPr id="4" name="3 Marcador de número de diapositiva"/>
          <p:cNvSpPr>
            <a:spLocks noGrp="1"/>
          </p:cNvSpPr>
          <p:nvPr>
            <p:ph type="sldNum" sz="quarter" idx="10"/>
          </p:nvPr>
        </p:nvSpPr>
        <p:spPr/>
        <p:txBody>
          <a:bodyPr/>
          <a:lstStyle/>
          <a:p>
            <a:fld id="{82BBFF15-F64A-4704-862D-3C42968210E7}" type="slidenum">
              <a:rPr lang="es-ES" smtClean="0">
                <a:solidFill>
                  <a:prstClr val="black"/>
                </a:solidFill>
              </a:rPr>
              <a:pPr/>
              <a:t>112</a:t>
            </a:fld>
            <a:endParaRPr lang="es-ES">
              <a:solidFill>
                <a:prstClr val="black"/>
              </a:solidFill>
            </a:endParaRPr>
          </a:p>
        </p:txBody>
      </p:sp>
    </p:spTree>
    <p:extLst>
      <p:ext uri="{BB962C8B-B14F-4D97-AF65-F5344CB8AC3E}">
        <p14:creationId xmlns:p14="http://schemas.microsoft.com/office/powerpoint/2010/main" val="4248387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938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736616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870318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220941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797285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2012306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210060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79260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384138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846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978209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66533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187885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52561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701487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781522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360355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480992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2773271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3438634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770794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948358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0857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764587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421975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3176775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3193073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2605756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851890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3924505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3776999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7231738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378029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24841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10" name="9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25731967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25015825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6" name="5 Marcador de pie de página"/>
          <p:cNvSpPr>
            <a:spLocks noGrp="1"/>
          </p:cNvSpPr>
          <p:nvPr>
            <p:ph type="ftr" sz="quarter" idx="11"/>
          </p:nvPr>
        </p:nvSpPr>
        <p:spPr/>
        <p:txBody>
          <a:bodyPr/>
          <a:lstStyle/>
          <a:p>
            <a:endParaRPr lang="en-US">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extLst>
      <p:ext uri="{BB962C8B-B14F-4D97-AF65-F5344CB8AC3E}">
        <p14:creationId xmlns:p14="http://schemas.microsoft.com/office/powerpoint/2010/main" val="34994894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8" name="7 Marcador de pie de página"/>
          <p:cNvSpPr>
            <a:spLocks noGrp="1"/>
          </p:cNvSpPr>
          <p:nvPr>
            <p:ph type="ftr" sz="quarter" idx="11"/>
          </p:nvPr>
        </p:nvSpPr>
        <p:spPr/>
        <p:txBody>
          <a:bodyPr/>
          <a:lstStyle/>
          <a:p>
            <a:endParaRPr lang="en-US">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extLst>
      <p:ext uri="{BB962C8B-B14F-4D97-AF65-F5344CB8AC3E}">
        <p14:creationId xmlns:p14="http://schemas.microsoft.com/office/powerpoint/2010/main" val="1699901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8" name="7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9467896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3" name="2 Marcador de pie de página"/>
          <p:cNvSpPr>
            <a:spLocks noGrp="1"/>
          </p:cNvSpPr>
          <p:nvPr>
            <p:ph type="ftr" sz="quarter" idx="11"/>
          </p:nvPr>
        </p:nvSpPr>
        <p:spPr/>
        <p:txBody>
          <a:bodyPr/>
          <a:lstStyle/>
          <a:p>
            <a:endParaRPr lang="en-US">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5541699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a:p>
        </p:txBody>
      </p:sp>
      <p:sp>
        <p:nvSpPr>
          <p:cNvPr id="23" name="22 Marcador de pie de página"/>
          <p:cNvSpPr>
            <a:spLocks noGrp="1"/>
          </p:cNvSpPr>
          <p:nvPr>
            <p:ph type="ftr" sz="quarter" idx="16"/>
          </p:nvPr>
        </p:nvSpPr>
        <p:spPr/>
        <p:txBody>
          <a:bodyPr rtlCol="0"/>
          <a:lstStyle/>
          <a:p>
            <a:endParaRPr lang="en-US">
              <a:solidFill>
                <a:srgbClr val="FFF39D"/>
              </a:solidFill>
            </a:endParaRPr>
          </a:p>
        </p:txBody>
      </p:sp>
    </p:spTree>
    <p:extLst>
      <p:ext uri="{BB962C8B-B14F-4D97-AF65-F5344CB8AC3E}">
        <p14:creationId xmlns:p14="http://schemas.microsoft.com/office/powerpoint/2010/main" val="2586676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4/19/2016</a:t>
            </a:fld>
            <a:endParaRPr lang="en-US">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a:p>
        </p:txBody>
      </p:sp>
      <p:sp>
        <p:nvSpPr>
          <p:cNvPr id="21" name="20 Marcador de pie de página"/>
          <p:cNvSpPr>
            <a:spLocks noGrp="1"/>
          </p:cNvSpPr>
          <p:nvPr>
            <p:ph type="ftr" sz="quarter" idx="12"/>
          </p:nvPr>
        </p:nvSpPr>
        <p:spPr/>
        <p:txBody>
          <a:bodyPr rtlCol="0"/>
          <a:lstStyle/>
          <a:p>
            <a:endParaRPr lang="en-US">
              <a:solidFill>
                <a:srgbClr val="FFF39D"/>
              </a:solidFill>
            </a:endParaRPr>
          </a:p>
        </p:txBody>
      </p:sp>
    </p:spTree>
    <p:extLst>
      <p:ext uri="{BB962C8B-B14F-4D97-AF65-F5344CB8AC3E}">
        <p14:creationId xmlns:p14="http://schemas.microsoft.com/office/powerpoint/2010/main" val="1333228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137117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4/19/2016</a:t>
            </a:fld>
            <a:endParaRPr lang="en-US">
              <a:solidFill>
                <a:srgbClr val="FFF39D"/>
              </a:solidFill>
            </a:endParaRPr>
          </a:p>
        </p:txBody>
      </p:sp>
      <p:sp>
        <p:nvSpPr>
          <p:cNvPr id="5" name="4 Marcador de pie de página"/>
          <p:cNvSpPr>
            <a:spLocks noGrp="1"/>
          </p:cNvSpPr>
          <p:nvPr>
            <p:ph type="ftr" sz="quarter" idx="11"/>
          </p:nvPr>
        </p:nvSpPr>
        <p:spPr/>
        <p:txBody>
          <a:bodyPr/>
          <a:lstStyle/>
          <a:p>
            <a:endParaRPr lang="en-US">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a:p>
        </p:txBody>
      </p:sp>
    </p:spTree>
    <p:extLst>
      <p:ext uri="{BB962C8B-B14F-4D97-AF65-F5344CB8AC3E}">
        <p14:creationId xmlns:p14="http://schemas.microsoft.com/office/powerpoint/2010/main" val="78450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228654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6166615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5223488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4/19/2016</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943421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upload.wikimedia.org/wikipedia/commons/5/56/WollemiaNobilisPineKiefer.jpg"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hyperlink" Target="//upload.wikimedia.org/wikipedia/commons/b/bb/Banksia_ornata3_Mt_annan_entrance_apr_04_email.jpg" TargetMode="External"/><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en/1/1e/Dedicationtablet.jpg" TargetMode="External"/><Relationship Id="rId2" Type="http://schemas.openxmlformats.org/officeDocument/2006/relationships/notesSlide" Target="../notesSlides/notesSlide45.xml"/><Relationship Id="rId1" Type="http://schemas.openxmlformats.org/officeDocument/2006/relationships/slideLayout" Target="../slideLayouts/slideLayout29.xml"/><Relationship Id="rId4" Type="http://schemas.openxmlformats.org/officeDocument/2006/relationships/image" Target="../media/image51.jpeg"/></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en/9/9e/Japanesegarden.jpg" TargetMode="External"/><Relationship Id="rId2" Type="http://schemas.openxmlformats.org/officeDocument/2006/relationships/notesSlide" Target="../notesSlides/notesSlide46.xml"/><Relationship Id="rId1" Type="http://schemas.openxmlformats.org/officeDocument/2006/relationships/slideLayout" Target="../slideLayouts/slideLayout29.xml"/><Relationship Id="rId4" Type="http://schemas.openxmlformats.org/officeDocument/2006/relationships/image" Target="../media/image52.jpeg"/></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412776"/>
            <a:ext cx="6696744" cy="4176464"/>
          </a:xfrm>
        </p:spPr>
        <p:txBody>
          <a:bodyPr>
            <a:normAutofit fontScale="90000"/>
          </a:bodyPr>
          <a:lstStyle/>
          <a:p>
            <a:r>
              <a:rPr lang="es-ES" sz="3600" dirty="0" smtClean="0"/>
              <a:t>OCEANIA.-LA </a:t>
            </a:r>
            <a:r>
              <a:rPr lang="es-ES" sz="3600" dirty="0"/>
              <a:t>VUELTA AL MUNDO EN 385 JARDINES</a:t>
            </a:r>
            <a:r>
              <a:rPr lang="es-ES" sz="3600" dirty="0" smtClean="0"/>
              <a:t>.-AUSTRALIA</a:t>
            </a:r>
            <a:r>
              <a:rPr lang="es-ES" sz="4000" dirty="0"/>
              <a:t>.-. </a:t>
            </a:r>
            <a:r>
              <a:rPr lang="es-ES" sz="3100" dirty="0" err="1"/>
              <a:t>Kennerton</a:t>
            </a:r>
            <a:r>
              <a:rPr lang="es-ES" sz="3100" dirty="0"/>
              <a:t> Green  Garden.-</a:t>
            </a:r>
            <a:r>
              <a:rPr lang="es-ES" sz="3100" dirty="0" err="1"/>
              <a:t>Maleny</a:t>
            </a:r>
            <a:r>
              <a:rPr lang="es-ES" sz="3100" dirty="0"/>
              <a:t> </a:t>
            </a:r>
            <a:r>
              <a:rPr lang="es-ES" sz="3100" dirty="0" err="1"/>
              <a:t>Botanical</a:t>
            </a:r>
            <a:r>
              <a:rPr lang="es-ES" sz="3100" dirty="0"/>
              <a:t> </a:t>
            </a:r>
            <a:r>
              <a:rPr lang="es-ES" sz="3100" dirty="0" err="1" smtClean="0"/>
              <a:t>Gardens</a:t>
            </a:r>
            <a:r>
              <a:rPr lang="es-ES" sz="3100" dirty="0"/>
              <a:t>.-</a:t>
            </a:r>
            <a:r>
              <a:rPr lang="es-ES" sz="3100" dirty="0" err="1"/>
              <a:t>Marsden</a:t>
            </a:r>
            <a:r>
              <a:rPr lang="es-ES" sz="3100" dirty="0"/>
              <a:t> Park.-Mount </a:t>
            </a:r>
            <a:r>
              <a:rPr lang="es-ES" sz="3100" dirty="0" smtClean="0"/>
              <a:t>Annan.-</a:t>
            </a:r>
            <a:r>
              <a:rPr lang="es-ES" sz="3100" dirty="0"/>
              <a:t>Mount </a:t>
            </a:r>
            <a:r>
              <a:rPr lang="es-ES" sz="3100" dirty="0" err="1"/>
              <a:t>Cootha</a:t>
            </a:r>
            <a:r>
              <a:rPr lang="es-ES" sz="3100" dirty="0"/>
              <a:t> </a:t>
            </a:r>
            <a:r>
              <a:rPr lang="es-ES" sz="3100" dirty="0" smtClean="0"/>
              <a:t>.-</a:t>
            </a:r>
            <a:r>
              <a:rPr lang="es-ES" sz="3100" dirty="0"/>
              <a:t>Mount </a:t>
            </a:r>
            <a:r>
              <a:rPr lang="es-ES" sz="3100" dirty="0" err="1"/>
              <a:t>Lofty</a:t>
            </a:r>
            <a:r>
              <a:rPr lang="es-ES" sz="3100" dirty="0"/>
              <a:t> </a:t>
            </a:r>
            <a:r>
              <a:rPr lang="es-ES" sz="3100" dirty="0" smtClean="0"/>
              <a:t> </a:t>
            </a:r>
            <a:r>
              <a:rPr lang="es-ES" sz="3100" dirty="0"/>
              <a:t/>
            </a:r>
            <a:br>
              <a:rPr lang="es-ES" sz="3100" dirty="0"/>
            </a:br>
            <a:r>
              <a:rPr lang="es-ES" sz="3100" dirty="0"/>
              <a:t/>
            </a:r>
            <a:br>
              <a:rPr lang="es-ES" sz="3100" dirty="0"/>
            </a:br>
            <a:r>
              <a:rPr lang="es-ES" sz="3100" dirty="0" smtClean="0"/>
              <a:t/>
            </a:r>
            <a:br>
              <a:rPr lang="es-ES" sz="3100" dirty="0" smtClean="0"/>
            </a:br>
            <a:r>
              <a:rPr lang="es-ES" dirty="0"/>
              <a:t/>
            </a:r>
            <a:br>
              <a:rPr lang="es-ES" dirty="0"/>
            </a:br>
            <a:endParaRPr lang="es-ES" dirty="0"/>
          </a:p>
        </p:txBody>
      </p:sp>
      <p:sp>
        <p:nvSpPr>
          <p:cNvPr id="3" name="2 Subtítulo"/>
          <p:cNvSpPr>
            <a:spLocks noGrp="1"/>
          </p:cNvSpPr>
          <p:nvPr>
            <p:ph type="subTitle" idx="1"/>
          </p:nvPr>
        </p:nvSpPr>
        <p:spPr>
          <a:xfrm>
            <a:off x="2411760" y="5003322"/>
            <a:ext cx="4896544" cy="1371600"/>
          </a:xfrm>
        </p:spPr>
        <p:txBody>
          <a:bodyPr>
            <a:normAutofit fontScale="85000" lnSpcReduction="20000"/>
          </a:bodyPr>
          <a:lstStyle/>
          <a:p>
            <a:r>
              <a:rPr lang="es-ES" dirty="0"/>
              <a:t>Selección de textos y </a:t>
            </a:r>
            <a:r>
              <a:rPr lang="es-ES" dirty="0" err="1"/>
              <a:t>fotografias</a:t>
            </a:r>
            <a:r>
              <a:rPr lang="es-ES" dirty="0"/>
              <a:t> por</a:t>
            </a:r>
          </a:p>
          <a:p>
            <a:r>
              <a:rPr lang="es-ES" sz="2800" dirty="0"/>
              <a:t>JOSE ELIAS </a:t>
            </a:r>
            <a:r>
              <a:rPr lang="es-ES" sz="2800" dirty="0" smtClean="0"/>
              <a:t>BONELLS</a:t>
            </a:r>
          </a:p>
          <a:p>
            <a:r>
              <a:rPr lang="en-US" sz="2800" dirty="0"/>
              <a:t>(</a:t>
            </a:r>
            <a:r>
              <a:rPr lang="en-US" sz="2800" dirty="0" err="1"/>
              <a:t>schubert</a:t>
            </a:r>
            <a:r>
              <a:rPr lang="en-US" sz="2800" dirty="0"/>
              <a:t>) - fantasy for violin and piano in c-d934(2)</a:t>
            </a:r>
            <a:endParaRPr lang="es-ES" sz="2800" dirty="0" smtClean="0"/>
          </a:p>
          <a:p>
            <a:endParaRPr lang="es-ES" sz="2800" dirty="0" smtClean="0"/>
          </a:p>
          <a:p>
            <a:endParaRPr lang="es-ES" sz="2800" dirty="0"/>
          </a:p>
          <a:p>
            <a:endParaRPr lang="es-ES" dirty="0"/>
          </a:p>
        </p:txBody>
      </p:sp>
      <p:pic>
        <p:nvPicPr>
          <p:cNvPr id="4" name="(schubert) - fantasy for violin and piano in c-d934(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a:stretch>
            <a:fillRect/>
          </a:stretch>
        </p:blipFill>
        <p:spPr>
          <a:xfrm>
            <a:off x="7884368" y="5589240"/>
            <a:ext cx="609600" cy="609600"/>
          </a:xfrm>
          <a:prstGeom prst="rect">
            <a:avLst/>
          </a:prstGeom>
        </p:spPr>
      </p:pic>
    </p:spTree>
    <p:extLst>
      <p:ext uri="{BB962C8B-B14F-4D97-AF65-F5344CB8AC3E}">
        <p14:creationId xmlns:p14="http://schemas.microsoft.com/office/powerpoint/2010/main" val="167655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2"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Kennerton</a:t>
            </a:r>
            <a:r>
              <a:rPr lang="es-ES" dirty="0"/>
              <a:t> Green  Garden</a:t>
            </a:r>
          </a:p>
        </p:txBody>
      </p:sp>
      <p:sp>
        <p:nvSpPr>
          <p:cNvPr id="3" name="2 Marcador de contenido"/>
          <p:cNvSpPr>
            <a:spLocks noGrp="1"/>
          </p:cNvSpPr>
          <p:nvPr>
            <p:ph sz="quarter" idx="1"/>
          </p:nvPr>
        </p:nvSpPr>
        <p:spPr/>
        <p:txBody>
          <a:bodyPr/>
          <a:lstStyle/>
          <a:p>
            <a:r>
              <a:rPr lang="es-ES" dirty="0"/>
              <a:t>De todos los grandes jardines en Australia, </a:t>
            </a:r>
            <a:r>
              <a:rPr lang="es-ES" dirty="0" err="1"/>
              <a:t>Kennerton</a:t>
            </a:r>
            <a:r>
              <a:rPr lang="es-ES" dirty="0"/>
              <a:t> verde en </a:t>
            </a:r>
            <a:r>
              <a:rPr lang="es-ES" dirty="0" err="1"/>
              <a:t>Mittagong</a:t>
            </a:r>
            <a:r>
              <a:rPr lang="es-ES" dirty="0"/>
              <a:t> en la Nueva Gales del Sur </a:t>
            </a:r>
            <a:r>
              <a:rPr lang="es-ES" dirty="0" err="1"/>
              <a:t>Southern</a:t>
            </a:r>
            <a:r>
              <a:rPr lang="es-ES" dirty="0"/>
              <a:t> </a:t>
            </a:r>
            <a:r>
              <a:rPr lang="es-ES" dirty="0" err="1"/>
              <a:t>Highlands</a:t>
            </a:r>
            <a:r>
              <a:rPr lang="es-ES" dirty="0"/>
              <a:t> es uno de los mejores. Este magnífico jardín ha tenido una sucesión de propietarios, de hecho, el patio trasero de </a:t>
            </a:r>
            <a:r>
              <a:rPr lang="es-ES" dirty="0" err="1"/>
              <a:t>Burke</a:t>
            </a:r>
            <a:r>
              <a:rPr lang="es-ES" dirty="0"/>
              <a:t> visitó por primera vez en 1988, cuando era propiedad brevemente por </a:t>
            </a:r>
            <a:r>
              <a:rPr lang="es-ES" dirty="0" err="1"/>
              <a:t>Susan</a:t>
            </a:r>
            <a:r>
              <a:rPr lang="es-ES" dirty="0"/>
              <a:t> </a:t>
            </a:r>
            <a:r>
              <a:rPr lang="es-ES" dirty="0" err="1"/>
              <a:t>Renouf</a:t>
            </a:r>
            <a:r>
              <a:rPr lang="es-ES" dirty="0"/>
              <a:t>. </a:t>
            </a:r>
            <a:endParaRPr lang="es-ES" dirty="0" smtClean="0"/>
          </a:p>
          <a:p>
            <a:r>
              <a:rPr lang="es-ES" dirty="0" smtClean="0"/>
              <a:t>El </a:t>
            </a:r>
            <a:r>
              <a:rPr lang="es-ES" dirty="0"/>
              <a:t>propietario actual es </a:t>
            </a:r>
            <a:r>
              <a:rPr lang="es-ES" dirty="0" err="1"/>
              <a:t>Marylyn</a:t>
            </a:r>
            <a:r>
              <a:rPr lang="es-ES" dirty="0"/>
              <a:t> Abbott, que ha cambiado y perfeccionado el jardín durante los últimos 11 años, casi el doble del tamaño de las superficies plantadas.</a:t>
            </a:r>
          </a:p>
        </p:txBody>
      </p:sp>
    </p:spTree>
    <p:extLst>
      <p:ext uri="{BB962C8B-B14F-4D97-AF65-F5344CB8AC3E}">
        <p14:creationId xmlns:p14="http://schemas.microsoft.com/office/powerpoint/2010/main" val="3480146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a:t>
            </a:r>
            <a:r>
              <a:rPr lang="es-ES" dirty="0" err="1"/>
              <a:t>potager</a:t>
            </a:r>
            <a:r>
              <a:rPr lang="es-ES" dirty="0"/>
              <a:t> se presenta como una cruz de San Jorge atravesado por una cruz de San Andrés. El diseño ha sido creado con setos de boj recortado entonces se rellenaron con verduras, hierbas y algunas plantas con flores. </a:t>
            </a:r>
            <a:endParaRPr lang="es-ES" dirty="0" smtClean="0"/>
          </a:p>
          <a:p>
            <a:r>
              <a:rPr lang="es-ES" dirty="0" smtClean="0"/>
              <a:t>Está </a:t>
            </a:r>
            <a:r>
              <a:rPr lang="es-ES" dirty="0"/>
              <a:t>rodeado por tres lados por paredes en espaldera con Red </a:t>
            </a:r>
            <a:r>
              <a:rPr lang="es-ES" dirty="0" err="1"/>
              <a:t>Delicious</a:t>
            </a:r>
            <a:r>
              <a:rPr lang="es-ES" dirty="0"/>
              <a:t> y Jonathan manzanas, y confinado en el cuarto lado por un edificio bajo con ventanas de estilo gótico. La entrada </a:t>
            </a:r>
            <a:r>
              <a:rPr lang="es-ES" dirty="0" err="1"/>
              <a:t>potager</a:t>
            </a:r>
            <a:r>
              <a:rPr lang="es-ES" dirty="0"/>
              <a:t> se modela en la </a:t>
            </a:r>
            <a:r>
              <a:rPr lang="es-ES" dirty="0" err="1"/>
              <a:t>lychgate</a:t>
            </a:r>
            <a:r>
              <a:rPr lang="es-ES" dirty="0"/>
              <a:t> de San Simón y la iglesia de St. </a:t>
            </a:r>
            <a:r>
              <a:rPr lang="es-ES" dirty="0" err="1"/>
              <a:t>Jude</a:t>
            </a:r>
            <a:r>
              <a:rPr lang="es-ES" dirty="0"/>
              <a:t> en </a:t>
            </a:r>
            <a:r>
              <a:rPr lang="es-ES" dirty="0" err="1"/>
              <a:t>Bowral</a:t>
            </a:r>
            <a:r>
              <a:rPr lang="es-ES" dirty="0" smtClean="0"/>
              <a:t>.</a:t>
            </a:r>
            <a:endParaRPr lang="es-ES" dirty="0"/>
          </a:p>
          <a:p>
            <a:r>
              <a:rPr lang="es-ES" dirty="0"/>
              <a:t>White </a:t>
            </a:r>
            <a:r>
              <a:rPr lang="es-ES" dirty="0" smtClean="0"/>
              <a:t>Garden</a:t>
            </a:r>
            <a:endParaRPr lang="es-ES" dirty="0"/>
          </a:p>
          <a:p>
            <a:r>
              <a:rPr lang="es-ES" dirty="0"/>
              <a:t>Poniendo </a:t>
            </a:r>
            <a:r>
              <a:rPr lang="es-ES" dirty="0" smtClean="0"/>
              <a:t>plantas con flores  blancas </a:t>
            </a:r>
            <a:r>
              <a:rPr lang="es-ES" dirty="0"/>
              <a:t>juntos en un jardín es a menudo más fácil que intentar hacer diferentes colores trabajan juntos. </a:t>
            </a:r>
          </a:p>
          <a:p>
            <a:endParaRPr lang="es-ES" dirty="0"/>
          </a:p>
        </p:txBody>
      </p:sp>
    </p:spTree>
    <p:extLst>
      <p:ext uri="{BB962C8B-B14F-4D97-AF65-F5344CB8AC3E}">
        <p14:creationId xmlns:p14="http://schemas.microsoft.com/office/powerpoint/2010/main" val="2398230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esta zona las plantaciones de mayo casquillo (</a:t>
            </a:r>
            <a:r>
              <a:rPr lang="es-ES" dirty="0" err="1"/>
              <a:t>Spiraea</a:t>
            </a:r>
            <a:r>
              <a:rPr lang="es-ES" dirty="0"/>
              <a:t> </a:t>
            </a:r>
            <a:r>
              <a:rPr lang="es-ES" dirty="0" err="1"/>
              <a:t>cantoniensis</a:t>
            </a:r>
            <a:r>
              <a:rPr lang="es-ES" dirty="0"/>
              <a:t> '</a:t>
            </a:r>
            <a:r>
              <a:rPr lang="es-ES" dirty="0" err="1"/>
              <a:t>lanceata</a:t>
            </a:r>
            <a:r>
              <a:rPr lang="es-ES" dirty="0"/>
              <a:t>') y aliso (</a:t>
            </a:r>
            <a:r>
              <a:rPr lang="es-ES" dirty="0" err="1"/>
              <a:t>Lobularia</a:t>
            </a:r>
            <a:r>
              <a:rPr lang="es-ES" dirty="0"/>
              <a:t> </a:t>
            </a:r>
            <a:r>
              <a:rPr lang="es-ES" dirty="0" err="1"/>
              <a:t>maritima</a:t>
            </a:r>
            <a:r>
              <a:rPr lang="es-ES" dirty="0"/>
              <a:t>) </a:t>
            </a:r>
            <a:r>
              <a:rPr lang="es-ES" dirty="0" smtClean="0"/>
              <a:t>armonizan </a:t>
            </a:r>
            <a:r>
              <a:rPr lang="es-ES" dirty="0"/>
              <a:t>bien con grava </a:t>
            </a:r>
            <a:r>
              <a:rPr lang="es-ES" dirty="0" smtClean="0"/>
              <a:t>blanquecina </a:t>
            </a:r>
            <a:r>
              <a:rPr lang="es-ES" dirty="0"/>
              <a:t>y palomas blancas cola de milano que viven en un palomar blanco. </a:t>
            </a:r>
            <a:endParaRPr lang="es-ES" dirty="0" smtClean="0"/>
          </a:p>
          <a:p>
            <a:r>
              <a:rPr lang="es-ES" dirty="0" smtClean="0"/>
              <a:t>Mayo </a:t>
            </a:r>
            <a:r>
              <a:rPr lang="es-ES" dirty="0"/>
              <a:t>arbusto flores, en septiembre y octubre en Australia, por lo que los australianos realmente debería llamarlo arbusto </a:t>
            </a:r>
            <a:r>
              <a:rPr lang="es-ES" dirty="0" smtClean="0"/>
              <a:t>septiembre</a:t>
            </a:r>
          </a:p>
          <a:p>
            <a:r>
              <a:rPr lang="es-ES" dirty="0" smtClean="0"/>
              <a:t> </a:t>
            </a:r>
            <a:r>
              <a:rPr lang="es-ES" dirty="0"/>
              <a:t>Tiene un bonito hábito llorando, y crece en todo menos en las partes más calientes del país.</a:t>
            </a:r>
          </a:p>
          <a:p>
            <a:endParaRPr lang="es-ES" dirty="0"/>
          </a:p>
          <a:p>
            <a:endParaRPr lang="es-ES" dirty="0"/>
          </a:p>
        </p:txBody>
      </p:sp>
    </p:spTree>
    <p:extLst>
      <p:ext uri="{BB962C8B-B14F-4D97-AF65-F5344CB8AC3E}">
        <p14:creationId xmlns:p14="http://schemas.microsoft.com/office/powerpoint/2010/main" val="1167860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588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114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158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83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61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88433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0272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991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270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2164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Maleny</a:t>
            </a:r>
            <a:r>
              <a:rPr lang="es-ES" dirty="0"/>
              <a:t> </a:t>
            </a:r>
            <a:r>
              <a:rPr lang="es-ES" dirty="0" err="1"/>
              <a:t>Botanical</a:t>
            </a:r>
            <a:r>
              <a:rPr lang="es-ES" dirty="0"/>
              <a:t> </a:t>
            </a:r>
            <a:r>
              <a:rPr lang="es-ES" dirty="0" err="1"/>
              <a:t>Gardens</a:t>
            </a:r>
            <a:r>
              <a:rPr lang="es-ES" dirty="0"/>
              <a:t>.</a:t>
            </a:r>
          </a:p>
        </p:txBody>
      </p:sp>
      <p:sp>
        <p:nvSpPr>
          <p:cNvPr id="3" name="2 Marcador de contenido"/>
          <p:cNvSpPr>
            <a:spLocks noGrp="1"/>
          </p:cNvSpPr>
          <p:nvPr>
            <p:ph sz="quarter" idx="1"/>
          </p:nvPr>
        </p:nvSpPr>
        <p:spPr/>
        <p:txBody>
          <a:bodyPr/>
          <a:lstStyle/>
          <a:p>
            <a:r>
              <a:rPr lang="es-ES" dirty="0"/>
              <a:t>Los </a:t>
            </a:r>
            <a:r>
              <a:rPr lang="es-ES" dirty="0" err="1"/>
              <a:t>Maleny</a:t>
            </a:r>
            <a:r>
              <a:rPr lang="es-ES" dirty="0"/>
              <a:t> Jardín Botánico, </a:t>
            </a:r>
            <a:r>
              <a:rPr lang="es-ES" dirty="0" smtClean="0"/>
              <a:t>conocidos </a:t>
            </a:r>
            <a:r>
              <a:rPr lang="es-ES" dirty="0"/>
              <a:t>como la "joya de </a:t>
            </a:r>
            <a:r>
              <a:rPr lang="es-ES" dirty="0" err="1"/>
              <a:t>Maleny</a:t>
            </a:r>
            <a:r>
              <a:rPr lang="es-ES" dirty="0"/>
              <a:t>", es una experiencia inolvidable que usted debe planear para disfrutar en </a:t>
            </a:r>
            <a:r>
              <a:rPr lang="es-ES" dirty="0" smtClean="0"/>
              <a:t>una </a:t>
            </a:r>
            <a:r>
              <a:rPr lang="es-ES" dirty="0"/>
              <a:t>de sus vacaciones. Además de ser una oportunidad para explorar exquisitos jardines botánicos que son una aventura, como veis lo que la naturaleza tiene para ofrecer, cuenta con un aviario increíble donde algunas de las aves en realidad vienen a descansar sobre sus hombros, y usted y sus hijos pueden tener encuentros personales con animales especiales.</a:t>
            </a:r>
          </a:p>
        </p:txBody>
      </p:sp>
    </p:spTree>
    <p:extLst>
      <p:ext uri="{BB962C8B-B14F-4D97-AF65-F5344CB8AC3E}">
        <p14:creationId xmlns:p14="http://schemas.microsoft.com/office/powerpoint/2010/main" val="4229948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Como usted está de excursión los seis kilómetros de vías a través de la selva virgen y hasta un mirador majestuoso, usted será capaz de ver miles de plantas de colores incluyendo rosas, orquídeas, plantas anuales, azaleas y algunos de los más raros de </a:t>
            </a:r>
            <a:r>
              <a:rPr lang="es-ES" dirty="0" err="1"/>
              <a:t>cícadas</a:t>
            </a:r>
            <a:r>
              <a:rPr lang="es-ES" dirty="0"/>
              <a:t> del mundo. </a:t>
            </a:r>
            <a:endParaRPr lang="es-ES" dirty="0" smtClean="0"/>
          </a:p>
          <a:p>
            <a:r>
              <a:rPr lang="es-ES" dirty="0" smtClean="0"/>
              <a:t>Las </a:t>
            </a:r>
            <a:r>
              <a:rPr lang="es-ES" dirty="0" err="1"/>
              <a:t>cícadas</a:t>
            </a:r>
            <a:r>
              <a:rPr lang="es-ES" dirty="0"/>
              <a:t> son plantas de semilla que se caracterizan por una </a:t>
            </a:r>
            <a:r>
              <a:rPr lang="es-ES" dirty="0" smtClean="0"/>
              <a:t>leñoso </a:t>
            </a:r>
            <a:r>
              <a:rPr lang="es-ES" dirty="0"/>
              <a:t>tronco robusto. Tienen una corona de hojas perennes grandes, rígidas y duras, y los troncos varían en tamaño desde unos pocos centímetros a varios metros de altura. Algunos ejemplares en el mundo son </a:t>
            </a:r>
            <a:r>
              <a:rPr lang="es-ES" dirty="0" smtClean="0"/>
              <a:t>reconocidos </a:t>
            </a:r>
            <a:r>
              <a:rPr lang="es-ES" dirty="0"/>
              <a:t>por </a:t>
            </a:r>
            <a:r>
              <a:rPr lang="es-ES" dirty="0" smtClean="0"/>
              <a:t>tener tanto </a:t>
            </a:r>
            <a:r>
              <a:rPr lang="es-ES" dirty="0"/>
              <a:t>como 1.000 años.</a:t>
            </a:r>
          </a:p>
        </p:txBody>
      </p:sp>
    </p:spTree>
    <p:extLst>
      <p:ext uri="{BB962C8B-B14F-4D97-AF65-F5344CB8AC3E}">
        <p14:creationId xmlns:p14="http://schemas.microsoft.com/office/powerpoint/2010/main" val="2789760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713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0103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958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61309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1949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2973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 y="71437"/>
            <a:ext cx="9134475" cy="6858000"/>
          </a:xfrm>
          <a:prstGeom prst="rect">
            <a:avLst/>
          </a:prstGeom>
        </p:spPr>
      </p:pic>
    </p:spTree>
    <p:extLst>
      <p:ext uri="{BB962C8B-B14F-4D97-AF65-F5344CB8AC3E}">
        <p14:creationId xmlns:p14="http://schemas.microsoft.com/office/powerpoint/2010/main" val="3633813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98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887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912452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54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31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4656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9830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a:t>Marsden</a:t>
            </a:r>
            <a:r>
              <a:rPr lang="es-ES" dirty="0"/>
              <a:t> Park</a:t>
            </a:r>
          </a:p>
        </p:txBody>
      </p:sp>
      <p:sp>
        <p:nvSpPr>
          <p:cNvPr id="3" name="2 Marcador de contenido"/>
          <p:cNvSpPr>
            <a:spLocks noGrp="1"/>
          </p:cNvSpPr>
          <p:nvPr>
            <p:ph sz="quarter" idx="1"/>
          </p:nvPr>
        </p:nvSpPr>
        <p:spPr/>
        <p:txBody>
          <a:bodyPr/>
          <a:lstStyle/>
          <a:p>
            <a:r>
              <a:rPr lang="es-ES" dirty="0" err="1"/>
              <a:t>Marsden</a:t>
            </a:r>
            <a:r>
              <a:rPr lang="es-ES" dirty="0"/>
              <a:t> </a:t>
            </a:r>
            <a:r>
              <a:rPr lang="es-ES" dirty="0" smtClean="0"/>
              <a:t>Park </a:t>
            </a:r>
            <a:r>
              <a:rPr lang="es-ES" dirty="0"/>
              <a:t>es un suburbio de </a:t>
            </a:r>
            <a:r>
              <a:rPr lang="es-ES" dirty="0" err="1"/>
              <a:t>Sydney</a:t>
            </a:r>
            <a:r>
              <a:rPr lang="es-ES" dirty="0"/>
              <a:t> , en el estado de Nueva Gales del Sur , Australia . </a:t>
            </a:r>
            <a:r>
              <a:rPr lang="es-ES" dirty="0" err="1"/>
              <a:t>Marsden</a:t>
            </a:r>
            <a:r>
              <a:rPr lang="es-ES" dirty="0"/>
              <a:t> Park está situado a 49 kilómetros </a:t>
            </a:r>
            <a:r>
              <a:rPr lang="es-ES" dirty="0" smtClean="0"/>
              <a:t> </a:t>
            </a:r>
            <a:r>
              <a:rPr lang="es-ES" dirty="0"/>
              <a:t>al norte-oeste del distrito de negocios central de </a:t>
            </a:r>
            <a:r>
              <a:rPr lang="es-ES" dirty="0" err="1"/>
              <a:t>Sydney</a:t>
            </a:r>
            <a:r>
              <a:rPr lang="es-ES" dirty="0"/>
              <a:t> , en el </a:t>
            </a:r>
            <a:r>
              <a:rPr lang="es-ES" dirty="0" err="1"/>
              <a:t>Blacktown</a:t>
            </a:r>
            <a:r>
              <a:rPr lang="es-ES" dirty="0"/>
              <a:t> área del gobierno local y es parte de la </a:t>
            </a:r>
            <a:r>
              <a:rPr lang="es-ES" dirty="0" err="1"/>
              <a:t>Greater</a:t>
            </a:r>
            <a:r>
              <a:rPr lang="es-ES" dirty="0"/>
              <a:t> Western </a:t>
            </a:r>
            <a:r>
              <a:rPr lang="es-ES" dirty="0" err="1"/>
              <a:t>Sydney</a:t>
            </a:r>
            <a:r>
              <a:rPr lang="es-ES" dirty="0"/>
              <a:t> región</a:t>
            </a:r>
            <a:r>
              <a:rPr lang="es-ES" dirty="0" smtClean="0"/>
              <a:t>.</a:t>
            </a:r>
            <a:endParaRPr lang="es-ES" dirty="0"/>
          </a:p>
          <a:p>
            <a:r>
              <a:rPr lang="es-ES" dirty="0"/>
              <a:t>Como en el censo de 2011 , </a:t>
            </a:r>
            <a:r>
              <a:rPr lang="es-ES" dirty="0" err="1"/>
              <a:t>Marsden</a:t>
            </a:r>
            <a:r>
              <a:rPr lang="es-ES" dirty="0"/>
              <a:t> parque tenía una población estimada de 1.050</a:t>
            </a:r>
            <a:r>
              <a:rPr lang="es-ES" dirty="0" smtClean="0"/>
              <a:t>.</a:t>
            </a:r>
          </a:p>
          <a:p>
            <a:r>
              <a:rPr lang="es-ES" dirty="0" smtClean="0"/>
              <a:t>Unas </a:t>
            </a:r>
            <a:r>
              <a:rPr lang="es-ES" dirty="0" err="1" smtClean="0"/>
              <a:t>fotografias</a:t>
            </a:r>
            <a:r>
              <a:rPr lang="es-ES" dirty="0" smtClean="0"/>
              <a:t> de los jardines del barrio. </a:t>
            </a:r>
            <a:endParaRPr lang="es-ES" dirty="0"/>
          </a:p>
        </p:txBody>
      </p:sp>
    </p:spTree>
    <p:extLst>
      <p:ext uri="{BB962C8B-B14F-4D97-AF65-F5344CB8AC3E}">
        <p14:creationId xmlns:p14="http://schemas.microsoft.com/office/powerpoint/2010/main" val="2270936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733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8735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351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49004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44670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382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965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Annan </a:t>
            </a:r>
            <a:r>
              <a:rPr lang="es-ES" dirty="0" err="1"/>
              <a:t>Botanic</a:t>
            </a:r>
            <a:r>
              <a:rPr lang="es-ES" dirty="0"/>
              <a:t> </a:t>
            </a:r>
            <a:r>
              <a:rPr lang="es-ES" dirty="0" err="1"/>
              <a:t>Gardens</a:t>
            </a:r>
            <a:endParaRPr lang="es-ES" dirty="0"/>
          </a:p>
        </p:txBody>
      </p:sp>
      <p:sp>
        <p:nvSpPr>
          <p:cNvPr id="5" name="4 Marcador de contenido"/>
          <p:cNvSpPr>
            <a:spLocks noGrp="1"/>
          </p:cNvSpPr>
          <p:nvPr>
            <p:ph sz="quarter" idx="1"/>
          </p:nvPr>
        </p:nvSpPr>
        <p:spPr/>
        <p:txBody>
          <a:bodyPr/>
          <a:lstStyle/>
          <a:p>
            <a:r>
              <a:rPr lang="es-ES" dirty="0"/>
              <a:t>Mount Annan </a:t>
            </a:r>
            <a:r>
              <a:rPr lang="es-ES" dirty="0" err="1"/>
              <a:t>Botanic</a:t>
            </a:r>
            <a:r>
              <a:rPr lang="es-ES" dirty="0"/>
              <a:t> Garden es </a:t>
            </a:r>
            <a:r>
              <a:rPr lang="es-ES" dirty="0" smtClean="0"/>
              <a:t>un </a:t>
            </a:r>
            <a:r>
              <a:rPr lang="es-ES" dirty="0" err="1" smtClean="0"/>
              <a:t>jardin</a:t>
            </a:r>
            <a:r>
              <a:rPr lang="es-ES" dirty="0" smtClean="0"/>
              <a:t> </a:t>
            </a:r>
            <a:r>
              <a:rPr lang="es-ES" dirty="0" err="1" smtClean="0"/>
              <a:t>botanico</a:t>
            </a:r>
            <a:r>
              <a:rPr lang="es-ES" dirty="0" smtClean="0"/>
              <a:t> de </a:t>
            </a:r>
            <a:r>
              <a:rPr lang="es-ES" dirty="0"/>
              <a:t>416 hectáreas </a:t>
            </a:r>
            <a:r>
              <a:rPr lang="es-ES" dirty="0" smtClean="0"/>
              <a:t> </a:t>
            </a:r>
            <a:r>
              <a:rPr lang="es-ES" dirty="0"/>
              <a:t>en una zona montañosa del suroeste de </a:t>
            </a:r>
            <a:r>
              <a:rPr lang="es-ES" dirty="0" err="1"/>
              <a:t>Sydney</a:t>
            </a:r>
            <a:r>
              <a:rPr lang="es-ES" dirty="0"/>
              <a:t> suburbio de Mount Annan , entre </a:t>
            </a:r>
            <a:r>
              <a:rPr lang="es-ES" dirty="0" err="1"/>
              <a:t>Campbelltown</a:t>
            </a:r>
            <a:r>
              <a:rPr lang="es-ES" dirty="0"/>
              <a:t> y Camden , Nueva Gales del Sur . </a:t>
            </a:r>
            <a:endParaRPr lang="es-ES" dirty="0" smtClean="0"/>
          </a:p>
          <a:p>
            <a:r>
              <a:rPr lang="es-ES" dirty="0" smtClean="0"/>
              <a:t>El </a:t>
            </a:r>
            <a:r>
              <a:rPr lang="es-ES" dirty="0"/>
              <a:t>jardín se abrió al público en 1988, </a:t>
            </a:r>
            <a:r>
              <a:rPr lang="es-ES" dirty="0" smtClean="0"/>
              <a:t>especializado </a:t>
            </a:r>
            <a:r>
              <a:rPr lang="es-ES" dirty="0"/>
              <a:t>en plantas nativas, con una colección de más de 4000 especies. </a:t>
            </a:r>
            <a:endParaRPr lang="es-ES" dirty="0" smtClean="0"/>
          </a:p>
          <a:p>
            <a:r>
              <a:rPr lang="es-ES" dirty="0" smtClean="0"/>
              <a:t>Es </a:t>
            </a:r>
            <a:r>
              <a:rPr lang="es-ES" dirty="0"/>
              <a:t>el jardín botánico más grande en Australia. </a:t>
            </a:r>
            <a:endParaRPr lang="es-ES" dirty="0" smtClean="0"/>
          </a:p>
          <a:p>
            <a:r>
              <a:rPr lang="es-ES" dirty="0" smtClean="0"/>
              <a:t>Tras </a:t>
            </a:r>
            <a:r>
              <a:rPr lang="es-ES" dirty="0"/>
              <a:t>el descubrimiento, en o alrededor del 10 de septiembre de 1994 el pino </a:t>
            </a:r>
            <a:r>
              <a:rPr lang="es-ES" dirty="0" err="1"/>
              <a:t>Wollemi</a:t>
            </a:r>
            <a:r>
              <a:rPr lang="es-ES" dirty="0"/>
              <a:t> se cultivó por primera vez en 1995.</a:t>
            </a:r>
          </a:p>
        </p:txBody>
      </p:sp>
    </p:spTree>
    <p:extLst>
      <p:ext uri="{BB962C8B-B14F-4D97-AF65-F5344CB8AC3E}">
        <p14:creationId xmlns:p14="http://schemas.microsoft.com/office/powerpoint/2010/main" val="2934831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Antes de que se conviertan en comercialmente disponible los árboles eran tan valiosos que fueron cultivadas en el interior de jaulas de acero para protegerlos de los ladrones. </a:t>
            </a:r>
            <a:endParaRPr lang="es-ES" dirty="0" smtClean="0"/>
          </a:p>
          <a:p>
            <a:r>
              <a:rPr lang="es-ES" dirty="0" smtClean="0"/>
              <a:t>El </a:t>
            </a:r>
            <a:r>
              <a:rPr lang="es-ES" dirty="0"/>
              <a:t>Jardín está gestionado por la Fundación Jardín Botánico ( Royal </a:t>
            </a:r>
            <a:r>
              <a:rPr lang="es-ES" dirty="0" err="1"/>
              <a:t>Botanic</a:t>
            </a:r>
            <a:r>
              <a:rPr lang="es-ES" dirty="0"/>
              <a:t> </a:t>
            </a:r>
            <a:r>
              <a:rPr lang="es-ES" dirty="0" err="1"/>
              <a:t>Gardens</a:t>
            </a:r>
            <a:r>
              <a:rPr lang="es-ES" dirty="0"/>
              <a:t>, </a:t>
            </a:r>
            <a:r>
              <a:rPr lang="es-ES" dirty="0" err="1"/>
              <a:t>Sydney</a:t>
            </a:r>
            <a:r>
              <a:rPr lang="es-ES" dirty="0"/>
              <a:t> ), una división de la Nueva Gales del Sur Departamento de Medio Ambiente y Cambio Climático . </a:t>
            </a:r>
          </a:p>
          <a:p>
            <a:r>
              <a:rPr lang="es-ES" dirty="0"/>
              <a:t>Las 416 hectáreas de jardín se compone de </a:t>
            </a:r>
            <a:r>
              <a:rPr lang="es-ES" dirty="0" err="1"/>
              <a:t>Bushland</a:t>
            </a:r>
            <a:r>
              <a:rPr lang="es-ES" dirty="0"/>
              <a:t> australiano con pantallas cultivadas y fue inaugurado en 1988 por la entonces duquesa de York, Sarah </a:t>
            </a:r>
            <a:r>
              <a:rPr lang="es-ES" dirty="0" err="1" smtClean="0"/>
              <a:t>Ferguson</a:t>
            </a:r>
            <a:r>
              <a:rPr lang="es-ES" dirty="0" smtClean="0"/>
              <a:t>.</a:t>
            </a:r>
          </a:p>
          <a:p>
            <a:endParaRPr lang="es-ES" dirty="0"/>
          </a:p>
          <a:p>
            <a:endParaRPr lang="es-ES" dirty="0"/>
          </a:p>
        </p:txBody>
      </p:sp>
    </p:spTree>
    <p:extLst>
      <p:ext uri="{BB962C8B-B14F-4D97-AF65-F5344CB8AC3E}">
        <p14:creationId xmlns:p14="http://schemas.microsoft.com/office/powerpoint/2010/main" val="1894491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Cuenta con jardines temáticos que incluyen "Garden Gran Idea", "Jardín del zarzo" y "Garden </a:t>
            </a:r>
            <a:r>
              <a:rPr lang="es-ES" dirty="0" err="1"/>
              <a:t>Banksia</a:t>
            </a:r>
            <a:r>
              <a:rPr lang="es-ES" dirty="0"/>
              <a:t>" así como el "Área de picnic Woodland", que pone de relieve el peligro </a:t>
            </a:r>
            <a:r>
              <a:rPr lang="es-ES" dirty="0" smtClean="0"/>
              <a:t>del Cumberland </a:t>
            </a:r>
            <a:r>
              <a:rPr lang="es-ES" dirty="0" err="1"/>
              <a:t>Plain</a:t>
            </a:r>
            <a:r>
              <a:rPr lang="es-ES" dirty="0"/>
              <a:t> Woodland encuentra dentro de la finca</a:t>
            </a:r>
            <a:r>
              <a:rPr lang="es-ES" dirty="0" smtClean="0"/>
              <a:t>.</a:t>
            </a:r>
          </a:p>
          <a:p>
            <a:r>
              <a:rPr lang="es-ES" dirty="0"/>
              <a:t>También es un refugio para más de 160 especies de aves, así como </a:t>
            </a:r>
            <a:r>
              <a:rPr lang="es-ES" dirty="0" err="1"/>
              <a:t>wallaroos</a:t>
            </a:r>
            <a:r>
              <a:rPr lang="es-ES" dirty="0"/>
              <a:t>, </a:t>
            </a:r>
            <a:r>
              <a:rPr lang="es-ES" dirty="0" err="1"/>
              <a:t>wallabies</a:t>
            </a:r>
            <a:r>
              <a:rPr lang="es-ES" dirty="0"/>
              <a:t> y canguros que llaman a la casa del jardín. Con el crecimiento rápido que ocurre en la región de </a:t>
            </a:r>
            <a:r>
              <a:rPr lang="es-ES" dirty="0" err="1"/>
              <a:t>Macarthur</a:t>
            </a:r>
            <a:r>
              <a:rPr lang="es-ES" dirty="0"/>
              <a:t> se está convirtiendo en un corredor de vida silvestre para nuestra fauna nativas locales. </a:t>
            </a:r>
          </a:p>
          <a:p>
            <a:r>
              <a:rPr lang="es-ES" dirty="0"/>
              <a:t>El jardín es el jardín de la planta australiana de la Fundación Jardín Botánico e incluye no sólo zonas de picnic y más de 20 kilómetros de senderos para caminar, sino también </a:t>
            </a:r>
            <a:r>
              <a:rPr lang="es-ES" dirty="0" smtClean="0"/>
              <a:t>las </a:t>
            </a:r>
            <a:r>
              <a:rPr lang="es-ES" dirty="0"/>
              <a:t>instalaciones de </a:t>
            </a:r>
            <a:r>
              <a:rPr lang="es-ES" dirty="0" smtClean="0"/>
              <a:t>investigación de la flora nativa </a:t>
            </a:r>
            <a:r>
              <a:rPr lang="es-ES" dirty="0"/>
              <a:t>y el Banco de Semillas de NSW.</a:t>
            </a:r>
          </a:p>
          <a:p>
            <a:endParaRPr lang="es-ES" dirty="0"/>
          </a:p>
        </p:txBody>
      </p:sp>
    </p:spTree>
    <p:extLst>
      <p:ext uri="{BB962C8B-B14F-4D97-AF65-F5344CB8AC3E}">
        <p14:creationId xmlns:p14="http://schemas.microsoft.com/office/powerpoint/2010/main" val="3357991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Mount Annan </a:t>
            </a:r>
            <a:r>
              <a:rPr lang="es-ES" dirty="0" err="1"/>
              <a:t>Botanic</a:t>
            </a:r>
            <a:r>
              <a:rPr lang="es-ES" dirty="0"/>
              <a:t> Garden cubre una vasta área y se puede acceder por dos vías bucle que atraviesan el sitio, sin embargo los visitantes se </a:t>
            </a:r>
            <a:r>
              <a:rPr lang="es-ES" dirty="0" smtClean="0"/>
              <a:t>pierden </a:t>
            </a:r>
            <a:r>
              <a:rPr lang="es-ES" dirty="0"/>
              <a:t>la belleza de la ubicación si no se detienen a lo largo y </a:t>
            </a:r>
            <a:r>
              <a:rPr lang="es-ES" dirty="0" smtClean="0"/>
              <a:t>caminan </a:t>
            </a:r>
            <a:r>
              <a:rPr lang="es-ES" dirty="0"/>
              <a:t>por </a:t>
            </a:r>
            <a:r>
              <a:rPr lang="es-ES" dirty="0" smtClean="0"/>
              <a:t>diferentes </a:t>
            </a:r>
            <a:r>
              <a:rPr lang="es-ES" dirty="0"/>
              <a:t>lugares del jardín </a:t>
            </a:r>
            <a:r>
              <a:rPr lang="es-ES" dirty="0" smtClean="0"/>
              <a:t>.</a:t>
            </a:r>
          </a:p>
          <a:p>
            <a:r>
              <a:rPr lang="es-ES" dirty="0" smtClean="0"/>
              <a:t> </a:t>
            </a:r>
            <a:r>
              <a:rPr lang="es-ES" dirty="0"/>
              <a:t>Desde lo alto de </a:t>
            </a:r>
            <a:r>
              <a:rPr lang="es-ES" dirty="0" err="1"/>
              <a:t>Sundial</a:t>
            </a:r>
            <a:r>
              <a:rPr lang="es-ES" dirty="0"/>
              <a:t> </a:t>
            </a:r>
            <a:r>
              <a:rPr lang="es-ES" dirty="0" smtClean="0"/>
              <a:t>los visitantes </a:t>
            </a:r>
            <a:r>
              <a:rPr lang="es-ES" dirty="0"/>
              <a:t>Colina cuentan con espectaculares vistas de 360 ​​° de los alrededores, incluyendo vistas del horizonte de </a:t>
            </a:r>
            <a:r>
              <a:rPr lang="es-ES" dirty="0" err="1"/>
              <a:t>Sydney</a:t>
            </a:r>
            <a:r>
              <a:rPr lang="es-ES" dirty="0"/>
              <a:t>. </a:t>
            </a:r>
          </a:p>
          <a:p>
            <a:r>
              <a:rPr lang="es-ES" dirty="0"/>
              <a:t>En los últimos cuatro años, el Jardín ha experimentado un desarrollo intenso, con cambios importantes en lo que fue el Garden </a:t>
            </a:r>
            <a:r>
              <a:rPr lang="es-ES" dirty="0" err="1"/>
              <a:t>Terrace</a:t>
            </a:r>
            <a:r>
              <a:rPr lang="es-ES" dirty="0"/>
              <a:t> que ha cambiado de nombre al Jardín </a:t>
            </a:r>
            <a:r>
              <a:rPr lang="es-ES" dirty="0" err="1"/>
              <a:t>Connections</a:t>
            </a:r>
            <a:r>
              <a:rPr lang="es-ES" dirty="0"/>
              <a:t>, que ahora es de hecho el escaparate de la finca. </a:t>
            </a:r>
          </a:p>
          <a:p>
            <a:endParaRPr lang="es-ES" dirty="0"/>
          </a:p>
          <a:p>
            <a:endParaRPr lang="es-ES" dirty="0"/>
          </a:p>
        </p:txBody>
      </p:sp>
    </p:spTree>
    <p:extLst>
      <p:ext uri="{BB962C8B-B14F-4D97-AF65-F5344CB8AC3E}">
        <p14:creationId xmlns:p14="http://schemas.microsoft.com/office/powerpoint/2010/main" val="191168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"Banco de Semillas" fue </a:t>
            </a:r>
            <a:r>
              <a:rPr lang="es-ES" dirty="0" smtClean="0"/>
              <a:t>establecido </a:t>
            </a:r>
            <a:r>
              <a:rPr lang="es-ES" dirty="0"/>
              <a:t>en 1986 como parte integrante del Monte Annan </a:t>
            </a:r>
            <a:r>
              <a:rPr lang="es-ES" dirty="0" err="1"/>
              <a:t>Botanic</a:t>
            </a:r>
            <a:r>
              <a:rPr lang="es-ES" dirty="0"/>
              <a:t> Garden. </a:t>
            </a:r>
            <a:endParaRPr lang="es-ES" dirty="0" smtClean="0"/>
          </a:p>
          <a:p>
            <a:r>
              <a:rPr lang="es-ES" dirty="0" smtClean="0"/>
              <a:t>Su </a:t>
            </a:r>
            <a:r>
              <a:rPr lang="es-ES" dirty="0"/>
              <a:t>función inicial era proporcionar semillas silvestres recolectados por el desarrollo de este nuevo Jardín, particularmente importantes colecciones del Jardín de barbillas, eucaliptos y plantas de la familia </a:t>
            </a:r>
            <a:r>
              <a:rPr lang="es-ES" dirty="0" err="1"/>
              <a:t>Proteaceae</a:t>
            </a:r>
            <a:r>
              <a:rPr lang="es-ES" dirty="0"/>
              <a:t>. </a:t>
            </a:r>
            <a:endParaRPr lang="es-ES" dirty="0" smtClean="0"/>
          </a:p>
          <a:p>
            <a:r>
              <a:rPr lang="es-ES" dirty="0" smtClean="0"/>
              <a:t>El </a:t>
            </a:r>
            <a:r>
              <a:rPr lang="es-ES" dirty="0"/>
              <a:t>Banco de Semillas de Nueva Gales del Sur continúa apoyando el desarrollo en curso del Monte Annan </a:t>
            </a:r>
            <a:r>
              <a:rPr lang="es-ES" dirty="0" err="1"/>
              <a:t>Botanic</a:t>
            </a:r>
            <a:r>
              <a:rPr lang="es-ES" dirty="0"/>
              <a:t> Garden, pero hoy el Banco de Semillas también juega un papel importante a nivel internacional en la conservación y la investigación. </a:t>
            </a:r>
          </a:p>
          <a:p>
            <a:endParaRPr lang="es-ES" dirty="0"/>
          </a:p>
        </p:txBody>
      </p:sp>
    </p:spTree>
    <p:extLst>
      <p:ext uri="{BB962C8B-B14F-4D97-AF65-F5344CB8AC3E}">
        <p14:creationId xmlns:p14="http://schemas.microsoft.com/office/powerpoint/2010/main" val="1254656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Esta conservación y la investigación también incluye ahora el peligro pino </a:t>
            </a:r>
            <a:r>
              <a:rPr lang="es-ES" dirty="0" err="1"/>
              <a:t>Wollemi</a:t>
            </a:r>
            <a:r>
              <a:rPr lang="es-ES" dirty="0"/>
              <a:t>, que fue descubierto en 1994 en el Parque Nacional </a:t>
            </a:r>
            <a:r>
              <a:rPr lang="es-ES" dirty="0" err="1"/>
              <a:t>Wollemi</a:t>
            </a:r>
            <a:r>
              <a:rPr lang="es-ES" dirty="0"/>
              <a:t>, que es parte de la zona de las Montañas Azules, a 200 kilómetros al noroeste de </a:t>
            </a:r>
            <a:r>
              <a:rPr lang="es-ES" dirty="0" err="1"/>
              <a:t>Sydney</a:t>
            </a:r>
            <a:r>
              <a:rPr lang="es-ES" dirty="0" smtClean="0"/>
              <a:t>.</a:t>
            </a:r>
          </a:p>
          <a:p>
            <a:r>
              <a:rPr lang="es-ES" dirty="0" smtClean="0"/>
              <a:t> </a:t>
            </a:r>
            <a:r>
              <a:rPr lang="es-ES" dirty="0"/>
              <a:t>El descubrimiento del pino </a:t>
            </a:r>
            <a:r>
              <a:rPr lang="es-ES" dirty="0" err="1"/>
              <a:t>Wollemi</a:t>
            </a:r>
            <a:r>
              <a:rPr lang="es-ES" dirty="0"/>
              <a:t> es considerado como uno de los principales hallazgos botánicos en la historia reciente, </a:t>
            </a:r>
            <a:r>
              <a:rPr lang="es-ES" dirty="0" smtClean="0"/>
              <a:t>se </a:t>
            </a:r>
            <a:r>
              <a:rPr lang="es-ES" dirty="0"/>
              <a:t>pensaba que se había extinguido con sólo los registros fósiles restantes. </a:t>
            </a:r>
          </a:p>
          <a:p>
            <a:r>
              <a:rPr lang="es-ES" dirty="0"/>
              <a:t>Como parte del Plan de Manejo de Conservación del pino, Mount Annan </a:t>
            </a:r>
            <a:r>
              <a:rPr lang="es-ES" dirty="0" err="1"/>
              <a:t>Botanic</a:t>
            </a:r>
            <a:r>
              <a:rPr lang="es-ES" dirty="0"/>
              <a:t> Garden es ahora el hogar de la única colección de acceso público de los pinos de primera generación (réplicas clónicas), en el Paseo de </a:t>
            </a:r>
            <a:r>
              <a:rPr lang="es-ES" dirty="0" err="1"/>
              <a:t>Wollemi</a:t>
            </a:r>
            <a:r>
              <a:rPr lang="es-ES" dirty="0"/>
              <a:t> Discovery. </a:t>
            </a:r>
          </a:p>
        </p:txBody>
      </p:sp>
    </p:spTree>
    <p:extLst>
      <p:ext uri="{BB962C8B-B14F-4D97-AF65-F5344CB8AC3E}">
        <p14:creationId xmlns:p14="http://schemas.microsoft.com/office/powerpoint/2010/main" val="663495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caminata fue inaugurado en marzo de 2006 y es actualmente el hogar de 60 de estos pinos </a:t>
            </a:r>
            <a:r>
              <a:rPr lang="es-ES" dirty="0" err="1"/>
              <a:t>Wollemi</a:t>
            </a:r>
            <a:r>
              <a:rPr lang="es-ES" dirty="0"/>
              <a:t>. En la actualidad hay otros 140 para plantar hacia fuera y el jardín están buscando patrocinadores de estos árboles. </a:t>
            </a:r>
          </a:p>
          <a:p>
            <a:r>
              <a:rPr lang="es-ES" dirty="0"/>
              <a:t>También se están desarrollando en el lugar es el Centro de </a:t>
            </a:r>
            <a:r>
              <a:rPr lang="es-ES" dirty="0" err="1"/>
              <a:t>Macarthur</a:t>
            </a:r>
            <a:r>
              <a:rPr lang="es-ES" dirty="0"/>
              <a:t> para una Vida Sostenible, que se está acercando al final de la construcción y ya ha comenzado la educación de la comunidad local en la jardinería orgánica. </a:t>
            </a:r>
            <a:endParaRPr lang="es-ES" dirty="0" smtClean="0"/>
          </a:p>
          <a:p>
            <a:r>
              <a:rPr lang="es-ES" dirty="0" smtClean="0"/>
              <a:t>El </a:t>
            </a:r>
            <a:r>
              <a:rPr lang="es-ES" dirty="0"/>
              <a:t>Centro será el hogar de un gran jardín comunitario para aquellos que </a:t>
            </a:r>
            <a:r>
              <a:rPr lang="es-ES" dirty="0" smtClean="0"/>
              <a:t>deseen cultivar  </a:t>
            </a:r>
            <a:r>
              <a:rPr lang="es-ES" dirty="0"/>
              <a:t>sus propias verduras y otras plantas, pero que no tienen espacio en su propio patio trasero. </a:t>
            </a:r>
          </a:p>
        </p:txBody>
      </p:sp>
    </p:spTree>
    <p:extLst>
      <p:ext uri="{BB962C8B-B14F-4D97-AF65-F5344CB8AC3E}">
        <p14:creationId xmlns:p14="http://schemas.microsoft.com/office/powerpoint/2010/main" val="2021292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objetivo del Centro es promover la sostenibilidad, la equidad social, la diversidad cultural y la estabilidad económica</a:t>
            </a:r>
            <a:r>
              <a:rPr lang="es-ES" dirty="0" smtClean="0"/>
              <a:t>.</a:t>
            </a:r>
          </a:p>
          <a:p>
            <a:r>
              <a:rPr lang="es-ES" dirty="0" smtClean="0"/>
              <a:t> </a:t>
            </a:r>
            <a:r>
              <a:rPr lang="es-ES" dirty="0"/>
              <a:t>El sitio incluirá exhibiciones interactivas de producción de energía alternativa y el uso, reciclaje de aguas residuales, el agua y la eficiencia energética, la prevención y gestión de residuos. </a:t>
            </a:r>
            <a:endParaRPr lang="es-ES" dirty="0" smtClean="0"/>
          </a:p>
          <a:p>
            <a:r>
              <a:rPr lang="es-ES" dirty="0" smtClean="0"/>
              <a:t>La </a:t>
            </a:r>
            <a:r>
              <a:rPr lang="es-ES" dirty="0"/>
              <a:t>instalación se mostrará cómo se puede lograr la sostenibilidad en el ámbito individual familiar, comunitario y </a:t>
            </a:r>
            <a:r>
              <a:rPr lang="es-ES" dirty="0" smtClean="0"/>
              <a:t>regional.</a:t>
            </a:r>
            <a:endParaRPr lang="es-ES" dirty="0"/>
          </a:p>
        </p:txBody>
      </p:sp>
    </p:spTree>
    <p:extLst>
      <p:ext uri="{BB962C8B-B14F-4D97-AF65-F5344CB8AC3E}">
        <p14:creationId xmlns:p14="http://schemas.microsoft.com/office/powerpoint/2010/main" val="3269397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WollemiaNobilisPineKief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4860032" cy="68354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rchivo: Banksia ornata3 Mt Annan entrada 04 de abril email.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1"/>
            <a:ext cx="4283968" cy="683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579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208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8744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95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371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9264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4172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8843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8527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66384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8637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638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20230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871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889495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2338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Mount </a:t>
            </a:r>
            <a:r>
              <a:rPr lang="en-US" dirty="0" err="1"/>
              <a:t>Cootha</a:t>
            </a:r>
            <a:r>
              <a:rPr lang="en-US" dirty="0"/>
              <a:t> Botanic Garden.-Brisbane</a:t>
            </a:r>
            <a:endParaRPr lang="es-ES" dirty="0"/>
          </a:p>
        </p:txBody>
      </p:sp>
      <p:sp>
        <p:nvSpPr>
          <p:cNvPr id="5" name="4 Marcador de contenido"/>
          <p:cNvSpPr>
            <a:spLocks noGrp="1"/>
          </p:cNvSpPr>
          <p:nvPr>
            <p:ph sz="quarter" idx="1"/>
          </p:nvPr>
        </p:nvSpPr>
        <p:spPr/>
        <p:txBody>
          <a:bodyPr>
            <a:normAutofit/>
          </a:bodyPr>
          <a:lstStyle/>
          <a:p>
            <a:r>
              <a:rPr lang="es-ES" dirty="0"/>
              <a:t>Los Jardines Botánicos de Brisbane se encuentra a 7 km de la ciudad de Brisbane en </a:t>
            </a:r>
            <a:r>
              <a:rPr lang="es-ES" dirty="0" err="1"/>
              <a:t>Toowong</a:t>
            </a:r>
            <a:r>
              <a:rPr lang="es-ES" dirty="0"/>
              <a:t> , Queensland , Australia , a los pies de la montaña más alta de Brisbane, Monte </a:t>
            </a:r>
            <a:r>
              <a:rPr lang="es-ES" dirty="0" err="1" smtClean="0"/>
              <a:t>Cootha</a:t>
            </a:r>
            <a:r>
              <a:rPr lang="es-ES" dirty="0" smtClean="0"/>
              <a:t> </a:t>
            </a:r>
            <a:r>
              <a:rPr lang="es-ES" dirty="0"/>
              <a:t>. </a:t>
            </a:r>
            <a:endParaRPr lang="es-ES" dirty="0" smtClean="0"/>
          </a:p>
          <a:p>
            <a:r>
              <a:rPr lang="es-ES" dirty="0"/>
              <a:t>Los jardines, que se </a:t>
            </a:r>
            <a:r>
              <a:rPr lang="es-ES" dirty="0" smtClean="0"/>
              <a:t>llamaban </a:t>
            </a:r>
            <a:r>
              <a:rPr lang="es-ES" dirty="0"/>
              <a:t>originalmente el monte </a:t>
            </a:r>
            <a:r>
              <a:rPr lang="es-ES" dirty="0" err="1" smtClean="0"/>
              <a:t>Cootha</a:t>
            </a:r>
            <a:r>
              <a:rPr lang="es-ES" dirty="0" smtClean="0"/>
              <a:t> </a:t>
            </a:r>
            <a:r>
              <a:rPr lang="es-ES" dirty="0" err="1"/>
              <a:t>Botanic</a:t>
            </a:r>
            <a:r>
              <a:rPr lang="es-ES" dirty="0"/>
              <a:t> </a:t>
            </a:r>
            <a:r>
              <a:rPr lang="es-ES" dirty="0" err="1"/>
              <a:t>Gardens</a:t>
            </a:r>
            <a:r>
              <a:rPr lang="es-ES" dirty="0"/>
              <a:t> y que abarcan 52 hectáreas, fueron establecidos por el Consejo de la ciudad de Brisbane en 1970, y se </a:t>
            </a:r>
            <a:r>
              <a:rPr lang="es-ES" dirty="0" smtClean="0"/>
              <a:t>inauguraron </a:t>
            </a:r>
            <a:r>
              <a:rPr lang="es-ES" dirty="0"/>
              <a:t>oficialmente en 1976. </a:t>
            </a:r>
          </a:p>
          <a:p>
            <a:r>
              <a:rPr lang="es-ES" dirty="0" smtClean="0"/>
              <a:t> </a:t>
            </a:r>
            <a:r>
              <a:rPr lang="es-ES" dirty="0"/>
              <a:t>Los jardines son el segundo jardín botánico </a:t>
            </a:r>
            <a:r>
              <a:rPr lang="es-ES" dirty="0" smtClean="0"/>
              <a:t>establecido </a:t>
            </a:r>
            <a:r>
              <a:rPr lang="es-ES" dirty="0"/>
              <a:t>en Brisbane</a:t>
            </a:r>
            <a:r>
              <a:rPr lang="es-ES" dirty="0" smtClean="0"/>
              <a:t>.. </a:t>
            </a:r>
            <a:endParaRPr lang="es-ES" dirty="0"/>
          </a:p>
        </p:txBody>
      </p:sp>
    </p:spTree>
    <p:extLst>
      <p:ext uri="{BB962C8B-B14F-4D97-AF65-F5344CB8AC3E}">
        <p14:creationId xmlns:p14="http://schemas.microsoft.com/office/powerpoint/2010/main" val="24805776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jardines originales, ahora </a:t>
            </a:r>
            <a:r>
              <a:rPr lang="es-ES" dirty="0" smtClean="0"/>
              <a:t>conocidos </a:t>
            </a:r>
            <a:r>
              <a:rPr lang="es-ES" dirty="0"/>
              <a:t>como el Jardín Botánico de la ciudad de Brisbane </a:t>
            </a:r>
            <a:r>
              <a:rPr lang="es-ES" dirty="0" smtClean="0"/>
              <a:t>están </a:t>
            </a:r>
            <a:r>
              <a:rPr lang="es-ES" dirty="0"/>
              <a:t>situado en el CBD de Brisbane en Point </a:t>
            </a:r>
            <a:r>
              <a:rPr lang="es-ES" dirty="0" err="1"/>
              <a:t>Gardens</a:t>
            </a:r>
            <a:r>
              <a:rPr lang="es-ES" dirty="0"/>
              <a:t> . Los nuevos jardines fueron desarrollados por el Ayuntamiento porque el sitio original de la ciudad no se podía ampliar y era </a:t>
            </a:r>
            <a:r>
              <a:rPr lang="es-ES" dirty="0" smtClean="0"/>
              <a:t>propenso </a:t>
            </a:r>
            <a:r>
              <a:rPr lang="es-ES" dirty="0"/>
              <a:t>a las inundaciones. </a:t>
            </a:r>
            <a:endParaRPr lang="es-ES" dirty="0" smtClean="0"/>
          </a:p>
          <a:p>
            <a:r>
              <a:rPr lang="es-ES" dirty="0"/>
              <a:t>Características de los Jardines Botánicos de Brisbane incluyen: </a:t>
            </a:r>
          </a:p>
          <a:p>
            <a:r>
              <a:rPr lang="es-ES" dirty="0" err="1"/>
              <a:t>Display</a:t>
            </a:r>
            <a:r>
              <a:rPr lang="es-ES" dirty="0"/>
              <a:t> Tropical Dome sus puertas en diciembre de 1977, 28 m de diámetro y 9 m de </a:t>
            </a:r>
            <a:r>
              <a:rPr lang="es-ES" dirty="0" smtClean="0"/>
              <a:t>altura </a:t>
            </a:r>
            <a:endParaRPr lang="es-ES" dirty="0"/>
          </a:p>
          <a:p>
            <a:r>
              <a:rPr lang="es-ES" dirty="0"/>
              <a:t>Jardín Japonés </a:t>
            </a:r>
          </a:p>
          <a:p>
            <a:r>
              <a:rPr lang="es-ES" dirty="0" err="1"/>
              <a:t>Bonsai</a:t>
            </a:r>
            <a:r>
              <a:rPr lang="es-ES" dirty="0"/>
              <a:t> </a:t>
            </a:r>
            <a:r>
              <a:rPr lang="es-ES" dirty="0" err="1"/>
              <a:t>House</a:t>
            </a:r>
            <a:r>
              <a:rPr lang="es-ES" dirty="0"/>
              <a:t> </a:t>
            </a:r>
          </a:p>
          <a:p>
            <a:r>
              <a:rPr lang="es-ES" dirty="0"/>
              <a:t>Casa </a:t>
            </a:r>
            <a:r>
              <a:rPr lang="es-ES" dirty="0" smtClean="0"/>
              <a:t>e los helechos </a:t>
            </a:r>
            <a:endParaRPr lang="es-ES" dirty="0"/>
          </a:p>
          <a:p>
            <a:endParaRPr lang="es-ES" dirty="0" smtClean="0"/>
          </a:p>
          <a:p>
            <a:endParaRPr lang="es-ES" dirty="0"/>
          </a:p>
          <a:p>
            <a:endParaRPr lang="es-ES" dirty="0"/>
          </a:p>
        </p:txBody>
      </p:sp>
    </p:spTree>
    <p:extLst>
      <p:ext uri="{BB962C8B-B14F-4D97-AF65-F5344CB8AC3E}">
        <p14:creationId xmlns:p14="http://schemas.microsoft.com/office/powerpoint/2010/main" val="33144011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smtClean="0"/>
              <a:t>Zona </a:t>
            </a:r>
            <a:r>
              <a:rPr lang="es-ES" dirty="0"/>
              <a:t>Árida y la Cámara de Cactus </a:t>
            </a:r>
          </a:p>
          <a:p>
            <a:r>
              <a:rPr lang="es-ES" dirty="0" err="1"/>
              <a:t>Rainforest</a:t>
            </a:r>
            <a:r>
              <a:rPr lang="es-ES" dirty="0"/>
              <a:t> Exótico </a:t>
            </a:r>
          </a:p>
          <a:p>
            <a:r>
              <a:rPr lang="es-ES" dirty="0" err="1"/>
              <a:t>Rainforest</a:t>
            </a:r>
            <a:r>
              <a:rPr lang="es-ES" dirty="0"/>
              <a:t> australiano </a:t>
            </a:r>
          </a:p>
          <a:p>
            <a:r>
              <a:rPr lang="es-ES" dirty="0"/>
              <a:t>Planta </a:t>
            </a:r>
            <a:r>
              <a:rPr lang="es-ES" dirty="0" smtClean="0"/>
              <a:t>Fragante </a:t>
            </a:r>
            <a:r>
              <a:rPr lang="es-ES" dirty="0"/>
              <a:t>y </a:t>
            </a:r>
            <a:r>
              <a:rPr lang="es-ES" dirty="0" err="1"/>
              <a:t>Herb</a:t>
            </a:r>
            <a:r>
              <a:rPr lang="es-ES" dirty="0"/>
              <a:t> </a:t>
            </a:r>
            <a:r>
              <a:rPr lang="es-ES" dirty="0" smtClean="0"/>
              <a:t>Garden</a:t>
            </a:r>
          </a:p>
          <a:p>
            <a:r>
              <a:rPr lang="es-ES" dirty="0"/>
              <a:t>Jardín Templado </a:t>
            </a:r>
          </a:p>
          <a:p>
            <a:r>
              <a:rPr lang="es-ES" dirty="0"/>
              <a:t>Laguna y </a:t>
            </a:r>
            <a:r>
              <a:rPr lang="es-ES" dirty="0" err="1"/>
              <a:t>Bamboo</a:t>
            </a:r>
            <a:r>
              <a:rPr lang="es-ES" dirty="0"/>
              <a:t> Grove </a:t>
            </a:r>
          </a:p>
          <a:p>
            <a:r>
              <a:rPr lang="es-ES" dirty="0"/>
              <a:t>Comunidades de plantas australianas </a:t>
            </a:r>
          </a:p>
          <a:p>
            <a:r>
              <a:rPr lang="es-ES" dirty="0"/>
              <a:t>Nacional Libertad </a:t>
            </a:r>
            <a:r>
              <a:rPr lang="es-ES" dirty="0" smtClean="0"/>
              <a:t> </a:t>
            </a:r>
            <a:endParaRPr lang="es-ES" dirty="0"/>
          </a:p>
          <a:p>
            <a:r>
              <a:rPr lang="es-ES" dirty="0"/>
              <a:t>Los jardines están abiertos todos los días del año desde las 8am a 5pm. La entrada a los jardines es gratuita. </a:t>
            </a:r>
          </a:p>
          <a:p>
            <a:endParaRPr lang="es-ES" dirty="0"/>
          </a:p>
          <a:p>
            <a:endParaRPr lang="es-ES" dirty="0"/>
          </a:p>
        </p:txBody>
      </p:sp>
    </p:spTree>
    <p:extLst>
      <p:ext uri="{BB962C8B-B14F-4D97-AF65-F5344CB8AC3E}">
        <p14:creationId xmlns:p14="http://schemas.microsoft.com/office/powerpoint/2010/main" val="25795385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Jardín Japonés </a:t>
            </a:r>
          </a:p>
          <a:p>
            <a:r>
              <a:rPr lang="es-ES" dirty="0" smtClean="0"/>
              <a:t>La tableta de </a:t>
            </a:r>
            <a:r>
              <a:rPr lang="es-ES" dirty="0"/>
              <a:t>dedicación, con la caligrafía por el primer ministro japonés </a:t>
            </a:r>
            <a:r>
              <a:rPr lang="es-ES" dirty="0" err="1"/>
              <a:t>Noboru</a:t>
            </a:r>
            <a:r>
              <a:rPr lang="es-ES" dirty="0"/>
              <a:t> </a:t>
            </a:r>
            <a:r>
              <a:rPr lang="es-ES" dirty="0" err="1"/>
              <a:t>Takeshita</a:t>
            </a:r>
            <a:r>
              <a:rPr lang="es-ES" dirty="0"/>
              <a:t> </a:t>
            </a:r>
          </a:p>
          <a:p>
            <a:r>
              <a:rPr lang="es-ES" dirty="0"/>
              <a:t>Diseñado por uno de los principales defensores tradicionales de </a:t>
            </a:r>
            <a:r>
              <a:rPr lang="es-ES" dirty="0" err="1" smtClean="0"/>
              <a:t>Japón,el</a:t>
            </a:r>
            <a:r>
              <a:rPr lang="es-ES" dirty="0" smtClean="0"/>
              <a:t>  </a:t>
            </a:r>
            <a:r>
              <a:rPr lang="es-ES" dirty="0"/>
              <a:t>jardín japonés </a:t>
            </a:r>
            <a:r>
              <a:rPr lang="es-ES" dirty="0" err="1"/>
              <a:t>Kenzo</a:t>
            </a:r>
            <a:r>
              <a:rPr lang="es-ES" dirty="0"/>
              <a:t> </a:t>
            </a:r>
            <a:r>
              <a:rPr lang="es-ES" dirty="0" smtClean="0"/>
              <a:t>de finales </a:t>
            </a:r>
            <a:r>
              <a:rPr lang="es-ES" dirty="0"/>
              <a:t>de los años </a:t>
            </a:r>
            <a:r>
              <a:rPr lang="es-ES" dirty="0" err="1"/>
              <a:t>Ogata</a:t>
            </a:r>
            <a:r>
              <a:rPr lang="es-ES" dirty="0"/>
              <a:t> (su último trabajo), el jardín es fiel </a:t>
            </a:r>
            <a:r>
              <a:rPr lang="es-ES" dirty="0" smtClean="0"/>
              <a:t>a los conceptos </a:t>
            </a:r>
            <a:r>
              <a:rPr lang="es-ES" dirty="0" err="1" smtClean="0"/>
              <a:t>dediseño</a:t>
            </a:r>
            <a:r>
              <a:rPr lang="es-ES" dirty="0" smtClean="0"/>
              <a:t> del </a:t>
            </a:r>
            <a:r>
              <a:rPr lang="es-ES" dirty="0" err="1"/>
              <a:t>Japanese</a:t>
            </a:r>
            <a:r>
              <a:rPr lang="es-ES" dirty="0"/>
              <a:t> Garden </a:t>
            </a:r>
            <a:r>
              <a:rPr lang="es-ES" dirty="0" smtClean="0"/>
              <a:t>conceptos </a:t>
            </a:r>
            <a:r>
              <a:rPr lang="es-ES" dirty="0"/>
              <a:t>y utiliza árboles australianos, arbustos y flores nativas. </a:t>
            </a:r>
          </a:p>
          <a:p>
            <a:r>
              <a:rPr lang="es-ES" dirty="0"/>
              <a:t>El </a:t>
            </a:r>
            <a:r>
              <a:rPr lang="es-ES" dirty="0" smtClean="0"/>
              <a:t>Estanque del </a:t>
            </a:r>
            <a:r>
              <a:rPr lang="es-ES" dirty="0"/>
              <a:t>Japón y </a:t>
            </a:r>
            <a:r>
              <a:rPr lang="es-ES" dirty="0" smtClean="0"/>
              <a:t>el Jardín fueron reubicados </a:t>
            </a:r>
            <a:r>
              <a:rPr lang="es-ES" dirty="0"/>
              <a:t>en el Pabellón de Gobierno de Japón en Brisbane </a:t>
            </a:r>
            <a:r>
              <a:rPr lang="es-ES" dirty="0" err="1"/>
              <a:t>World</a:t>
            </a:r>
            <a:r>
              <a:rPr lang="es-ES" dirty="0"/>
              <a:t> Expo '88 , y fue abierto después de la celebración de la Expo el 6 de febrero 1989 a través de la obra del Brisbane alcalde </a:t>
            </a:r>
            <a:r>
              <a:rPr lang="es-ES" dirty="0" err="1"/>
              <a:t>Sallyanne</a:t>
            </a:r>
            <a:r>
              <a:rPr lang="es-ES" dirty="0"/>
              <a:t> </a:t>
            </a:r>
            <a:r>
              <a:rPr lang="es-ES" dirty="0" err="1"/>
              <a:t>Atkinson</a:t>
            </a:r>
            <a:r>
              <a:rPr lang="es-ES" dirty="0"/>
              <a:t> y </a:t>
            </a:r>
            <a:r>
              <a:rPr lang="es-ES" dirty="0" err="1"/>
              <a:t>Hanamura</a:t>
            </a:r>
            <a:r>
              <a:rPr lang="es-ES" dirty="0"/>
              <a:t> </a:t>
            </a:r>
            <a:r>
              <a:rPr lang="es-ES" dirty="0" err="1"/>
              <a:t>Nichahiro</a:t>
            </a:r>
            <a:r>
              <a:rPr lang="es-ES" dirty="0" smtClean="0"/>
              <a:t>, </a:t>
            </a:r>
            <a:r>
              <a:rPr lang="es-ES" dirty="0"/>
              <a:t>de la Asociación Japonesa para la </a:t>
            </a:r>
            <a:r>
              <a:rPr lang="es-ES" dirty="0" smtClean="0"/>
              <a:t>Expo.</a:t>
            </a:r>
            <a:endParaRPr lang="es-ES" dirty="0"/>
          </a:p>
          <a:p>
            <a:endParaRPr lang="es-ES" dirty="0"/>
          </a:p>
        </p:txBody>
      </p:sp>
    </p:spTree>
    <p:extLst>
      <p:ext uri="{BB962C8B-B14F-4D97-AF65-F5344CB8AC3E}">
        <p14:creationId xmlns:p14="http://schemas.microsoft.com/office/powerpoint/2010/main" val="40986519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Una placa conmemorativa de la dedicación del Ayuntamiento de Brisbane y la Asociación Japonesa para la Exposición Ocio 1988 y una puerta de bienvenida con caligrafía en una tablilla de dedicación por encima de la puerta por el entonces Primer Ministro de Japón </a:t>
            </a:r>
            <a:r>
              <a:rPr lang="es-ES" dirty="0" err="1"/>
              <a:t>Noboru</a:t>
            </a:r>
            <a:r>
              <a:rPr lang="es-ES" dirty="0"/>
              <a:t> </a:t>
            </a:r>
            <a:r>
              <a:rPr lang="es-ES" dirty="0" err="1"/>
              <a:t>Takeshita</a:t>
            </a:r>
            <a:r>
              <a:rPr lang="es-ES" dirty="0"/>
              <a:t> recibe a los visitantes </a:t>
            </a:r>
            <a:r>
              <a:rPr lang="es-ES" dirty="0" smtClean="0"/>
              <a:t> </a:t>
            </a:r>
            <a:r>
              <a:rPr lang="es-ES" dirty="0"/>
              <a:t>a la entrada </a:t>
            </a:r>
            <a:r>
              <a:rPr lang="es-ES" dirty="0" smtClean="0"/>
              <a:t>del </a:t>
            </a:r>
            <a:r>
              <a:rPr lang="es-ES" dirty="0"/>
              <a:t>Jardín</a:t>
            </a:r>
            <a:r>
              <a:rPr lang="es-ES" dirty="0" smtClean="0"/>
              <a:t>.</a:t>
            </a:r>
          </a:p>
          <a:p>
            <a:r>
              <a:rPr lang="es-ES" dirty="0" smtClean="0"/>
              <a:t> </a:t>
            </a:r>
            <a:r>
              <a:rPr lang="es-ES" dirty="0"/>
              <a:t>La caligrafía japonesa está </a:t>
            </a:r>
            <a:r>
              <a:rPr lang="es-ES" dirty="0" smtClean="0"/>
              <a:t>grabada </a:t>
            </a:r>
            <a:r>
              <a:rPr lang="es-ES" dirty="0"/>
              <a:t>en oro, dedicándole el nombre de "</a:t>
            </a:r>
            <a:r>
              <a:rPr lang="es-ES" dirty="0" err="1"/>
              <a:t>yu</a:t>
            </a:r>
            <a:r>
              <a:rPr lang="es-ES" dirty="0"/>
              <a:t>-</a:t>
            </a:r>
            <a:r>
              <a:rPr lang="es-ES" dirty="0" err="1"/>
              <a:t>tsui</a:t>
            </a:r>
            <a:r>
              <a:rPr lang="es-ES" dirty="0"/>
              <a:t>-en" el jardín. Esto se traduce literalmente como "disfrutar, azul-verde, jardín 'y significa </a:t>
            </a:r>
            <a:r>
              <a:rPr lang="es-ES" dirty="0" smtClean="0"/>
              <a:t>simplemente“. </a:t>
            </a:r>
            <a:r>
              <a:rPr lang="es-ES" dirty="0"/>
              <a:t>Ven a este jardín y disfrutar del azul del agua y el verde de los árboles. </a:t>
            </a:r>
          </a:p>
        </p:txBody>
      </p:sp>
    </p:spTree>
    <p:extLst>
      <p:ext uri="{BB962C8B-B14F-4D97-AF65-F5344CB8AC3E}">
        <p14:creationId xmlns:p14="http://schemas.microsoft.com/office/powerpoint/2010/main" val="42204869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Dedicationtable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5591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Japanes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4825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42441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2002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826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1019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5290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 b="5355"/>
          <a:stretch/>
        </p:blipFill>
        <p:spPr>
          <a:xfrm>
            <a:off x="0" y="0"/>
            <a:ext cx="9144000" cy="6858000"/>
          </a:xfrm>
          <a:prstGeom prst="rect">
            <a:avLst/>
          </a:prstGeom>
        </p:spPr>
      </p:pic>
    </p:spTree>
    <p:extLst>
      <p:ext uri="{BB962C8B-B14F-4D97-AF65-F5344CB8AC3E}">
        <p14:creationId xmlns:p14="http://schemas.microsoft.com/office/powerpoint/2010/main" val="1998581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5014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0"/>
            <a:ext cx="9144000" cy="6855139"/>
          </a:xfrm>
          <a:prstGeom prst="rect">
            <a:avLst/>
          </a:prstGeom>
        </p:spPr>
      </p:pic>
    </p:spTree>
    <p:extLst>
      <p:ext uri="{BB962C8B-B14F-4D97-AF65-F5344CB8AC3E}">
        <p14:creationId xmlns:p14="http://schemas.microsoft.com/office/powerpoint/2010/main" val="13241064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27504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98341"/>
          </a:xfrm>
          <a:prstGeom prst="rect">
            <a:avLst/>
          </a:prstGeom>
        </p:spPr>
      </p:pic>
    </p:spTree>
    <p:extLst>
      <p:ext uri="{BB962C8B-B14F-4D97-AF65-F5344CB8AC3E}">
        <p14:creationId xmlns:p14="http://schemas.microsoft.com/office/powerpoint/2010/main" val="38836079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9131300" cy="6858000"/>
          </a:xfrm>
          <a:prstGeom prst="rect">
            <a:avLst/>
          </a:prstGeom>
        </p:spPr>
      </p:pic>
    </p:spTree>
    <p:extLst>
      <p:ext uri="{BB962C8B-B14F-4D97-AF65-F5344CB8AC3E}">
        <p14:creationId xmlns:p14="http://schemas.microsoft.com/office/powerpoint/2010/main" val="3640199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5358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66"/>
          <a:stretch/>
        </p:blipFill>
        <p:spPr>
          <a:xfrm>
            <a:off x="0" y="1"/>
            <a:ext cx="9144000" cy="6858000"/>
          </a:xfrm>
          <a:prstGeom prst="rect">
            <a:avLst/>
          </a:prstGeom>
        </p:spPr>
      </p:pic>
    </p:spTree>
    <p:extLst>
      <p:ext uri="{BB962C8B-B14F-4D97-AF65-F5344CB8AC3E}">
        <p14:creationId xmlns:p14="http://schemas.microsoft.com/office/powerpoint/2010/main" val="23625883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57456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Mount </a:t>
            </a:r>
            <a:r>
              <a:rPr lang="es-ES" dirty="0" err="1"/>
              <a:t>Lofty</a:t>
            </a:r>
            <a:r>
              <a:rPr lang="es-ES" dirty="0"/>
              <a:t> </a:t>
            </a:r>
            <a:r>
              <a:rPr lang="es-ES" dirty="0" err="1"/>
              <a:t>Botanic</a:t>
            </a:r>
            <a:r>
              <a:rPr lang="es-ES" dirty="0"/>
              <a:t> Garden</a:t>
            </a:r>
          </a:p>
        </p:txBody>
      </p:sp>
      <p:sp>
        <p:nvSpPr>
          <p:cNvPr id="3" name="2 Marcador de contenido"/>
          <p:cNvSpPr>
            <a:spLocks noGrp="1"/>
          </p:cNvSpPr>
          <p:nvPr>
            <p:ph sz="quarter" idx="1"/>
          </p:nvPr>
        </p:nvSpPr>
        <p:spPr>
          <a:xfrm>
            <a:off x="457200" y="1600200"/>
            <a:ext cx="7643192" cy="4873752"/>
          </a:xfrm>
        </p:spPr>
        <p:txBody>
          <a:bodyPr>
            <a:normAutofit/>
          </a:bodyPr>
          <a:lstStyle/>
          <a:p>
            <a:r>
              <a:rPr lang="es-ES" dirty="0"/>
              <a:t>Inaugurado en 1977, el jardín en forma de medialuna Mount </a:t>
            </a:r>
            <a:r>
              <a:rPr lang="es-ES" dirty="0" err="1"/>
              <a:t>Lofty</a:t>
            </a:r>
            <a:r>
              <a:rPr lang="es-ES" dirty="0"/>
              <a:t> </a:t>
            </a:r>
            <a:r>
              <a:rPr lang="es-ES" dirty="0" err="1"/>
              <a:t>Botanic</a:t>
            </a:r>
            <a:r>
              <a:rPr lang="es-ES" dirty="0"/>
              <a:t> se encuentra en 97 hectáreas en las laderas orientales del monte </a:t>
            </a:r>
            <a:r>
              <a:rPr lang="es-ES" dirty="0" err="1"/>
              <a:t>Lofty</a:t>
            </a:r>
            <a:r>
              <a:rPr lang="es-ES" dirty="0"/>
              <a:t> en el </a:t>
            </a:r>
            <a:r>
              <a:rPr lang="es-ES" dirty="0" err="1"/>
              <a:t>Adelaide</a:t>
            </a:r>
            <a:r>
              <a:rPr lang="es-ES" dirty="0"/>
              <a:t> </a:t>
            </a:r>
            <a:r>
              <a:rPr lang="es-ES" dirty="0" err="1" smtClean="0"/>
              <a:t>Hills</a:t>
            </a:r>
            <a:r>
              <a:rPr lang="es-ES" dirty="0" smtClean="0"/>
              <a:t>, </a:t>
            </a:r>
            <a:r>
              <a:rPr lang="es-ES" dirty="0"/>
              <a:t>al este de </a:t>
            </a:r>
            <a:r>
              <a:rPr lang="es-ES" dirty="0" err="1"/>
              <a:t>Adelaide</a:t>
            </a:r>
            <a:r>
              <a:rPr lang="es-ES" dirty="0"/>
              <a:t> en Australia del Sur . </a:t>
            </a:r>
            <a:endParaRPr lang="es-ES" dirty="0" smtClean="0"/>
          </a:p>
          <a:p>
            <a:r>
              <a:rPr lang="es-ES" dirty="0" smtClean="0"/>
              <a:t>Con clima frío y húmedo </a:t>
            </a:r>
            <a:r>
              <a:rPr lang="es-ES" dirty="0"/>
              <a:t>se </a:t>
            </a:r>
            <a:r>
              <a:rPr lang="es-ES" dirty="0" smtClean="0"/>
              <a:t>adaptan  </a:t>
            </a:r>
            <a:r>
              <a:rPr lang="es-ES" dirty="0"/>
              <a:t>las plantas de ubicación de climas templados que son difíciles de crecer en la llanos de </a:t>
            </a:r>
            <a:r>
              <a:rPr lang="es-ES" dirty="0" err="1"/>
              <a:t>Adelaide</a:t>
            </a:r>
            <a:r>
              <a:rPr lang="es-ES" dirty="0"/>
              <a:t> . </a:t>
            </a:r>
            <a:endParaRPr lang="es-ES" dirty="0" smtClean="0"/>
          </a:p>
          <a:p>
            <a:r>
              <a:rPr lang="es-ES" dirty="0" smtClean="0"/>
              <a:t>Entre </a:t>
            </a:r>
            <a:r>
              <a:rPr lang="es-ES" dirty="0"/>
              <a:t>la flora nativas </a:t>
            </a:r>
            <a:r>
              <a:rPr lang="es-ES" dirty="0" smtClean="0"/>
              <a:t>australiana </a:t>
            </a:r>
            <a:r>
              <a:rPr lang="es-ES" dirty="0"/>
              <a:t>hay helechos arborescentes , así como exóticas plantas cultivadas procedentes de climas fríos como </a:t>
            </a:r>
            <a:r>
              <a:rPr lang="es-ES" dirty="0" err="1"/>
              <a:t>Rhododendron</a:t>
            </a:r>
            <a:r>
              <a:rPr lang="es-ES" dirty="0"/>
              <a:t> y Magnolia y las especies nacionales Rose </a:t>
            </a:r>
            <a:r>
              <a:rPr lang="es-ES" dirty="0" err="1"/>
              <a:t>Collection</a:t>
            </a:r>
            <a:r>
              <a:rPr lang="es-ES" dirty="0"/>
              <a:t>. </a:t>
            </a:r>
            <a:endParaRPr lang="es-ES" dirty="0" smtClean="0"/>
          </a:p>
        </p:txBody>
      </p:sp>
    </p:spTree>
    <p:extLst>
      <p:ext uri="{BB962C8B-B14F-4D97-AF65-F5344CB8AC3E}">
        <p14:creationId xmlns:p14="http://schemas.microsoft.com/office/powerpoint/2010/main" val="23453696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Botánico de Mount </a:t>
            </a:r>
            <a:r>
              <a:rPr lang="es-ES" dirty="0" err="1"/>
              <a:t>Lofty</a:t>
            </a:r>
            <a:r>
              <a:rPr lang="es-ES" dirty="0"/>
              <a:t>, junto con el </a:t>
            </a:r>
            <a:r>
              <a:rPr lang="es-ES" dirty="0" err="1"/>
              <a:t>Adelaide</a:t>
            </a:r>
            <a:r>
              <a:rPr lang="es-ES" dirty="0"/>
              <a:t> y </a:t>
            </a:r>
            <a:r>
              <a:rPr lang="es-ES" dirty="0" err="1"/>
              <a:t>Wittunga</a:t>
            </a:r>
            <a:r>
              <a:rPr lang="es-ES" dirty="0"/>
              <a:t> </a:t>
            </a:r>
            <a:r>
              <a:rPr lang="es-ES" dirty="0" err="1"/>
              <a:t>Botanic</a:t>
            </a:r>
            <a:r>
              <a:rPr lang="es-ES" dirty="0"/>
              <a:t> </a:t>
            </a:r>
            <a:r>
              <a:rPr lang="es-ES" dirty="0" err="1"/>
              <a:t>Gardens</a:t>
            </a:r>
            <a:r>
              <a:rPr lang="es-ES" dirty="0"/>
              <a:t>, comprenden los </a:t>
            </a:r>
            <a:r>
              <a:rPr lang="es-ES" dirty="0" smtClean="0"/>
              <a:t> tres Jardines </a:t>
            </a:r>
            <a:r>
              <a:rPr lang="es-ES" dirty="0"/>
              <a:t>Botánicos </a:t>
            </a:r>
            <a:r>
              <a:rPr lang="es-ES" dirty="0" smtClean="0"/>
              <a:t> </a:t>
            </a:r>
            <a:r>
              <a:rPr lang="es-ES" dirty="0"/>
              <a:t>de </a:t>
            </a:r>
            <a:r>
              <a:rPr lang="es-ES" dirty="0" err="1"/>
              <a:t>Adelaide</a:t>
            </a:r>
            <a:r>
              <a:rPr lang="es-ES" dirty="0"/>
              <a:t>. </a:t>
            </a:r>
          </a:p>
          <a:p>
            <a:endParaRPr lang="es-ES" dirty="0"/>
          </a:p>
        </p:txBody>
      </p:sp>
    </p:spTree>
    <p:extLst>
      <p:ext uri="{BB962C8B-B14F-4D97-AF65-F5344CB8AC3E}">
        <p14:creationId xmlns:p14="http://schemas.microsoft.com/office/powerpoint/2010/main" val="970273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1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962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0714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6153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268123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8485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35061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16245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95320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516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3613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0235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9311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9924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09185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0214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4464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3532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26"/>
            <a:ext cx="9144000" cy="6849874"/>
          </a:xfrm>
          <a:prstGeom prst="rect">
            <a:avLst/>
          </a:prstGeom>
        </p:spPr>
      </p:pic>
    </p:spTree>
    <p:extLst>
      <p:ext uri="{BB962C8B-B14F-4D97-AF65-F5344CB8AC3E}">
        <p14:creationId xmlns:p14="http://schemas.microsoft.com/office/powerpoint/2010/main" val="28665043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6692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259461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 y="0"/>
            <a:ext cx="9142474" cy="6858000"/>
          </a:xfrm>
          <a:prstGeom prst="rect">
            <a:avLst/>
          </a:prstGeom>
        </p:spPr>
      </p:pic>
    </p:spTree>
    <p:extLst>
      <p:ext uri="{BB962C8B-B14F-4D97-AF65-F5344CB8AC3E}">
        <p14:creationId xmlns:p14="http://schemas.microsoft.com/office/powerpoint/2010/main" val="23955461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461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0429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9046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07406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495400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36731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70</TotalTime>
  <Words>2499</Words>
  <Application>Microsoft Office PowerPoint</Application>
  <PresentationFormat>Presentación en pantalla (4:3)</PresentationFormat>
  <Paragraphs>252</Paragraphs>
  <Slides>112</Slides>
  <Notes>86</Notes>
  <HiddenSlides>0</HiddenSlides>
  <MMClips>1</MMClips>
  <ScaleCrop>false</ScaleCrop>
  <HeadingPairs>
    <vt:vector size="4" baseType="variant">
      <vt:variant>
        <vt:lpstr>Tema</vt:lpstr>
      </vt:variant>
      <vt:variant>
        <vt:i4>4</vt:i4>
      </vt:variant>
      <vt:variant>
        <vt:lpstr>Títulos de diapositiva</vt:lpstr>
      </vt:variant>
      <vt:variant>
        <vt:i4>112</vt:i4>
      </vt:variant>
    </vt:vector>
  </HeadingPairs>
  <TitlesOfParts>
    <vt:vector size="116" baseType="lpstr">
      <vt:lpstr>1_Default Theme</vt:lpstr>
      <vt:lpstr>Default Theme</vt:lpstr>
      <vt:lpstr>2_Default Theme</vt:lpstr>
      <vt:lpstr>3_Default Theme</vt:lpstr>
      <vt:lpstr>OCEANIA.-LA VUELTA AL MUNDO EN 385 JARDINES.-AUSTRALIA.-. Kennerton Green  Garden.-Maleny Botanical Gardens.-Marsden Park.-Mount Annan.-Mount Cootha .-Mount Lofty      </vt:lpstr>
      <vt:lpstr>Kennerton Green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Maleny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Marsden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Annan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Cootha Botanic Garden.-Brisbane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Mount Lofty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Josep</cp:lastModifiedBy>
  <cp:revision>9</cp:revision>
  <dcterms:created xsi:type="dcterms:W3CDTF">2016-04-18T16:34:26Z</dcterms:created>
  <dcterms:modified xsi:type="dcterms:W3CDTF">2016-04-19T08:33:17Z</dcterms:modified>
</cp:coreProperties>
</file>