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</p:sldMasterIdLst>
  <p:notesMasterIdLst>
    <p:notesMasterId r:id="rId120"/>
  </p:notesMasterIdLst>
  <p:sldIdLst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3" r:id="rId13"/>
    <p:sldId id="284" r:id="rId14"/>
    <p:sldId id="269" r:id="rId15"/>
    <p:sldId id="259" r:id="rId16"/>
    <p:sldId id="267" r:id="rId17"/>
    <p:sldId id="270" r:id="rId18"/>
    <p:sldId id="271" r:id="rId19"/>
    <p:sldId id="272" r:id="rId20"/>
    <p:sldId id="278" r:id="rId21"/>
    <p:sldId id="287" r:id="rId22"/>
    <p:sldId id="277" r:id="rId23"/>
    <p:sldId id="273" r:id="rId24"/>
    <p:sldId id="274" r:id="rId25"/>
    <p:sldId id="275" r:id="rId26"/>
    <p:sldId id="276" r:id="rId27"/>
    <p:sldId id="279" r:id="rId28"/>
    <p:sldId id="280" r:id="rId29"/>
    <p:sldId id="281" r:id="rId30"/>
    <p:sldId id="282" r:id="rId31"/>
    <p:sldId id="285" r:id="rId32"/>
    <p:sldId id="286" r:id="rId33"/>
    <p:sldId id="353" r:id="rId34"/>
    <p:sldId id="354" r:id="rId35"/>
    <p:sldId id="355" r:id="rId36"/>
    <p:sldId id="356" r:id="rId37"/>
    <p:sldId id="357" r:id="rId38"/>
    <p:sldId id="358" r:id="rId39"/>
    <p:sldId id="359" r:id="rId40"/>
    <p:sldId id="360" r:id="rId41"/>
    <p:sldId id="361" r:id="rId42"/>
    <p:sldId id="362" r:id="rId43"/>
    <p:sldId id="363" r:id="rId44"/>
    <p:sldId id="364" r:id="rId45"/>
    <p:sldId id="365" r:id="rId46"/>
    <p:sldId id="366" r:id="rId47"/>
    <p:sldId id="374" r:id="rId48"/>
    <p:sldId id="367" r:id="rId49"/>
    <p:sldId id="371" r:id="rId50"/>
    <p:sldId id="373" r:id="rId51"/>
    <p:sldId id="376" r:id="rId52"/>
    <p:sldId id="377" r:id="rId53"/>
    <p:sldId id="370" r:id="rId54"/>
    <p:sldId id="372" r:id="rId55"/>
    <p:sldId id="380" r:id="rId56"/>
    <p:sldId id="368" r:id="rId57"/>
    <p:sldId id="369" r:id="rId58"/>
    <p:sldId id="375" r:id="rId59"/>
    <p:sldId id="378" r:id="rId60"/>
    <p:sldId id="381" r:id="rId61"/>
    <p:sldId id="382" r:id="rId62"/>
    <p:sldId id="383" r:id="rId63"/>
    <p:sldId id="292" r:id="rId64"/>
    <p:sldId id="384" r:id="rId65"/>
    <p:sldId id="385" r:id="rId66"/>
    <p:sldId id="386" r:id="rId67"/>
    <p:sldId id="387" r:id="rId68"/>
    <p:sldId id="388" r:id="rId69"/>
    <p:sldId id="389" r:id="rId70"/>
    <p:sldId id="390" r:id="rId71"/>
    <p:sldId id="391" r:id="rId72"/>
    <p:sldId id="392" r:id="rId73"/>
    <p:sldId id="393" r:id="rId74"/>
    <p:sldId id="394" r:id="rId75"/>
    <p:sldId id="395" r:id="rId76"/>
    <p:sldId id="396" r:id="rId77"/>
    <p:sldId id="397" r:id="rId78"/>
    <p:sldId id="398" r:id="rId79"/>
    <p:sldId id="399" r:id="rId80"/>
    <p:sldId id="400" r:id="rId81"/>
    <p:sldId id="401" r:id="rId82"/>
    <p:sldId id="402" r:id="rId83"/>
    <p:sldId id="403" r:id="rId84"/>
    <p:sldId id="404" r:id="rId85"/>
    <p:sldId id="405" r:id="rId86"/>
    <p:sldId id="406" r:id="rId87"/>
    <p:sldId id="295" r:id="rId88"/>
    <p:sldId id="296" r:id="rId89"/>
    <p:sldId id="299" r:id="rId90"/>
    <p:sldId id="300" r:id="rId91"/>
    <p:sldId id="301" r:id="rId92"/>
    <p:sldId id="407" r:id="rId93"/>
    <p:sldId id="408" r:id="rId94"/>
    <p:sldId id="409" r:id="rId95"/>
    <p:sldId id="304" r:id="rId96"/>
    <p:sldId id="302" r:id="rId97"/>
    <p:sldId id="307" r:id="rId98"/>
    <p:sldId id="316" r:id="rId99"/>
    <p:sldId id="318" r:id="rId100"/>
    <p:sldId id="319" r:id="rId101"/>
    <p:sldId id="320" r:id="rId102"/>
    <p:sldId id="309" r:id="rId103"/>
    <p:sldId id="305" r:id="rId104"/>
    <p:sldId id="310" r:id="rId105"/>
    <p:sldId id="311" r:id="rId106"/>
    <p:sldId id="312" r:id="rId107"/>
    <p:sldId id="313" r:id="rId108"/>
    <p:sldId id="314" r:id="rId109"/>
    <p:sldId id="315" r:id="rId110"/>
    <p:sldId id="321" r:id="rId111"/>
    <p:sldId id="323" r:id="rId112"/>
    <p:sldId id="317" r:id="rId113"/>
    <p:sldId id="322" r:id="rId114"/>
    <p:sldId id="324" r:id="rId115"/>
    <p:sldId id="330" r:id="rId116"/>
    <p:sldId id="325" r:id="rId117"/>
    <p:sldId id="328" r:id="rId118"/>
    <p:sldId id="329" r:id="rId1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5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theme" Target="theme/theme1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tableStyles" Target="tableStyle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35AE5-CA14-4794-A1A4-758AB9A46186}" type="datetimeFigureOut">
              <a:rPr lang="es-ES" smtClean="0"/>
              <a:t>28/02/2018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71CD8-4B35-4769-B3F2-C224D62255B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535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FB7E50-1D41-4FBB-B59E-54B98747580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Aralluen Botanic Gardens.-Perth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50815D-7B7D-4CF2-885D-924D48DFDDC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Aralluen Botanic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07150A-C54A-4A22-A9B8-B3602E8CC94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Aralluen Botanic Garden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Aralluen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51C7F0-0782-4746-979D-255A68D081B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Aralluen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5B16BA-A63C-46B3-9E97-707F7F0A4CB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8546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4465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Aralluen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4EBAFD-D32F-4CB4-97B2-35DBAAD930A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Aralluen Botanic Garden.-Perth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944DFF-888F-412A-A598-EFD46B49DDE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8724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6853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615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4851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1697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909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7688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4959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8132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5315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68952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60096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40658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8839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0323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Aralluen Botanic Garden.-Perth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7530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98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807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</a:t>
            </a:r>
            <a:r>
              <a:rPr lang="es-ES" baseline="0" dirty="0"/>
              <a:t> B</a:t>
            </a:r>
            <a:r>
              <a:rPr lang="es-ES" dirty="0"/>
              <a:t>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457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469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13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399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818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4284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034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1815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4222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567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1391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525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439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610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633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818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40533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582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186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182E4-2AC1-4958-889D-9220DB8F1E80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3251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3138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418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5789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359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5673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058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873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8237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3769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799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23318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54610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8299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132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304FF-D3E1-4806-AC84-18B4AF82FAA6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24492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36133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47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85245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4316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578528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589234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127655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072162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53866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756820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52609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794105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128324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517493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20625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862558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295771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Ballarat-Botanic-Gardens-a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229690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Ballarat-Botanic-Gardens-a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368674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</a:t>
            </a:r>
            <a:r>
              <a:rPr lang="es-ES" baseline="0" dirty="0"/>
              <a:t> </a:t>
            </a:r>
            <a:r>
              <a:rPr lang="es-ES" dirty="0"/>
              <a:t>Botanic</a:t>
            </a:r>
            <a:r>
              <a:rPr lang="es-ES" baseline="0" dirty="0"/>
              <a:t> </a:t>
            </a:r>
            <a:r>
              <a:rPr lang="es-ES" dirty="0"/>
              <a:t>Gardens.-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972087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502160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968104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624893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735943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080094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51675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659420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Ballarat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CD8-4B35-4769-B3F2-C224D62255B6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7422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09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4407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3134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7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1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1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65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9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797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274CD1BF-6B3F-4C56-8351-9017D9BB63FF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38498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2F32FB19-DF8E-4CE3-9E52-4825B404551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080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833703F9-EE58-43EE-B20E-1999296A96F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32437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9F8AA1-ECF8-4F51-85FB-2AE4F4E91C55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25495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82615B-076F-40BE-B042-4BF0928353F2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00231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CF1838D9-41D6-4703-AE43-F808061CA030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757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8177-1E15-403E-8877-4A761C1BE698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6971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8606BBBA-E253-4B49-A24C-17BAC0063583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9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A6B10A3-30E2-4D07-BDB1-EF5927A28446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758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66839-CD72-40E0-8493-13AE844ECFF8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42199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CC05C5-0461-429A-BDB1-6B260BDAD7D7}" type="slidenum">
              <a:rPr lang="es-ES_tradnl" smtClean="0"/>
              <a:pPr>
                <a:defRPr/>
              </a:pPr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118881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63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9609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2329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99122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907451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47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059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636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37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977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2340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47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792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979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49032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315547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223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1867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2893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366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6398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9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83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69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983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2/28/2018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2876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95736" y="1412776"/>
            <a:ext cx="6696744" cy="324036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OCEANIA.-LA VUELTA AL MUNDO </a:t>
            </a:r>
            <a:r>
              <a:rPr lang="es-ES" sz="3600"/>
              <a:t>EN 885 </a:t>
            </a:r>
            <a:r>
              <a:rPr lang="es-ES" sz="3600" dirty="0"/>
              <a:t>JARDINES.-AUSTRALIA</a:t>
            </a:r>
            <a:r>
              <a:rPr lang="es-ES" sz="4000" dirty="0"/>
              <a:t>.-</a:t>
            </a:r>
            <a:r>
              <a:rPr lang="en-US" sz="3100" dirty="0"/>
              <a:t>Aralluen Botanic Park.-Auburn botanical garden.-Ballarat Begonia Festival.-Ballarat Botanical Gardens.</a:t>
            </a:r>
            <a:br>
              <a:rPr lang="es-ES" sz="3100" dirty="0"/>
            </a:br>
            <a:br>
              <a:rPr lang="es-ES" sz="3100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003322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7228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Aralluen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00538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Jardin  Botánico de Aralluen</a:t>
            </a:r>
            <a:r>
              <a:rPr lang="es-ES" dirty="0"/>
              <a:t> está situado en un valle en la Cordillera Darling aproximadamente 30 kilómetros  al sur de Perth, Australia Occidental, en el suburbio de Roleystone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Parque Botánico tiene una superficie de alrededor de 59 hectáreas.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Parque Botánico Aralluen Foundation (Inc.) se incorporó en julio de 1990 con el objetivo de trabajar con la Comisión de Planificación WA para restaurar el parque.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Desde 1995, la Fundación ha gestionado el parque en régimen de arrendamiento de la Comisión. </a:t>
            </a:r>
          </a:p>
        </p:txBody>
      </p:sp>
    </p:spTree>
    <p:extLst>
      <p:ext uri="{BB962C8B-B14F-4D97-AF65-F5344CB8AC3E}">
        <p14:creationId xmlns:p14="http://schemas.microsoft.com/office/powerpoint/2010/main" val="1348830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6969968" cy="5471120"/>
          </a:xfrm>
        </p:spPr>
        <p:txBody>
          <a:bodyPr/>
          <a:lstStyle/>
          <a:p>
            <a:pPr eaLnBrk="1" hangingPunct="1"/>
            <a:r>
              <a:rPr lang="es-ES" altLang="es-ES" dirty="0"/>
              <a:t>Las instalaciones incluyen una tienda de regalos, cafetería con salones de té y el centro de la función, aparcamiento, aseos, un tren en miniatura y pasillos.</a:t>
            </a:r>
          </a:p>
          <a:p>
            <a:pPr eaLnBrk="1" hangingPunct="1"/>
            <a:r>
              <a:rPr lang="es-ES" altLang="es-ES" dirty="0"/>
              <a:t>La piscina antigua es ahora un lago.</a:t>
            </a:r>
          </a:p>
          <a:p>
            <a:pPr eaLnBrk="1" hangingPunct="1"/>
            <a:r>
              <a:rPr lang="es-ES" altLang="es-ES" dirty="0"/>
              <a:t> Un </a:t>
            </a:r>
            <a:r>
              <a:rPr lang="es-ES" altLang="es-ES" b="1" dirty="0"/>
              <a:t>festival del tulipán</a:t>
            </a:r>
            <a:r>
              <a:rPr lang="es-ES" altLang="es-ES" dirty="0"/>
              <a:t> se celebra anualmente durante la primavera y un festival de chile se celebra en verano. </a:t>
            </a:r>
          </a:p>
          <a:p>
            <a:pPr eaLnBrk="1" hangingPunct="1"/>
            <a:r>
              <a:rPr lang="es-ES" altLang="es-ES" dirty="0"/>
              <a:t>Desde 1997 hasta 2007, un popular Festival de Música tiene lugar cada primavera en Araluen . </a:t>
            </a:r>
          </a:p>
          <a:p>
            <a:pPr eaLnBrk="1" hangingPunct="1"/>
            <a:r>
              <a:rPr lang="es-ES" altLang="es-ES" dirty="0"/>
              <a:t>Actividades para niños se llevan a cabo durante las vacaciones escolares.</a:t>
            </a:r>
          </a:p>
        </p:txBody>
      </p:sp>
    </p:spTree>
    <p:extLst>
      <p:ext uri="{BB962C8B-B14F-4D97-AF65-F5344CB8AC3E}">
        <p14:creationId xmlns:p14="http://schemas.microsoft.com/office/powerpoint/2010/main" val="2020766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ralluen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41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raluen Garde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64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ralluen Botanic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82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raleun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084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raleu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86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14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28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raleun.-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5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0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Araluen Botanic Garden Perth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318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93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02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 t="2500" r="1530" b="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36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92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10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46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67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572000" cy="36004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4572000" cy="335699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993"/>
            <a:ext cx="4551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32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"/>
            <a:ext cx="9144000" cy="68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12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48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"/>
            <a:ext cx="9144000" cy="68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45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"/>
            <a:ext cx="9144000" cy="68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73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3501008"/>
            <a:ext cx="3162300" cy="332844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5981700" cy="349299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38750" cy="3356992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0"/>
            <a:ext cx="3905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65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10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2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20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Auburn botanical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Botánico de Auburn es un jardín botánico situado en la ciudad de Auburn, Nueva Gales del Sur , Australia.</a:t>
            </a:r>
          </a:p>
          <a:p>
            <a:r>
              <a:rPr lang="es-ES" dirty="0"/>
              <a:t> Fue establecido en 1977 y abarca una superficie de 13,1 hectáreas .</a:t>
            </a:r>
          </a:p>
          <a:p>
            <a:r>
              <a:rPr lang="es-ES" dirty="0"/>
              <a:t>El parque se encuentra a 20 minutos a pie del centro de Sydney y se encuentra a 2,5 kilómetros al sur oeste de Auburn CDB. </a:t>
            </a:r>
          </a:p>
          <a:p>
            <a:r>
              <a:rPr lang="es-ES" dirty="0"/>
              <a:t>Abre todos los días, y hay una pequeña cuota de entrada. </a:t>
            </a:r>
          </a:p>
          <a:p>
            <a:r>
              <a:rPr lang="es-ES" dirty="0"/>
              <a:t>El jardín está situado en la esquina de Chisholm y Chiswick Caminos en Auburn. Es mantenido por el Consejo Municipal de Auburn City .</a:t>
            </a:r>
          </a:p>
        </p:txBody>
      </p:sp>
    </p:spTree>
    <p:extLst>
      <p:ext uri="{BB962C8B-B14F-4D97-AF65-F5344CB8AC3E}">
        <p14:creationId xmlns:p14="http://schemas.microsoft.com/office/powerpoint/2010/main" val="3211858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El principal atractivo del parque  es el espectacular jardín japonés , que tiene un paisaje tradicional japonés y plantaciones . </a:t>
            </a:r>
          </a:p>
          <a:p>
            <a:r>
              <a:rPr lang="es-ES" dirty="0"/>
              <a:t>También hay una fauna de reserva y un jardín nativo de la selva . </a:t>
            </a:r>
          </a:p>
          <a:p>
            <a:r>
              <a:rPr lang="es-ES" dirty="0"/>
              <a:t>La topografía del sitio ha sido alterada para crear interesantes perspectivas y microclimas .</a:t>
            </a:r>
          </a:p>
          <a:p>
            <a:r>
              <a:rPr lang="es-ES" dirty="0"/>
              <a:t> Los arquitectónicas características del entorno son de alta calidad y en consonancia con los temas que rodean la zona. </a:t>
            </a:r>
          </a:p>
          <a:p>
            <a:r>
              <a:rPr lang="es-ES" dirty="0"/>
              <a:t>El diseño de los jardines se atribuye al ingeniero y urbanista , Eric Black. </a:t>
            </a:r>
          </a:p>
          <a:p>
            <a:r>
              <a:rPr lang="es-ES" dirty="0"/>
              <a:t>Los diseños comenzaron desde 1949 hasta 1979. </a:t>
            </a:r>
          </a:p>
        </p:txBody>
      </p:sp>
    </p:spTree>
    <p:extLst>
      <p:ext uri="{BB962C8B-B14F-4D97-AF65-F5344CB8AC3E}">
        <p14:creationId xmlns:p14="http://schemas.microsoft.com/office/powerpoint/2010/main" val="627721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Desde la apertura, muchas parejas han elegido los jardines para sede de su boda .</a:t>
            </a:r>
          </a:p>
          <a:p>
            <a:r>
              <a:rPr lang="es-ES" dirty="0"/>
              <a:t> Los visitantes vienen a disfrutar de los alrededores de los jardines, que ofrecen una variedad de flora y fauna . </a:t>
            </a:r>
          </a:p>
          <a:p>
            <a:r>
              <a:rPr lang="es-ES" dirty="0"/>
              <a:t>Los jardines también son visitados por su cumplimiento social y cultural, y la educación se considera un elemento esencial que forma parte integrante de la estructura. </a:t>
            </a:r>
          </a:p>
          <a:p>
            <a:r>
              <a:rPr lang="es-ES" dirty="0"/>
              <a:t>Los jardines remontan su origen al Plan de Ordenación de Cumberland (1946-1951), que establece las áreas a lo largo de las orillas del río Duck para recreación.</a:t>
            </a:r>
          </a:p>
        </p:txBody>
      </p:sp>
    </p:spTree>
    <p:extLst>
      <p:ext uri="{BB962C8B-B14F-4D97-AF65-F5344CB8AC3E}">
        <p14:creationId xmlns:p14="http://schemas.microsoft.com/office/powerpoint/2010/main" val="226563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En 1946, el Plan de Ordenación Cumberland apartar espacio abierto a lo largo del corredor del río Duck, de río Parramatta para el suministro de agua con la tubería Sefton . </a:t>
            </a:r>
          </a:p>
          <a:p>
            <a:r>
              <a:rPr lang="es-ES" dirty="0"/>
              <a:t>Tanto antes como después de que el régimen, el Consejo dejó basura y aguas residuales a lo largo de los bancos. </a:t>
            </a:r>
          </a:p>
          <a:p>
            <a:r>
              <a:rPr lang="es-ES" dirty="0"/>
              <a:t>En una reunión del consejo el 28 de febrero de 1968, Eric Negro, un ingeniero planificador / pueblo, informó la necesidad de utilizar un área en la Zona Río Duck Espacio Abierto para recreación y para intensas actividades de jardinería , en lugar de eliminación de residuos.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84911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julio de 1968, Black presentó un informe al Consejo sobre la propuesta de una mezcla de instalaciones deportivas y de intenso cultivo de las tierras del Parque Duck River. </a:t>
            </a:r>
          </a:p>
          <a:p>
            <a:r>
              <a:rPr lang="es-ES" dirty="0"/>
              <a:t>Negro  ha previsto una serie de jardines que representan estilos nacionales de todo el mundo. Esta visión se redujo más tarde, aunque algunos elementos sobrevivieron, incluyendo los jardines japoneses y el lago, los jardines, la piscina y la reflexión de diferentes  hábitats australianos. </a:t>
            </a:r>
          </a:p>
          <a:p>
            <a:r>
              <a:rPr lang="es-ES" dirty="0"/>
              <a:t>Gobierno Whitlam  (1972-1975) pionero de un gobierno federal el reconocimiento de los gobiernos locales a través de financiación directa. A través del programa de desarrollo regional, Auburn Consejo recibió financiación en 1974 y 1975-76 para desarrollar los jardines.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2755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La flora del jardín ha sido elegida por su valor hortícola y es representativa de la vegetación natural de la localidad . </a:t>
            </a:r>
          </a:p>
          <a:p>
            <a:r>
              <a:rPr lang="es-ES" dirty="0"/>
              <a:t>La vegetación de los Jardines implican una mezcla de indígenas nativas, flora ornamental , infestaciones de malezas, pastos introducidos césped y una zona ajardinada mantenidas de ambas plantas nativas y exóticas.</a:t>
            </a:r>
          </a:p>
          <a:p>
            <a:r>
              <a:rPr lang="es-ES" dirty="0"/>
              <a:t>En las afueras de los jardines hay un pequeño bolsillo de plantas indígenas Melaleucas , que han sobrevivido a los masivos movimientos de tierra que se produjeron cuando los jardines fueron construidos.. </a:t>
            </a:r>
          </a:p>
        </p:txBody>
      </p:sp>
    </p:spTree>
    <p:extLst>
      <p:ext uri="{BB962C8B-B14F-4D97-AF65-F5344CB8AC3E}">
        <p14:creationId xmlns:p14="http://schemas.microsoft.com/office/powerpoint/2010/main" val="831782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r>
              <a:rPr lang="es-ES" dirty="0"/>
              <a:t>La flora ornamental ha sido seleccionada y situada de manera que esté en consonancia con los diferentes temas que se utilizan a través de los Jardines Botánicos. </a:t>
            </a:r>
          </a:p>
          <a:p>
            <a:r>
              <a:rPr lang="es-ES" dirty="0"/>
              <a:t>Los jardines han madurado bastante desde su apertura, en la medida en que algunas áreas han tenido que ser replantadas después de que árboles adultos y plantas han llegado a su final de su ciclo de vida.</a:t>
            </a:r>
          </a:p>
          <a:p>
            <a:r>
              <a:rPr lang="es-ES" dirty="0"/>
              <a:t> Los jardines han sido identificados como parte del plan de recuperación de ambientes y especies, incluidas los matorrales del rio de arcilla normal, Acacia pubescens (acacia suave) y Wahlenbergia multicaulis (bluebell Tadgell)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841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Jardín japonés. </a:t>
            </a:r>
          </a:p>
          <a:p>
            <a:r>
              <a:rPr lang="es-ES" dirty="0"/>
              <a:t>Debido a su pintoresca ubicación, el jardín japonés es muy popular para bodas .</a:t>
            </a:r>
          </a:p>
          <a:p>
            <a:r>
              <a:rPr lang="es-ES" dirty="0"/>
              <a:t> Esta área tiene la jardinería tradicional estilo japonés, que incluyen una cascada de agua , puentes decorativos, ornamentales y plantaciones de árboles bonsai  ubicadas alrededor de un gran lago (que cuenta con una playa ). </a:t>
            </a:r>
          </a:p>
          <a:p>
            <a:r>
              <a:rPr lang="es-ES" dirty="0"/>
              <a:t>Los cerezos en flor árboles florecen plenamente en agosto y septiembre. </a:t>
            </a:r>
          </a:p>
          <a:p>
            <a:r>
              <a:rPr lang="es-ES" dirty="0"/>
              <a:t>Esta atracción se accede por una puerta de la azotea y el pavimento de ladrillos lleva más allá del jardín Zen con sus montañas simbólicas, cascadas y jardines.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1388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la entrada hay un enorme cono de blanca arena </a:t>
            </a:r>
          </a:p>
          <a:p>
            <a:r>
              <a:rPr lang="es-ES" dirty="0"/>
              <a:t> La vista a las Puerta de la Luna atrae al visitante en la sección cerrada del jardín y al lago piedra adorar a la orilla occidental del lago. </a:t>
            </a:r>
          </a:p>
          <a:p>
            <a:r>
              <a:rPr lang="es-ES" dirty="0"/>
              <a:t>Los componentes básicos del jardín japonés es la isla central, los puentes, el jardín de estilo Ryoan-ji , los pinos y las azaleas .</a:t>
            </a:r>
          </a:p>
          <a:p>
            <a:r>
              <a:rPr lang="es-ES" dirty="0"/>
              <a:t>El Jardín Perfumado atrae a los visitantes con sus aromas florales como Frangipani , lavanda y salvia  Cerca de allí, hay una "piscina Reflection", que está rodeado de pinos . La piscina está en su punto más atractivo visual entre marzo y mayo (otoño) En el centro de esta sección esta el "Pabellón de la boda Sombras ', que es ideal para las ceremonias de boda. </a:t>
            </a:r>
          </a:p>
        </p:txBody>
      </p:sp>
    </p:spTree>
    <p:extLst>
      <p:ext uri="{BB962C8B-B14F-4D97-AF65-F5344CB8AC3E}">
        <p14:creationId xmlns:p14="http://schemas.microsoft.com/office/powerpoint/2010/main" val="637811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El Jardín de las Rosas cuenta con ceremoniales arcos de rosas David Austin que tienen una variedad de colores y fragancias. </a:t>
            </a:r>
          </a:p>
          <a:p>
            <a:r>
              <a:rPr lang="es-ES" dirty="0"/>
              <a:t>Este jardín es de lo más atractivo entre mediados de octubre y enero (primavera-verano). </a:t>
            </a:r>
          </a:p>
          <a:p>
            <a:r>
              <a:rPr lang="es-ES" dirty="0"/>
              <a:t>Una gran variedad de hermosos arbustos y trepadoras forman los jardines de rosas, incluyendo, floribunda , grandiflora, petunias y rosas del jardín . </a:t>
            </a:r>
          </a:p>
          <a:p>
            <a:r>
              <a:rPr lang="es-ES" dirty="0"/>
              <a:t>Los colores van desde los rojos y rosados ​​clásicos, a blanco, amarillo y rosa con pétalos de colores mezclados. </a:t>
            </a:r>
          </a:p>
        </p:txBody>
      </p:sp>
    </p:spTree>
    <p:extLst>
      <p:ext uri="{BB962C8B-B14F-4D97-AF65-F5344CB8AC3E}">
        <p14:creationId xmlns:p14="http://schemas.microsoft.com/office/powerpoint/2010/main" val="27658644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30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093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28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89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624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932040" y="5949280"/>
            <a:ext cx="316835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black"/>
                </a:solidFill>
              </a:rPr>
              <a:t>Auburn Botanical Garden</a:t>
            </a:r>
          </a:p>
        </p:txBody>
      </p:sp>
    </p:spTree>
    <p:extLst>
      <p:ext uri="{BB962C8B-B14F-4D97-AF65-F5344CB8AC3E}">
        <p14:creationId xmlns:p14="http://schemas.microsoft.com/office/powerpoint/2010/main" val="9258758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123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459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640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784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1560" y="5733256"/>
            <a:ext cx="324036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black"/>
                </a:solidFill>
              </a:rPr>
              <a:t>Auburn Botanical Garden</a:t>
            </a:r>
          </a:p>
        </p:txBody>
      </p:sp>
    </p:spTree>
    <p:extLst>
      <p:ext uri="{BB962C8B-B14F-4D97-AF65-F5344CB8AC3E}">
        <p14:creationId xmlns:p14="http://schemas.microsoft.com/office/powerpoint/2010/main" val="36484981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47625" y="0"/>
            <a:ext cx="9048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75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167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832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302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482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292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356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452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61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041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066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953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251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Ballarat Begonia Festival.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s-ES" sz="2400" dirty="0"/>
              <a:t>Ballarat Begonia Festival es un festival de carnaval y comunidad cultural que se celebra anualmente en Ballarat , Victoria, Australia. Ejecutado desde 1953, es una importante atracción turística de la ciudad. </a:t>
            </a:r>
          </a:p>
          <a:p>
            <a:r>
              <a:rPr lang="es-ES" sz="2400" dirty="0"/>
              <a:t> Con el tema en torno a la flor de  begonia que florece en el clima templado Ballarat, características tradicionales de la programación del festival incluyen arreglos florales y plantas en las calles principales de la ciudad, un desfile central abajo Sturt Street incluyendo carrozas construidas por los grupos comunitarios locales, como clubes deportivos, empresas, instituciones educativas, músicos y grupos de intereses especiales y tatuaje militar.</a:t>
            </a:r>
          </a:p>
        </p:txBody>
      </p:sp>
    </p:spTree>
    <p:extLst>
      <p:ext uri="{BB962C8B-B14F-4D97-AF65-F5344CB8AC3E}">
        <p14:creationId xmlns:p14="http://schemas.microsoft.com/office/powerpoint/2010/main" val="41772579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571184" cy="5649491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festival fue inspirado por el éxito del Festival de Edimburgo , con los primeros planes para un festival similar en Australia y Ballarat presentado por el entonces alcalde William Ernest Ballarat Roff y Gran Ballarat presidente de la Asociación Edgar Bartrop en junio de 1952 con el objetivo de crear un Festival de Melbourne antes de los Juegos Olímpicos de Verano de 1956 .</a:t>
            </a:r>
          </a:p>
          <a:p>
            <a:r>
              <a:rPr lang="es-ES" dirty="0"/>
              <a:t> El concepto rápidamente se ganó el favor de la comunidad y, a finales de 1952, un comité organizador formado y se tomó la decisión de acelerar el festival para el año siguiente.</a:t>
            </a:r>
          </a:p>
          <a:p>
            <a:r>
              <a:rPr lang="es-ES" dirty="0"/>
              <a:t> El tema  de la begonia fue seleccionado para promover la reputación de la ciudad y de los jardines de begonia. </a:t>
            </a:r>
          </a:p>
        </p:txBody>
      </p:sp>
    </p:spTree>
    <p:extLst>
      <p:ext uri="{BB962C8B-B14F-4D97-AF65-F5344CB8AC3E}">
        <p14:creationId xmlns:p14="http://schemas.microsoft.com/office/powerpoint/2010/main" val="7144892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643192" cy="557748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primer festival se celebró el 12 de marzo de 1953. Dirigido por la mayor asociación de Ballarat y facilitado por el Departamento de Educación, que fue conocido como el Festival Ballarat Begonia. Un desfile de 6.000 estudiantes presenciado por 20.000 personas se llevó a cabo en la ciudad, incluyendo la danza y Begonia folkdances otros  y la coronación de la "Reina de las Begonias", displays comerciales  y las canciones del coro Ballarat. </a:t>
            </a:r>
          </a:p>
          <a:p>
            <a:r>
              <a:rPr lang="es-ES" dirty="0"/>
              <a:t>100.000 plantas de begonia se colocaron en macetas a lo largo de las calles principales de la ciudad y el centro cívico de Alfred Hall en Grenville Street fue utilizado como un espacio de exposición para la exposición de flores en primer lugar. 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97705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61926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festival contó con una segunda visita de la reina Isabel II . </a:t>
            </a:r>
          </a:p>
          <a:p>
            <a:r>
              <a:rPr lang="es-ES" dirty="0"/>
              <a:t>Alfred Hall fue destruido por el fuego, los arreglos florales se trasladó desde el centro de la ciudad de los Jardines Botánicos. </a:t>
            </a:r>
          </a:p>
          <a:p>
            <a:r>
              <a:rPr lang="es-ES" dirty="0"/>
              <a:t>Durante la década de 1990, el evento comenzó a decaer en popularidad y en el hecho de la disminución de los organizadores de asistencia  han luchado para financiar su coordinación. </a:t>
            </a:r>
          </a:p>
          <a:p>
            <a:r>
              <a:rPr lang="es-ES" dirty="0"/>
              <a:t>City of Ballarat hizo cargo de la ejecución del festival en 1996 una financiación complementaria. </a:t>
            </a:r>
          </a:p>
          <a:p>
            <a:r>
              <a:rPr lang="es-ES" dirty="0"/>
              <a:t> Sin embargo las asistencias  han seguido disminuyendo hasta organizadores más de una vez amenazaron con poner fin a la fiesta. Un renacimiento parcial en asistencias se vio empañado por el mal tiempo en 2010. 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63254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99176" cy="5577483"/>
          </a:xfrm>
        </p:spPr>
        <p:txBody>
          <a:bodyPr/>
          <a:lstStyle/>
          <a:p>
            <a:r>
              <a:rPr lang="es-ES" dirty="0"/>
              <a:t>  Sin embargo, la publicidad generada por la amenaza de su cancelación se unieron a la comunidad detrás del evento y nuevos registros de asistencia se establecieron en 2011 y 2012 debido en parte a través de una mayor promoción del nuevo  Ballarat Turismo Regional </a:t>
            </a:r>
            <a:r>
              <a:rPr lang="es-ES" sz="2800" dirty="0"/>
              <a:t>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01679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684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997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565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170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" y="0"/>
            <a:ext cx="9054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550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67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847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515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" y="0"/>
            <a:ext cx="9054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796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110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5998"/>
            <a:ext cx="9396536" cy="683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220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01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15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022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55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70784" cy="70466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8"/>
          <a:stretch/>
        </p:blipFill>
        <p:spPr>
          <a:xfrm>
            <a:off x="6270784" y="0"/>
            <a:ext cx="2873216" cy="704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739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01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272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99392"/>
            <a:ext cx="9217024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616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572000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89040"/>
            <a:ext cx="4571999" cy="305638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"/>
          <a:stretch/>
        </p:blipFill>
        <p:spPr>
          <a:xfrm>
            <a:off x="4572000" y="0"/>
            <a:ext cx="4571999" cy="378904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789040"/>
            <a:ext cx="4571999" cy="304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651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Ballarat Botanical Gardens.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Botánico de Ballarat, (inglés: Ballarat Botanical Gardens ó Ballarat Botanical Gardens Reserve) es un jardín botánico y arboreto Ballarat, Victoria, Australia, en la orilla del lago Wendouree. Tiene una extensión de 40 ha de jardines paisajistas.</a:t>
            </a:r>
          </a:p>
          <a:p>
            <a:r>
              <a:rPr lang="es-ES" dirty="0"/>
              <a:t>El código de identificación internacional del "Ballarat Botanical Gardens" como miembro del "Botanic Gardens Conservation Internacional" (BGCI), así como las siglas de su herbario es LEGNF.</a:t>
            </a:r>
          </a:p>
        </p:txBody>
      </p:sp>
    </p:spTree>
    <p:extLst>
      <p:ext uri="{BB962C8B-B14F-4D97-AF65-F5344CB8AC3E}">
        <p14:creationId xmlns:p14="http://schemas.microsoft.com/office/powerpoint/2010/main" val="31881403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rmAutofit/>
          </a:bodyPr>
          <a:lstStyle/>
          <a:p>
            <a:r>
              <a:rPr lang="es-ES" dirty="0"/>
              <a:t>Fue creado en el año 1857.</a:t>
            </a:r>
          </a:p>
          <a:p>
            <a:r>
              <a:rPr lang="es-ES" dirty="0"/>
              <a:t>Una colección de bustos de bronce de todos los primeros ministros australianos se encuentra en la magnífica "Horse Chestnut Avenue". </a:t>
            </a:r>
          </a:p>
          <a:p>
            <a:r>
              <a:rPr lang="es-ES" dirty="0"/>
              <a:t>Uno de los fundadores de La federación era Alfred Deakin quién fue el primer miembro federal Ballarat y el segundo primer ministro.</a:t>
            </a:r>
          </a:p>
          <a:p>
            <a:r>
              <a:rPr lang="es-ES" dirty="0"/>
              <a:t>El jardín botánico celebró su sesquicentenario (150 años de antigüedad) en el 2007.</a:t>
            </a:r>
          </a:p>
          <a:p>
            <a:r>
              <a:rPr lang="es-ES" dirty="0"/>
              <a:t>El jardín botánico abarca una extensión de 40 hectáreas en el que el 10 % de la colección es flora australiana.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49860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571184" cy="621330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Se encuentra dividido en tres zonas diferenciadas:</a:t>
            </a:r>
          </a:p>
          <a:p>
            <a:r>
              <a:rPr lang="es-ES" dirty="0"/>
              <a:t>Reserva Central del jardín botánico en estilo 'gardenesque' de los jardines de paseo Victorianos.</a:t>
            </a:r>
          </a:p>
          <a:p>
            <a:r>
              <a:rPr lang="es-ES" dirty="0"/>
              <a:t>Parque abierto conocido como "North and South Gardens".</a:t>
            </a:r>
          </a:p>
          <a:p>
            <a:r>
              <a:rPr lang="es-ES" dirty="0"/>
              <a:t>Gran exposición floral, siendo de destacar entre las especies cultivadas Begonia tuberhybrida.</a:t>
            </a:r>
          </a:p>
          <a:p>
            <a:r>
              <a:rPr lang="es-ES" dirty="0"/>
              <a:t>Entre las estructuras que adornan el jardín se encuentra el monumento en recuerdo del Ex-POW de la guerra, y el pabellón de la estatuaria de la herencia, con la colección de estatuas Stoddart de doce figuras de mármol blancas, que fueron vueltas  a colocar en sus pedestales originales de 1884 en marzo del 2010.</a:t>
            </a:r>
          </a:p>
          <a:p>
            <a:r>
              <a:rPr lang="es-ES" dirty="0"/>
              <a:t>En el South Gardens se encuentra el monumento de los Ex Prisioneros de guerra australianos.</a:t>
            </a:r>
          </a:p>
        </p:txBody>
      </p:sp>
    </p:spTree>
    <p:extLst>
      <p:ext uri="{BB962C8B-B14F-4D97-AF65-F5344CB8AC3E}">
        <p14:creationId xmlns:p14="http://schemas.microsoft.com/office/powerpoint/2010/main" val="42665213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4414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644008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449999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374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571999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4571999" cy="335699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4572000" cy="33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016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916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093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313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595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511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1265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382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432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71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6492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680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884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2227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750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841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597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198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289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02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809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307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111</TotalTime>
  <Words>2510</Words>
  <Application>Microsoft Office PowerPoint</Application>
  <PresentationFormat>Presentación en pantalla (4:3)</PresentationFormat>
  <Paragraphs>265</Paragraphs>
  <Slides>115</Slides>
  <Notes>90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115</vt:i4>
      </vt:variant>
    </vt:vector>
  </HeadingPairs>
  <TitlesOfParts>
    <vt:vector size="124" baseType="lpstr">
      <vt:lpstr>Arial</vt:lpstr>
      <vt:lpstr>Calibri</vt:lpstr>
      <vt:lpstr>Century Schoolbook</vt:lpstr>
      <vt:lpstr>Wingdings</vt:lpstr>
      <vt:lpstr>Wingdings 2</vt:lpstr>
      <vt:lpstr>1_Default Theme</vt:lpstr>
      <vt:lpstr>Mirador</vt:lpstr>
      <vt:lpstr>2_Default Theme</vt:lpstr>
      <vt:lpstr>3_Default Theme</vt:lpstr>
      <vt:lpstr>OCEANIA.-LA VUELTA AL MUNDO EN 885 JARDINES.-AUSTRALIA.-Aralluen Botanic Park.-Auburn botanical garden.-Ballarat Begonia Festival.-Ballarat Botanical Gardens.   </vt:lpstr>
      <vt:lpstr>Aralluen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Auburn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Ballarat Begonia Festival.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Ballarat Botanical Gardens.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Josep</dc:creator>
  <cp:lastModifiedBy>Usuario</cp:lastModifiedBy>
  <cp:revision>10</cp:revision>
  <dcterms:created xsi:type="dcterms:W3CDTF">2016-04-18T05:50:13Z</dcterms:created>
  <dcterms:modified xsi:type="dcterms:W3CDTF">2018-02-28T06:56:53Z</dcterms:modified>
</cp:coreProperties>
</file>