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74F5BA-B22E-4970-9F59-6A65B96F671D}"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468385-53C3-46C6-9EDF-68C6FCAABE1E}" type="slidenum">
              <a:rPr lang="es-ES" smtClean="0"/>
              <a:t>‹Nº›</a:t>
            </a:fld>
            <a:endParaRPr lang="es-ES" dirty="0"/>
          </a:p>
        </p:txBody>
      </p:sp>
    </p:spTree>
    <p:extLst>
      <p:ext uri="{BB962C8B-B14F-4D97-AF65-F5344CB8AC3E}">
        <p14:creationId xmlns:p14="http://schemas.microsoft.com/office/powerpoint/2010/main" val="10791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474784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482529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817667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Garden.-Brachichiton rupestris</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4129156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1622036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3626005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059647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903885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 TREPADORAS</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2962280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1631808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363698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1705079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37875579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29253158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1671529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22295666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22115654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4075530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27898368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35374043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23606399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33161979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21714868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14342039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26155377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25287684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42770481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12861828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31471868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16803899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6829652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25914121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18725182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19033781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17991301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12327131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27683823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24922503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27414708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5335928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12319947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40321450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21926364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30832072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4799081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26755912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28685175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6024014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18225039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42470632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200580745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35883429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6559674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7935569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26278335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6715425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9927676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8312883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2031292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17507594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6675646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94953153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24097520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378800742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Garden.-Xanthorroea</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372944142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3988468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12332522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286092561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174437974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35426625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5926548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369342936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Cranbourne Botanic Garden.-Cristal Plant</a:t>
            </a:r>
          </a:p>
        </p:txBody>
      </p:sp>
      <p:sp>
        <p:nvSpPr>
          <p:cNvPr id="4" name="3 Marcador de número de diapositiva"/>
          <p:cNvSpPr>
            <a:spLocks noGrp="1"/>
          </p:cNvSpPr>
          <p:nvPr>
            <p:ph type="sldNum" sz="quarter" idx="10"/>
          </p:nvPr>
        </p:nvSpPr>
        <p:spPr/>
        <p:txBody>
          <a:bodyPr/>
          <a:lstStyle/>
          <a:p>
            <a:fld id="{590136E6-808B-4DAD-863D-2091AFCA3644}"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2964794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8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606480" cy="2376264"/>
          </a:xfrm>
        </p:spPr>
        <p:txBody>
          <a:bodyPr>
            <a:normAutofit fontScale="90000"/>
          </a:bodyPr>
          <a:lstStyle/>
          <a:p>
            <a:r>
              <a:rPr lang="es-ES" sz="3600" dirty="0"/>
              <a:t>OCEANIA.-LA VUELTA AL MUNDO EN 885 JARDINES.-AUSTRALIA.-</a:t>
            </a:r>
            <a:r>
              <a:rPr lang="es-ES" dirty="0"/>
              <a:t>Cranbourne Botanic Garden.-A</a:t>
            </a:r>
            <a:br>
              <a:rPr lang="es-ES" dirty="0"/>
            </a:br>
            <a:endParaRPr lang="es-ES" dirty="0"/>
          </a:p>
        </p:txBody>
      </p:sp>
      <p:sp>
        <p:nvSpPr>
          <p:cNvPr id="3" name="2 Subtítulo"/>
          <p:cNvSpPr>
            <a:spLocks noGrp="1"/>
          </p:cNvSpPr>
          <p:nvPr>
            <p:ph type="subTitle" idx="1"/>
          </p:nvPr>
        </p:nvSpPr>
        <p:spPr>
          <a:xfrm>
            <a:off x="2555776" y="5003322"/>
            <a:ext cx="5184576"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604849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Cranbourne Botanic Garden</a:t>
            </a:r>
          </a:p>
        </p:txBody>
      </p:sp>
      <p:sp>
        <p:nvSpPr>
          <p:cNvPr id="3" name="2 Marcador de contenido"/>
          <p:cNvSpPr>
            <a:spLocks noGrp="1"/>
          </p:cNvSpPr>
          <p:nvPr>
            <p:ph sz="quarter" idx="1"/>
          </p:nvPr>
        </p:nvSpPr>
        <p:spPr/>
        <p:txBody>
          <a:bodyPr>
            <a:normAutofit fontScale="92500"/>
          </a:bodyPr>
          <a:lstStyle/>
          <a:p>
            <a:r>
              <a:rPr lang="es-ES" dirty="0"/>
              <a:t>El Real Jardín Botánico, Cranbourne, es una división del Real Jardín Botánico de Melbourne .</a:t>
            </a:r>
          </a:p>
          <a:p>
            <a:r>
              <a:rPr lang="es-ES" dirty="0"/>
              <a:t> Se encuentra ubicado en el Melbourne suburbio de Cranbourne , a unos 45 km al sur-este del centro de la ciudad de Melbourne. </a:t>
            </a:r>
          </a:p>
          <a:p>
            <a:r>
              <a:rPr lang="es-ES" dirty="0"/>
              <a:t>La división se especializa en plantas nativas australianas .</a:t>
            </a:r>
          </a:p>
          <a:p>
            <a:r>
              <a:rPr lang="es-ES" dirty="0"/>
              <a:t> La superficie total de esta división del jardín botánico es de 363 hectáreas, que incluye páramos , humedales y bosques .</a:t>
            </a:r>
          </a:p>
          <a:p>
            <a:r>
              <a:rPr lang="es-ES" dirty="0"/>
              <a:t> Los jardines también proporcionan hábitat para las  aves nativas , mamíferos y reptiles , incluyendo algunas especies raras y en peligro de extinción.</a:t>
            </a:r>
          </a:p>
          <a:p>
            <a:endParaRPr lang="es-ES" dirty="0"/>
          </a:p>
        </p:txBody>
      </p:sp>
    </p:spTree>
    <p:extLst>
      <p:ext uri="{BB962C8B-B14F-4D97-AF65-F5344CB8AC3E}">
        <p14:creationId xmlns:p14="http://schemas.microsoft.com/office/powerpoint/2010/main" val="4269878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Una característica reciente del Real Jardín Botánico de Cranbourne, es el Jardín especialmente construido australiano, se abrió al público el 28 de mayo de 2006. </a:t>
            </a:r>
          </a:p>
          <a:p>
            <a:r>
              <a:rPr lang="es-ES" dirty="0"/>
              <a:t>El jardín australiano cuenta con una serie de jardines de exposiciones, esculturas y exposiciones destinadas a llevar la belleza y diversidad del paisaje australiano y plantas para el público. </a:t>
            </a:r>
          </a:p>
          <a:p>
            <a:r>
              <a:rPr lang="es-ES" dirty="0"/>
              <a:t>Más allá del jardín australiano, la sección de matorrales del jardín cuenta con 10 kilómetros de senderos para caminar, e incluye el Trig Point Lookout Tower, sitios aislados de picnic y barbacoas libres. </a:t>
            </a:r>
          </a:p>
          <a:p>
            <a:endParaRPr lang="es-ES" dirty="0"/>
          </a:p>
        </p:txBody>
      </p:sp>
    </p:spTree>
    <p:extLst>
      <p:ext uri="{BB962C8B-B14F-4D97-AF65-F5344CB8AC3E}">
        <p14:creationId xmlns:p14="http://schemas.microsoft.com/office/powerpoint/2010/main" val="3899511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Los indígenas australianos personas Boonerwurung habitaron el área alrededor de Cranbourne en tiempos pre-europeos.</a:t>
            </a:r>
          </a:p>
          <a:p>
            <a:r>
              <a:rPr lang="es-ES" dirty="0"/>
              <a:t> El sitio de los Jardines Botánicos Reales, Cranbourne se utilizó para arena minería desde fecha tan lejana como la década de 1820, principalmente para abastecer el edificio de Melbourne y sus alrededores.</a:t>
            </a:r>
          </a:p>
          <a:p>
            <a:r>
              <a:rPr lang="es-ES" dirty="0"/>
              <a:t> Utilizado el sitio como zona militar desde 1889 hasta la década de 1960, con licencias privadas también emitidos por extracción de arena, pasto y madera reunión. </a:t>
            </a:r>
          </a:p>
          <a:p>
            <a:r>
              <a:rPr lang="es-ES" dirty="0"/>
              <a:t>En 1970, el sitio fue nombrado como una división de Royal Botanic Gardens, Melbourne, con un enfoque en la investigación de plantas de Australia y su conservación</a:t>
            </a:r>
          </a:p>
        </p:txBody>
      </p:sp>
    </p:spTree>
    <p:extLst>
      <p:ext uri="{BB962C8B-B14F-4D97-AF65-F5344CB8AC3E}">
        <p14:creationId xmlns:p14="http://schemas.microsoft.com/office/powerpoint/2010/main" val="4182042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Los jardines no se abrieron al público hasta 1989. El jardín australiano fue planeado y desarrollado a lo largo de varios años, finalmente la apertura al público en general el 30 de mayo de 2006, y la atracción de 15.000 visitantes en la jornada inaugural. </a:t>
            </a:r>
          </a:p>
          <a:p>
            <a:r>
              <a:rPr lang="es-ES" dirty="0"/>
              <a:t>El jardín australiano tiene como objetivo permitir a los visitantes a explorar el lugar de las personas en el medio ambiente australiano y para aprender más acerca de las plantas australianas. </a:t>
            </a:r>
          </a:p>
          <a:p>
            <a:r>
              <a:rPr lang="es-ES" dirty="0"/>
              <a:t>Cuenta con cerca de 100.000 plantas repartidas en quince pantallas de paisaje y jardines de exposiciones.</a:t>
            </a:r>
          </a:p>
          <a:p>
            <a:endParaRPr lang="es-ES" dirty="0"/>
          </a:p>
        </p:txBody>
      </p:sp>
    </p:spTree>
    <p:extLst>
      <p:ext uri="{BB962C8B-B14F-4D97-AF65-F5344CB8AC3E}">
        <p14:creationId xmlns:p14="http://schemas.microsoft.com/office/powerpoint/2010/main" val="3076448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lnSpcReduction="10000"/>
          </a:bodyPr>
          <a:lstStyle/>
          <a:p>
            <a:r>
              <a:rPr lang="es-ES" dirty="0"/>
              <a:t>El jardín fue diseñado por el equipo australiano Taylor Arquitectos Paisajistas Cullity Lethlean con Paul Thompson (Plant Design Pty Ltd). </a:t>
            </a:r>
          </a:p>
          <a:p>
            <a:r>
              <a:rPr lang="es-ES" dirty="0"/>
              <a:t>El jardín australiano ha ganado varios premios de diseño ya, pero es todavía un trabajo en progreso, con una segunda etapa que abarca un período adicional de diez hectáreas programadas para comenzar la construcción a finales de 2007 y se completará a finales de 2011.</a:t>
            </a:r>
          </a:p>
          <a:p>
            <a:r>
              <a:rPr lang="es-ES" dirty="0"/>
              <a:t>La Arena Roja es la característica central del Jardín de Australia. Cuenta con arena roja vibrante con los círculos de saltbush montículos y la media luna en forma de diseño eco de las formas y los colores que se encuentran en el centro de Australia .</a:t>
            </a:r>
          </a:p>
          <a:p>
            <a:r>
              <a:rPr lang="es-ES" dirty="0"/>
              <a:t> El jardín está diseñado para mostrar oleadas estacionales de flores silvestres, como se ve en los desiertos de Australia central.</a:t>
            </a:r>
          </a:p>
          <a:p>
            <a:endParaRPr lang="es-ES" dirty="0"/>
          </a:p>
        </p:txBody>
      </p:sp>
    </p:spTree>
    <p:extLst>
      <p:ext uri="{BB962C8B-B14F-4D97-AF65-F5344CB8AC3E}">
        <p14:creationId xmlns:p14="http://schemas.microsoft.com/office/powerpoint/2010/main" val="1892039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Hay cinco jardines de exhibición con el objetivo de demostrar formas que plantas nativas australianas se pueden utilizar en el jardín de casa. </a:t>
            </a:r>
          </a:p>
          <a:p>
            <a:r>
              <a:rPr lang="es-ES" dirty="0"/>
              <a:t>El jardín de la Diversidad ilustra una variedad de plantas nativas de diferentes zonas climáticas de Australia.</a:t>
            </a:r>
          </a:p>
          <a:p>
            <a:r>
              <a:rPr lang="es-ES" dirty="0"/>
              <a:t> El Jardín de ahorro de agua muestra cómo agrupar plantas con necesidades similares de agua y elegir las plantas que requieren riego mínimo en un jardín.</a:t>
            </a:r>
          </a:p>
          <a:p>
            <a:r>
              <a:rPr lang="es-ES" dirty="0"/>
              <a:t> El jardín cuenta con diversos formas alternativas de jardinería, tales como opciones de plantas especiales y mantillos novedosos. </a:t>
            </a:r>
          </a:p>
        </p:txBody>
      </p:sp>
    </p:spTree>
    <p:extLst>
      <p:ext uri="{BB962C8B-B14F-4D97-AF65-F5344CB8AC3E}">
        <p14:creationId xmlns:p14="http://schemas.microsoft.com/office/powerpoint/2010/main" val="1619860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lnSpcReduction="10000"/>
          </a:bodyPr>
          <a:lstStyle/>
          <a:p>
            <a:r>
              <a:rPr lang="es-ES" dirty="0"/>
              <a:t>El Jardín de inicio muestra una serie de jardines con plantas nativas para algunos tipos comunes de las viviendas que se encuentran en Australia.</a:t>
            </a:r>
          </a:p>
          <a:p>
            <a:r>
              <a:rPr lang="es-ES" dirty="0"/>
              <a:t> El Patio del cabrito utiliza materiales reciclados en plantas naturales zona de juegos para niños en lugar del plástico común y construcciones metálicas se encuentran comúnmente en los patios traseros de Australia.</a:t>
            </a:r>
          </a:p>
          <a:p>
            <a:r>
              <a:rPr lang="es-ES" dirty="0"/>
              <a:t> Garden áridos y lecho seco del río</a:t>
            </a:r>
          </a:p>
          <a:p>
            <a:r>
              <a:rPr lang="es-ES" dirty="0"/>
              <a:t>Estos jardines demuestran el papel del agua en el paisaje australiano. </a:t>
            </a:r>
          </a:p>
          <a:p>
            <a:r>
              <a:rPr lang="es-ES" dirty="0"/>
              <a:t>Muchas partes de Australia son propensas a la alternancia de sequías e inundaciones . </a:t>
            </a:r>
          </a:p>
          <a:p>
            <a:r>
              <a:rPr lang="es-ES" dirty="0"/>
              <a:t>Así, las plantas han tenido que evolucionar para hacer frente a largos períodos de calor intenso y seco aridez , y con cualquiera de los suministros abundantes estacionales o irregulares de agua . </a:t>
            </a:r>
          </a:p>
          <a:p>
            <a:endParaRPr lang="es-ES" dirty="0"/>
          </a:p>
          <a:p>
            <a:endParaRPr lang="es-ES" dirty="0"/>
          </a:p>
        </p:txBody>
      </p:sp>
    </p:spTree>
    <p:extLst>
      <p:ext uri="{BB962C8B-B14F-4D97-AF65-F5344CB8AC3E}">
        <p14:creationId xmlns:p14="http://schemas.microsoft.com/office/powerpoint/2010/main" val="3142122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Así, las plantas han tenido que evolucionar para hacer frente a largos períodos de calor intenso y seco aridez , y con cualquiera de los suministros abundantes estacionales o irregulares de agua . </a:t>
            </a:r>
          </a:p>
          <a:p>
            <a:r>
              <a:rPr lang="es-ES" dirty="0"/>
              <a:t>Los eucaliptos son una característica omnipresente del paisaje australiano, con alrededor de 700 especies que se encuentran en casi todos los hábitats.</a:t>
            </a:r>
          </a:p>
          <a:p>
            <a:r>
              <a:rPr lang="es-ES" dirty="0"/>
              <a:t> Las características Walk eucalipto cinco jardines que muestran algunas especies bien conocidas de eucaliptos, la Ironbark Jardín, la Caja de jardín, la menta , el Jardín Bloodwood huerto, y el Stringybark Jardín.</a:t>
            </a:r>
          </a:p>
          <a:p>
            <a:pPr marL="0" indent="0">
              <a:buNone/>
            </a:pPr>
            <a:endParaRPr lang="es-ES" dirty="0"/>
          </a:p>
        </p:txBody>
      </p:sp>
    </p:spTree>
    <p:extLst>
      <p:ext uri="{BB962C8B-B14F-4D97-AF65-F5344CB8AC3E}">
        <p14:creationId xmlns:p14="http://schemas.microsoft.com/office/powerpoint/2010/main" val="1476386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 Estos árboles se encuentran actualmente en un estado inmaduro, pero seguirá creciendo a árboles maduros en el próximo siglo.</a:t>
            </a:r>
          </a:p>
          <a:p>
            <a:r>
              <a:rPr lang="es-ES" dirty="0"/>
              <a:t>También hay una pantalla de orquídeas australianas  en una cripta debajo Centro de Visitantes, el Camino serpentino, y un campo de Desert Discovery en el Jardín Árido para que los niños jueguen y aprendan. </a:t>
            </a:r>
          </a:p>
          <a:p>
            <a:r>
              <a:rPr lang="es-ES" dirty="0"/>
              <a:t>El Jardín también tiene un servicio de información de los visitantes en el centro de visitantes, visitas guiadas y programas educativos, maestros jardineros voluntarios para ayudar con consejos sobre el uso de plantas australianas, una tienda de regalos y una cafetería con licencia.</a:t>
            </a:r>
          </a:p>
          <a:p>
            <a:endParaRPr lang="es-ES" dirty="0"/>
          </a:p>
          <a:p>
            <a:endParaRPr lang="es-ES" dirty="0"/>
          </a:p>
          <a:p>
            <a:endParaRPr lang="es-ES" dirty="0"/>
          </a:p>
        </p:txBody>
      </p:sp>
    </p:spTree>
    <p:extLst>
      <p:ext uri="{BB962C8B-B14F-4D97-AF65-F5344CB8AC3E}">
        <p14:creationId xmlns:p14="http://schemas.microsoft.com/office/powerpoint/2010/main" val="1475027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7278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2160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4" y="0"/>
            <a:ext cx="9126812" cy="6858000"/>
          </a:xfrm>
          <a:prstGeom prst="rect">
            <a:avLst/>
          </a:prstGeom>
        </p:spPr>
      </p:pic>
    </p:spTree>
    <p:extLst>
      <p:ext uri="{BB962C8B-B14F-4D97-AF65-F5344CB8AC3E}">
        <p14:creationId xmlns:p14="http://schemas.microsoft.com/office/powerpoint/2010/main" val="41636673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0037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4" y="0"/>
            <a:ext cx="9126812" cy="6858000"/>
          </a:xfrm>
          <a:prstGeom prst="rect">
            <a:avLst/>
          </a:prstGeom>
        </p:spPr>
      </p:pic>
    </p:spTree>
    <p:extLst>
      <p:ext uri="{BB962C8B-B14F-4D97-AF65-F5344CB8AC3E}">
        <p14:creationId xmlns:p14="http://schemas.microsoft.com/office/powerpoint/2010/main" val="1125666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343047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4" y="0"/>
            <a:ext cx="9126812" cy="6858000"/>
          </a:xfrm>
          <a:prstGeom prst="rect">
            <a:avLst/>
          </a:prstGeom>
        </p:spPr>
      </p:pic>
    </p:spTree>
    <p:extLst>
      <p:ext uri="{BB962C8B-B14F-4D97-AF65-F5344CB8AC3E}">
        <p14:creationId xmlns:p14="http://schemas.microsoft.com/office/powerpoint/2010/main" val="4984834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88081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65636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6434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1343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2357170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603126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88397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72513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931407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45"/>
            <a:ext cx="457342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0571" y="0"/>
            <a:ext cx="4573429" cy="6858000"/>
          </a:xfrm>
          <a:prstGeom prst="rect">
            <a:avLst/>
          </a:prstGeom>
        </p:spPr>
      </p:pic>
    </p:spTree>
    <p:extLst>
      <p:ext uri="{BB962C8B-B14F-4D97-AF65-F5344CB8AC3E}">
        <p14:creationId xmlns:p14="http://schemas.microsoft.com/office/powerpoint/2010/main" val="28501007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4119831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65034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779034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441982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959416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162140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81393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74816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36271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74939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11120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4926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06813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85790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12786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874"/>
          <a:stretch/>
        </p:blipFill>
        <p:spPr>
          <a:xfrm>
            <a:off x="0" y="0"/>
            <a:ext cx="9144000" cy="6858000"/>
          </a:xfrm>
          <a:prstGeom prst="rect">
            <a:avLst/>
          </a:prstGeom>
        </p:spPr>
      </p:pic>
    </p:spTree>
    <p:extLst>
      <p:ext uri="{BB962C8B-B14F-4D97-AF65-F5344CB8AC3E}">
        <p14:creationId xmlns:p14="http://schemas.microsoft.com/office/powerpoint/2010/main" val="39695968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82395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7850382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10976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74883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23910855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967796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00011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65347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76989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50577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500"/>
            <a:ext cx="9144000" cy="6794500"/>
          </a:xfrm>
          <a:prstGeom prst="rect">
            <a:avLst/>
          </a:prstGeom>
        </p:spPr>
      </p:pic>
    </p:spTree>
    <p:extLst>
      <p:ext uri="{BB962C8B-B14F-4D97-AF65-F5344CB8AC3E}">
        <p14:creationId xmlns:p14="http://schemas.microsoft.com/office/powerpoint/2010/main" val="15424467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82939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59604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32352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337332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179630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89516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6604040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20641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64407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0"/>
            <a:ext cx="9144000" cy="6858000"/>
          </a:xfrm>
          <a:prstGeom prst="rect">
            <a:avLst/>
          </a:prstGeom>
        </p:spPr>
      </p:pic>
    </p:spTree>
    <p:extLst>
      <p:ext uri="{BB962C8B-B14F-4D97-AF65-F5344CB8AC3E}">
        <p14:creationId xmlns:p14="http://schemas.microsoft.com/office/powerpoint/2010/main" val="24527465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09146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7380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4576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02842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3999" cy="6957392"/>
          </a:xfrm>
          <a:prstGeom prst="rect">
            <a:avLst/>
          </a:prstGeom>
        </p:spPr>
      </p:pic>
    </p:spTree>
    <p:extLst>
      <p:ext uri="{BB962C8B-B14F-4D97-AF65-F5344CB8AC3E}">
        <p14:creationId xmlns:p14="http://schemas.microsoft.com/office/powerpoint/2010/main" val="38442049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399"/>
          </a:xfrm>
          <a:prstGeom prst="rect">
            <a:avLst/>
          </a:prstGeom>
        </p:spPr>
      </p:pic>
    </p:spTree>
    <p:extLst>
      <p:ext uri="{BB962C8B-B14F-4D97-AF65-F5344CB8AC3E}">
        <p14:creationId xmlns:p14="http://schemas.microsoft.com/office/powerpoint/2010/main" val="21785396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58318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29182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6725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64002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01900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30764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94036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07538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9925"/>
            <a:ext cx="45720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12993"/>
            <a:ext cx="4572000" cy="6858000"/>
          </a:xfrm>
          <a:prstGeom prst="rect">
            <a:avLst/>
          </a:prstGeom>
        </p:spPr>
      </p:pic>
    </p:spTree>
    <p:extLst>
      <p:ext uri="{BB962C8B-B14F-4D97-AF65-F5344CB8AC3E}">
        <p14:creationId xmlns:p14="http://schemas.microsoft.com/office/powerpoint/2010/main" val="73206825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94150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97234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15680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53453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398952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TotalTime>
  <Words>1308</Words>
  <Application>Microsoft Office PowerPoint</Application>
  <PresentationFormat>Presentación en pantalla (4:3)</PresentationFormat>
  <Paragraphs>186</Paragraphs>
  <Slides>84</Slides>
  <Notes>73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84</vt:i4>
      </vt:variant>
    </vt:vector>
  </HeadingPairs>
  <TitlesOfParts>
    <vt:vector size="89" baseType="lpstr">
      <vt:lpstr>Calibri</vt:lpstr>
      <vt:lpstr>Century Schoolbook</vt:lpstr>
      <vt:lpstr>Wingdings</vt:lpstr>
      <vt:lpstr>Wingdings 2</vt:lpstr>
      <vt:lpstr>Default Theme</vt:lpstr>
      <vt:lpstr>OCEANIA.-LA VUELTA AL MUNDO EN 885 JARDINES.-AUSTRALIA.-Cranbourne Botanic Garden.-A </vt:lpstr>
      <vt:lpstr>Cranbourne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Usuario</cp:lastModifiedBy>
  <cp:revision>8</cp:revision>
  <dcterms:created xsi:type="dcterms:W3CDTF">2013-09-17T05:34:35Z</dcterms:created>
  <dcterms:modified xsi:type="dcterms:W3CDTF">2018-02-28T07:29:45Z</dcterms:modified>
</cp:coreProperties>
</file>