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F7DFEC-E3EF-4DF1-A360-A79D52D1833B}" type="datetimeFigureOut">
              <a:rPr lang="es-ES" smtClean="0"/>
              <a:t>28/02/2018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DEC4E0-C6CB-4801-ABAE-9D07E48919CF}" type="slidenum">
              <a:rPr lang="es-ES" smtClean="0"/>
              <a:t>‹Nº›</a:t>
            </a:fld>
            <a:endParaRPr lang="es-ES" dirty="0"/>
          </a:p>
        </p:txBody>
      </p:sp>
    </p:spTree>
    <p:extLst>
      <p:ext uri="{BB962C8B-B14F-4D97-AF65-F5344CB8AC3E}">
        <p14:creationId xmlns:p14="http://schemas.microsoft.com/office/powerpoint/2010/main" val="3693429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5</a:t>
            </a:fld>
            <a:endParaRPr lang="es-ES" dirty="0">
              <a:solidFill>
                <a:prstClr val="black"/>
              </a:solidFill>
            </a:endParaRPr>
          </a:p>
        </p:txBody>
      </p:sp>
    </p:spTree>
    <p:extLst>
      <p:ext uri="{BB962C8B-B14F-4D97-AF65-F5344CB8AC3E}">
        <p14:creationId xmlns:p14="http://schemas.microsoft.com/office/powerpoint/2010/main" val="3304218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3827047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036222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1171259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3692630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42914078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3870826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1844109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13</a:t>
            </a:fld>
            <a:endParaRPr lang="es-ES" dirty="0">
              <a:solidFill>
                <a:prstClr val="black"/>
              </a:solidFill>
            </a:endParaRPr>
          </a:p>
        </p:txBody>
      </p:sp>
    </p:spTree>
    <p:extLst>
      <p:ext uri="{BB962C8B-B14F-4D97-AF65-F5344CB8AC3E}">
        <p14:creationId xmlns:p14="http://schemas.microsoft.com/office/powerpoint/2010/main" val="3636829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15</a:t>
            </a:fld>
            <a:endParaRPr lang="es-ES" dirty="0">
              <a:solidFill>
                <a:prstClr val="black"/>
              </a:solidFill>
            </a:endParaRPr>
          </a:p>
        </p:txBody>
      </p:sp>
    </p:spTree>
    <p:extLst>
      <p:ext uri="{BB962C8B-B14F-4D97-AF65-F5344CB8AC3E}">
        <p14:creationId xmlns:p14="http://schemas.microsoft.com/office/powerpoint/2010/main" val="3331122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1830154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3848092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919495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40641746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948833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1577864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7763760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9094096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13367494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4154490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15967618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34398243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National Rhododendron Gardens.-Australia.-</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27897678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2145193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0592839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11388295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31961638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10538986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41684198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42293965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29669857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22303140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37749241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6737862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1003101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6477220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8549455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36169068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915849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41732500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40956625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Nerima Garden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31115200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Peter Pan</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6497713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Garden.-Perth</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18035696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Garden.-Perth</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56</a:t>
            </a:fld>
            <a:endParaRPr lang="es-ES" dirty="0">
              <a:solidFill>
                <a:prstClr val="black"/>
              </a:solidFill>
            </a:endParaRPr>
          </a:p>
        </p:txBody>
      </p:sp>
    </p:spTree>
    <p:extLst>
      <p:ext uri="{BB962C8B-B14F-4D97-AF65-F5344CB8AC3E}">
        <p14:creationId xmlns:p14="http://schemas.microsoft.com/office/powerpoint/2010/main" val="1869589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Garden.-Perth</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31506693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Garden.-Perth</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5753392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Garden.-Perth</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16890578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Garden.-Perth</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42319100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Garden.-Perth</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8664333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Queen´s Garden.-Perth</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1114489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23289856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2894108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3580337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24926859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9651142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2491965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41255864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25593972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27388486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33726133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8370156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77</a:t>
            </a:fld>
            <a:endParaRPr lang="es-ES" dirty="0">
              <a:solidFill>
                <a:prstClr val="black"/>
              </a:solidFill>
            </a:endParaRPr>
          </a:p>
        </p:txBody>
      </p:sp>
    </p:spTree>
    <p:extLst>
      <p:ext uri="{BB962C8B-B14F-4D97-AF65-F5344CB8AC3E}">
        <p14:creationId xmlns:p14="http://schemas.microsoft.com/office/powerpoint/2010/main" val="36222176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78</a:t>
            </a:fld>
            <a:endParaRPr lang="es-ES" dirty="0">
              <a:solidFill>
                <a:prstClr val="black"/>
              </a:solidFill>
            </a:endParaRPr>
          </a:p>
        </p:txBody>
      </p:sp>
    </p:spTree>
    <p:extLst>
      <p:ext uri="{BB962C8B-B14F-4D97-AF65-F5344CB8AC3E}">
        <p14:creationId xmlns:p14="http://schemas.microsoft.com/office/powerpoint/2010/main" val="20500207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79</a:t>
            </a:fld>
            <a:endParaRPr lang="es-ES" dirty="0">
              <a:solidFill>
                <a:prstClr val="black"/>
              </a:solidFill>
            </a:endParaRPr>
          </a:p>
        </p:txBody>
      </p:sp>
    </p:spTree>
    <p:extLst>
      <p:ext uri="{BB962C8B-B14F-4D97-AF65-F5344CB8AC3E}">
        <p14:creationId xmlns:p14="http://schemas.microsoft.com/office/powerpoint/2010/main" val="8912206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80</a:t>
            </a:fld>
            <a:endParaRPr lang="es-ES" dirty="0">
              <a:solidFill>
                <a:prstClr val="black"/>
              </a:solidFill>
            </a:endParaRPr>
          </a:p>
        </p:txBody>
      </p:sp>
    </p:spTree>
    <p:extLst>
      <p:ext uri="{BB962C8B-B14F-4D97-AF65-F5344CB8AC3E}">
        <p14:creationId xmlns:p14="http://schemas.microsoft.com/office/powerpoint/2010/main" val="97302090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81</a:t>
            </a:fld>
            <a:endParaRPr lang="es-ES" dirty="0">
              <a:solidFill>
                <a:prstClr val="black"/>
              </a:solidFill>
            </a:endParaRPr>
          </a:p>
        </p:txBody>
      </p:sp>
    </p:spTree>
    <p:extLst>
      <p:ext uri="{BB962C8B-B14F-4D97-AF65-F5344CB8AC3E}">
        <p14:creationId xmlns:p14="http://schemas.microsoft.com/office/powerpoint/2010/main" val="38479437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82</a:t>
            </a:fld>
            <a:endParaRPr lang="es-ES" dirty="0">
              <a:solidFill>
                <a:prstClr val="black"/>
              </a:solidFill>
            </a:endParaRPr>
          </a:p>
        </p:txBody>
      </p:sp>
    </p:spTree>
    <p:extLst>
      <p:ext uri="{BB962C8B-B14F-4D97-AF65-F5344CB8AC3E}">
        <p14:creationId xmlns:p14="http://schemas.microsoft.com/office/powerpoint/2010/main" val="26937024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176021862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3035394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394280932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40467752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212639245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340433394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72463944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1162608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Wittunga Botanic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327682415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154139034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99614574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Melbourne.-Alexander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405874545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Melbourne.-Alexander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388986221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Melbourne.-Alexander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273772145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Melbourne.-Alexander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104</a:t>
            </a:fld>
            <a:endParaRPr lang="es-ES" dirty="0">
              <a:solidFill>
                <a:prstClr val="black"/>
              </a:solidFill>
            </a:endParaRPr>
          </a:p>
        </p:txBody>
      </p:sp>
    </p:spTree>
    <p:extLst>
      <p:ext uri="{BB962C8B-B14F-4D97-AF65-F5344CB8AC3E}">
        <p14:creationId xmlns:p14="http://schemas.microsoft.com/office/powerpoint/2010/main" val="402480105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Melbourne.-Alexander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105</a:t>
            </a:fld>
            <a:endParaRPr lang="es-ES" dirty="0">
              <a:solidFill>
                <a:prstClr val="black"/>
              </a:solidFill>
            </a:endParaRPr>
          </a:p>
        </p:txBody>
      </p:sp>
    </p:spTree>
    <p:extLst>
      <p:ext uri="{BB962C8B-B14F-4D97-AF65-F5344CB8AC3E}">
        <p14:creationId xmlns:p14="http://schemas.microsoft.com/office/powerpoint/2010/main" val="31836422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Melbourne.-Alexander Gardens.-</a:t>
            </a:r>
          </a:p>
        </p:txBody>
      </p:sp>
      <p:sp>
        <p:nvSpPr>
          <p:cNvPr id="4" name="3 Marcador de número de diapositiva"/>
          <p:cNvSpPr>
            <a:spLocks noGrp="1"/>
          </p:cNvSpPr>
          <p:nvPr>
            <p:ph type="sldNum" sz="quarter" idx="10"/>
          </p:nvPr>
        </p:nvSpPr>
        <p:spPr/>
        <p:txBody>
          <a:bodyPr/>
          <a:lstStyle/>
          <a:p>
            <a:fld id="{EBE5F462-2AFC-4AA4-9DF3-C03C19CBBAA9}" type="slidenum">
              <a:rPr lang="es-ES" smtClean="0">
                <a:solidFill>
                  <a:prstClr val="black"/>
                </a:solidFill>
              </a:rPr>
              <a:pPr/>
              <a:t>106</a:t>
            </a:fld>
            <a:endParaRPr lang="es-ES" dirty="0">
              <a:solidFill>
                <a:prstClr val="black"/>
              </a:solidFill>
            </a:endParaRPr>
          </a:p>
        </p:txBody>
      </p:sp>
    </p:spTree>
    <p:extLst>
      <p:ext uri="{BB962C8B-B14F-4D97-AF65-F5344CB8AC3E}">
        <p14:creationId xmlns:p14="http://schemas.microsoft.com/office/powerpoint/2010/main" val="4159143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2/28/2018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2/28/2018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2/28/2018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upload.wikimedia.org/wikipedia/commons/a/a7/Public_art_-_Peter_Pan,_Queens_Gardens,_Perth.jpg" TargetMode="External"/><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hyperlink" Target="//upload.wikimedia.org/wikipedia/commons/6/6d/ATB2009alexandergardens.JPG" TargetMode="Externa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hyperlink" Target="//upload.wikimedia.org/wikipedia/commons/8/89/Yarra_River_&amp;_City_Skyline.jpg" TargetMode="External"/><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10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412776"/>
            <a:ext cx="6496000" cy="2232248"/>
          </a:xfrm>
        </p:spPr>
        <p:txBody>
          <a:bodyPr>
            <a:normAutofit/>
          </a:bodyPr>
          <a:lstStyle/>
          <a:p>
            <a:r>
              <a:rPr lang="es-ES" sz="3600" dirty="0"/>
              <a:t>OCEANIA.-LA VUELTA AL MUNDO EN 885 JARDINES</a:t>
            </a:r>
            <a:r>
              <a:rPr lang="es-ES" dirty="0"/>
              <a:t>.-AUSTRALIA.-D</a:t>
            </a:r>
            <a:br>
              <a:rPr lang="es-ES" dirty="0"/>
            </a:br>
            <a:endParaRPr lang="es-ES" dirty="0"/>
          </a:p>
        </p:txBody>
      </p:sp>
      <p:sp>
        <p:nvSpPr>
          <p:cNvPr id="3" name="2 Subtítulo"/>
          <p:cNvSpPr>
            <a:spLocks noGrp="1"/>
          </p:cNvSpPr>
          <p:nvPr>
            <p:ph type="subTitle" idx="1"/>
          </p:nvPr>
        </p:nvSpPr>
        <p:spPr>
          <a:xfrm>
            <a:off x="2555776" y="5003322"/>
            <a:ext cx="5472608" cy="1371600"/>
          </a:xfrm>
        </p:spPr>
        <p:txBody>
          <a:bodyPr>
            <a:normAutofit/>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60484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National Rhododendron Gardens</a:t>
            </a:r>
          </a:p>
        </p:txBody>
      </p:sp>
      <p:sp>
        <p:nvSpPr>
          <p:cNvPr id="3" name="2 Marcador de contenido"/>
          <p:cNvSpPr>
            <a:spLocks noGrp="1"/>
          </p:cNvSpPr>
          <p:nvPr>
            <p:ph sz="quarter" idx="1"/>
          </p:nvPr>
        </p:nvSpPr>
        <p:spPr/>
        <p:txBody>
          <a:bodyPr>
            <a:normAutofit/>
          </a:bodyPr>
          <a:lstStyle/>
          <a:p>
            <a:r>
              <a:rPr lang="es-ES" dirty="0"/>
              <a:t>Los National Rhododendron Gardens están situados en el municipio de Olinda, Victoria , Australia, a menos de 5 minutos del centro de la ciudad. </a:t>
            </a:r>
          </a:p>
          <a:p>
            <a:r>
              <a:rPr lang="es-ES" dirty="0"/>
              <a:t>En 1960, los miembros de la entonces Sociedad de Ferny Creek Hortícola, comenzó otro grupo conocido como la Sociedad Rhododendron australiano. </a:t>
            </a:r>
          </a:p>
          <a:p>
            <a:r>
              <a:rPr lang="es-ES" dirty="0"/>
              <a:t>Este nuevo grupo tiene permiso de la Comisión Forestal para establecer un jardín de rododendros en un terreno de 20 hectáreas, en 1975 unas 20 ha les fueron dadas. </a:t>
            </a:r>
          </a:p>
        </p:txBody>
      </p:sp>
    </p:spTree>
    <p:extLst>
      <p:ext uri="{BB962C8B-B14F-4D97-AF65-F5344CB8AC3E}">
        <p14:creationId xmlns:p14="http://schemas.microsoft.com/office/powerpoint/2010/main" val="3130313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En 1995, los National Rhododendron Gardens pasó a manos de un sector del gobierno conocido como Melbourne Parques y Vías Navegables, que se ha convertido desde entonces en Parque de  Victoria .</a:t>
            </a:r>
          </a:p>
          <a:p>
            <a:r>
              <a:rPr lang="es-ES" dirty="0"/>
              <a:t>Aunque el nombre-sake promociona el Rhododendron robusto como su actor principal, los 15.000 rododendros también comparten el escenario con más de 12.000 azaleas, camelias y los narcisos 3.000 250.000. </a:t>
            </a:r>
          </a:p>
          <a:p>
            <a:r>
              <a:rPr lang="es-ES" dirty="0"/>
              <a:t>Situado a poca distancia (500 metros) de la ciudad principal de Olinda , los 104 acres jardines ofrecen una fantástica oportunidad para ver a uno de los sitios de la región de jardín de primer nivel.</a:t>
            </a:r>
          </a:p>
        </p:txBody>
      </p:sp>
    </p:spTree>
    <p:extLst>
      <p:ext uri="{BB962C8B-B14F-4D97-AF65-F5344CB8AC3E}">
        <p14:creationId xmlns:p14="http://schemas.microsoft.com/office/powerpoint/2010/main" val="4202585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Dentro de los terrenos en sí se encuentra un gran lago ornamental, jardines sensoriales, profundos barrancos de helechos salpicado de la ceniza de montaña poderoso, pequeños jardines de roca y el acceso pavimentado a lo largo de toda la propiedad. </a:t>
            </a:r>
          </a:p>
          <a:p>
            <a:r>
              <a:rPr lang="es-ES" dirty="0"/>
              <a:t>Al caminar a lo largo de los jardines, se dirigirá más allá de la arboleda del cerezo que está en plena floración a lo largo de la primavera y se celebra en el anual Festival Cherry Blossom .</a:t>
            </a:r>
          </a:p>
          <a:p>
            <a:r>
              <a:rPr lang="es-ES" dirty="0"/>
              <a:t> A medida que andamos más allá de la arboleda,  hay  algunos de los paisajes más impresionantes del Dandenongs  a la vista, que se extienden por todo el valle de Yarra .</a:t>
            </a:r>
          </a:p>
        </p:txBody>
      </p:sp>
    </p:spTree>
    <p:extLst>
      <p:ext uri="{BB962C8B-B14F-4D97-AF65-F5344CB8AC3E}">
        <p14:creationId xmlns:p14="http://schemas.microsoft.com/office/powerpoint/2010/main" val="3828314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9078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29"/>
            <a:ext cx="9144000" cy="6811671"/>
          </a:xfrm>
          <a:prstGeom prst="rect">
            <a:avLst/>
          </a:prstGeom>
        </p:spPr>
      </p:pic>
    </p:spTree>
    <p:extLst>
      <p:ext uri="{BB962C8B-B14F-4D97-AF65-F5344CB8AC3E}">
        <p14:creationId xmlns:p14="http://schemas.microsoft.com/office/powerpoint/2010/main" val="3321138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3757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6982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094076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1480047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4237773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532832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2256275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929"/>
            <a:ext cx="9144000" cy="6840141"/>
          </a:xfrm>
          <a:prstGeom prst="rect">
            <a:avLst/>
          </a:prstGeom>
        </p:spPr>
      </p:pic>
    </p:spTree>
    <p:extLst>
      <p:ext uri="{BB962C8B-B14F-4D97-AF65-F5344CB8AC3E}">
        <p14:creationId xmlns:p14="http://schemas.microsoft.com/office/powerpoint/2010/main" val="451810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4006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6773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4908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687"/>
          <a:stretch/>
        </p:blipFill>
        <p:spPr>
          <a:xfrm>
            <a:off x="0" y="0"/>
            <a:ext cx="9144000" cy="6858000"/>
          </a:xfrm>
          <a:prstGeom prst="rect">
            <a:avLst/>
          </a:prstGeom>
        </p:spPr>
      </p:pic>
    </p:spTree>
    <p:extLst>
      <p:ext uri="{BB962C8B-B14F-4D97-AF65-F5344CB8AC3E}">
        <p14:creationId xmlns:p14="http://schemas.microsoft.com/office/powerpoint/2010/main" val="537681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24944"/>
            <a:ext cx="9144000" cy="3926124"/>
          </a:xfrm>
          <a:prstGeom prst="rect">
            <a:avLst/>
          </a:prstGeom>
        </p:spPr>
      </p:pic>
    </p:spTree>
    <p:extLst>
      <p:ext uri="{BB962C8B-B14F-4D97-AF65-F5344CB8AC3E}">
        <p14:creationId xmlns:p14="http://schemas.microsoft.com/office/powerpoint/2010/main" val="2933062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52088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1073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1133063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271576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8467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634542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045946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4577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48236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Nerima Garden</a:t>
            </a:r>
          </a:p>
        </p:txBody>
      </p:sp>
      <p:sp>
        <p:nvSpPr>
          <p:cNvPr id="3" name="2 Marcador de contenido"/>
          <p:cNvSpPr>
            <a:spLocks noGrp="1"/>
          </p:cNvSpPr>
          <p:nvPr>
            <p:ph sz="quarter" idx="1"/>
          </p:nvPr>
        </p:nvSpPr>
        <p:spPr/>
        <p:txBody>
          <a:bodyPr>
            <a:normAutofit lnSpcReduction="10000"/>
          </a:bodyPr>
          <a:lstStyle/>
          <a:p>
            <a:r>
              <a:rPr lang="es-ES" dirty="0"/>
              <a:t>Ubicado dentro de los límites del icónico Queens Park, los jardines de Nerima han sido diseñados en consulta con la hermana de la ciudad de Ipswich Nerima el Japón. </a:t>
            </a:r>
          </a:p>
          <a:p>
            <a:r>
              <a:rPr lang="es-ES" dirty="0"/>
              <a:t>La filosofía del jardín es crear un lugar de paz y tranquilidad, un lugar para conocer la naturaleza y la calma del espíritu. </a:t>
            </a:r>
          </a:p>
          <a:p>
            <a:r>
              <a:rPr lang="es-ES" dirty="0"/>
              <a:t>El jardín está diseñado para tomar ventaja de la vegetación existente y la forma del terreno de Queens Park, de tal manera que el visitante es llevado en un viaje de descubrimiento, donde la perspectiva de los cambios jardín aligeran el corazón. </a:t>
            </a:r>
          </a:p>
          <a:p>
            <a:endParaRPr lang="es-ES" dirty="0"/>
          </a:p>
        </p:txBody>
      </p:sp>
    </p:spTree>
    <p:extLst>
      <p:ext uri="{BB962C8B-B14F-4D97-AF65-F5344CB8AC3E}">
        <p14:creationId xmlns:p14="http://schemas.microsoft.com/office/powerpoint/2010/main" val="606032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Los jardines Nerima busca captar los elementos de un jardín de estilo japonés, conservando una identidad claramente de Ipswich a través del uso de plantas locales, incluyendo especies raras y en peligro de extinción. </a:t>
            </a:r>
          </a:p>
          <a:p>
            <a:r>
              <a:rPr lang="es-ES" dirty="0"/>
              <a:t>El jardín es una imagen del ambiente local y cómo encaja dentro de Ipswich South East Queensland. La primera etapa del jardín representa el océano con las últimas etapas que se añade que hará el papel de más de cerca el carácter de la región Ipswich, sus ríos, cumbres montañosas y la vegetación. </a:t>
            </a:r>
          </a:p>
          <a:p>
            <a:endParaRPr lang="es-ES" dirty="0"/>
          </a:p>
        </p:txBody>
      </p:sp>
    </p:spTree>
    <p:extLst>
      <p:ext uri="{BB962C8B-B14F-4D97-AF65-F5344CB8AC3E}">
        <p14:creationId xmlns:p14="http://schemas.microsoft.com/office/powerpoint/2010/main" val="17592568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6898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20743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9304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5741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80085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72018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09011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550899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0058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923016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30491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0388765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9797256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800501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28937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20779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0879158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9392"/>
            <a:ext cx="9252520" cy="7056784"/>
          </a:xfrm>
          <a:prstGeom prst="rect">
            <a:avLst/>
          </a:prstGeom>
        </p:spPr>
      </p:pic>
    </p:spTree>
    <p:extLst>
      <p:ext uri="{BB962C8B-B14F-4D97-AF65-F5344CB8AC3E}">
        <p14:creationId xmlns:p14="http://schemas.microsoft.com/office/powerpoint/2010/main" val="13708372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83412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Queen´s Garden.-Perth</a:t>
            </a:r>
          </a:p>
        </p:txBody>
      </p:sp>
      <p:sp>
        <p:nvSpPr>
          <p:cNvPr id="3" name="2 Marcador de contenido"/>
          <p:cNvSpPr>
            <a:spLocks noGrp="1"/>
          </p:cNvSpPr>
          <p:nvPr>
            <p:ph sz="quarter" idx="1"/>
          </p:nvPr>
        </p:nvSpPr>
        <p:spPr/>
        <p:txBody>
          <a:bodyPr>
            <a:normAutofit/>
          </a:bodyPr>
          <a:lstStyle/>
          <a:p>
            <a:r>
              <a:rPr lang="es-ES" dirty="0"/>
              <a:t>Queens Gardens, Perth, es un 3,3 hectárea parque ubicado en una antigua fábrica de ladrillos y cantera de arcilla sitio en el extremo oriental de la Perth, Western Australia Central Business District (CBD). </a:t>
            </a:r>
          </a:p>
          <a:p>
            <a:r>
              <a:rPr lang="es-ES" dirty="0"/>
              <a:t> El parque está delimitado por Hay Street a la calle al sur, planta baja hacia el oeste, Nelson Crescent, al norte y la calle Hale hacia el este. </a:t>
            </a:r>
          </a:p>
          <a:p>
            <a:r>
              <a:rPr lang="es-ES" dirty="0"/>
              <a:t>El sitio de los Jardines de la Reina era inicialmente parte del comunales que se utilizó con fines recreativos, carreras de caballos y más tarde como cantera de arcilla y ladrillos. </a:t>
            </a:r>
          </a:p>
        </p:txBody>
      </p:sp>
    </p:spTree>
    <p:extLst>
      <p:ext uri="{BB962C8B-B14F-4D97-AF65-F5344CB8AC3E}">
        <p14:creationId xmlns:p14="http://schemas.microsoft.com/office/powerpoint/2010/main" val="4178658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Los ladrillos fueron producidos desde el sitio entre 1860 y 1890, y que aparece en muchos de los edificios destacados de Perth construidos en esa época, incluido el Ayuntamiento , los claustros y el Cuartel . </a:t>
            </a:r>
          </a:p>
          <a:p>
            <a:r>
              <a:rPr lang="es-ES" dirty="0"/>
              <a:t>En este momento el lugar era conocido como el Oriente Clayfields Reserva Perth. </a:t>
            </a:r>
          </a:p>
          <a:p>
            <a:r>
              <a:rPr lang="es-ES" dirty="0"/>
              <a:t>Entre 1880 y 1890 hubo una serie de protestas públicas contra el uso del sitio para canteras de arcilla, lo que dio lugar a la ciudad de Perth llenar parcialmente las canteras de arcilla a los estanques de la forma y el lugar de su traslado a la Ciudad con el fin de establecer un jardín botánico .</a:t>
            </a:r>
          </a:p>
          <a:p>
            <a:endParaRPr lang="es-ES" dirty="0"/>
          </a:p>
        </p:txBody>
      </p:sp>
    </p:spTree>
    <p:extLst>
      <p:ext uri="{BB962C8B-B14F-4D97-AF65-F5344CB8AC3E}">
        <p14:creationId xmlns:p14="http://schemas.microsoft.com/office/powerpoint/2010/main" val="1078184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260648"/>
            <a:ext cx="7467600" cy="6213304"/>
          </a:xfrm>
        </p:spPr>
        <p:txBody>
          <a:bodyPr>
            <a:normAutofit fontScale="92500"/>
          </a:bodyPr>
          <a:lstStyle/>
          <a:p>
            <a:r>
              <a:rPr lang="es-ES" dirty="0"/>
              <a:t>El parque fue abierto al público el 9 de octubre de 1998, sin embargo, fue inaugurada oficialmente y formalmente llamado los Jardines de Queens por el entonces alcalde de la ciudad de Perth , Alexander Forrest , MLA, en octubre de 1899. </a:t>
            </a:r>
          </a:p>
          <a:p>
            <a:r>
              <a:rPr lang="es-ES" dirty="0"/>
              <a:t>En los años previos a la Primera Guerra Mundial , fue utilizado como una fiesta en el jardín ubicación por el alcalde de Perth, , más recientemente, ha sido popular al aire libre, bodas y retratos de boda. </a:t>
            </a:r>
          </a:p>
          <a:p>
            <a:r>
              <a:rPr lang="es-ES" dirty="0"/>
              <a:t>El parque fue transferido oficialmente al Consejo de la ciudad de Perth, el 21 de enero de 1902. En 1906, la ciudad erigió una casa de cuidador en la esquina noreste del jardín. Nueva puerta de entrada se erigió en 1914 y ocho nuevos puentes construidos en el lugar de los anteriores. Después de la instalación del alumbrado eléctrico en el año 1924, el uso de los jardines se extendió hasta la noche. </a:t>
            </a:r>
          </a:p>
          <a:p>
            <a:endParaRPr lang="es-ES" dirty="0"/>
          </a:p>
        </p:txBody>
      </p:sp>
    </p:spTree>
    <p:extLst>
      <p:ext uri="{BB962C8B-B14F-4D97-AF65-F5344CB8AC3E}">
        <p14:creationId xmlns:p14="http://schemas.microsoft.com/office/powerpoint/2010/main" val="14041008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lnSpcReduction="10000"/>
          </a:bodyPr>
          <a:lstStyle/>
          <a:p>
            <a:r>
              <a:rPr lang="es-ES" dirty="0"/>
              <a:t>Nueva puerta de entrada se erigió en 1914 y ocho nuevos puentes construidos en el lugar de los anteriores.</a:t>
            </a:r>
          </a:p>
          <a:p>
            <a:r>
              <a:rPr lang="es-ES" dirty="0"/>
              <a:t> Después de la instalación del alumbrado eléctrico en el año 1924, el uso de los jardines se extendió hasta la noche. </a:t>
            </a:r>
          </a:p>
          <a:p>
            <a:r>
              <a:rPr lang="es-ES" dirty="0"/>
              <a:t>En junio de 1929, el Club Rotario de Perth Perth presentó el Ayuntamiento con una réplica de la estatua de Peter Pan , que se encuentra en los jardines de Kensington en Londres,  como un regalo a los niños del oeste de Australia para conmemorar el centenario de la Estado. La reproducción ha sido producido por el escultor de la estatua original, Sir George Frampton y autografiado por el creador de Peter Pan, Sir JM Barrie . </a:t>
            </a:r>
          </a:p>
          <a:p>
            <a:endParaRPr lang="es-ES" dirty="0"/>
          </a:p>
        </p:txBody>
      </p:sp>
    </p:spTree>
    <p:extLst>
      <p:ext uri="{BB962C8B-B14F-4D97-AF65-F5344CB8AC3E}">
        <p14:creationId xmlns:p14="http://schemas.microsoft.com/office/powerpoint/2010/main" val="16167995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El arte público - Peter Pan, Queens Gardens, Perth.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9572" y="620688"/>
            <a:ext cx="428625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12796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88" y="0"/>
            <a:ext cx="9084623" cy="6858000"/>
          </a:xfrm>
          <a:prstGeom prst="rect">
            <a:avLst/>
          </a:prstGeom>
        </p:spPr>
      </p:pic>
    </p:spTree>
    <p:extLst>
      <p:ext uri="{BB962C8B-B14F-4D97-AF65-F5344CB8AC3E}">
        <p14:creationId xmlns:p14="http://schemas.microsoft.com/office/powerpoint/2010/main" val="17684072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88" y="0"/>
            <a:ext cx="9084623" cy="6858000"/>
          </a:xfrm>
          <a:prstGeom prst="rect">
            <a:avLst/>
          </a:prstGeom>
        </p:spPr>
      </p:pic>
    </p:spTree>
    <p:extLst>
      <p:ext uri="{BB962C8B-B14F-4D97-AF65-F5344CB8AC3E}">
        <p14:creationId xmlns:p14="http://schemas.microsoft.com/office/powerpoint/2010/main" val="35450690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54" y="0"/>
            <a:ext cx="9081492" cy="6858000"/>
          </a:xfrm>
          <a:prstGeom prst="rect">
            <a:avLst/>
          </a:prstGeom>
        </p:spPr>
      </p:pic>
    </p:spTree>
    <p:extLst>
      <p:ext uri="{BB962C8B-B14F-4D97-AF65-F5344CB8AC3E}">
        <p14:creationId xmlns:p14="http://schemas.microsoft.com/office/powerpoint/2010/main" val="6392319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54" y="0"/>
            <a:ext cx="9081492" cy="6858000"/>
          </a:xfrm>
          <a:prstGeom prst="rect">
            <a:avLst/>
          </a:prstGeom>
        </p:spPr>
      </p:pic>
    </p:spTree>
    <p:extLst>
      <p:ext uri="{BB962C8B-B14F-4D97-AF65-F5344CB8AC3E}">
        <p14:creationId xmlns:p14="http://schemas.microsoft.com/office/powerpoint/2010/main" val="30381396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47988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54" y="0"/>
            <a:ext cx="9081492" cy="6858000"/>
          </a:xfrm>
          <a:prstGeom prst="rect">
            <a:avLst/>
          </a:prstGeom>
        </p:spPr>
      </p:pic>
    </p:spTree>
    <p:extLst>
      <p:ext uri="{BB962C8B-B14F-4D97-AF65-F5344CB8AC3E}">
        <p14:creationId xmlns:p14="http://schemas.microsoft.com/office/powerpoint/2010/main" val="37634511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29643138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09983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Wittunga Botanic Gardens</a:t>
            </a:r>
          </a:p>
        </p:txBody>
      </p:sp>
      <p:sp>
        <p:nvSpPr>
          <p:cNvPr id="3" name="2 Marcador de contenido"/>
          <p:cNvSpPr>
            <a:spLocks noGrp="1"/>
          </p:cNvSpPr>
          <p:nvPr>
            <p:ph sz="quarter" idx="1"/>
          </p:nvPr>
        </p:nvSpPr>
        <p:spPr/>
        <p:txBody>
          <a:bodyPr>
            <a:normAutofit lnSpcReduction="10000"/>
          </a:bodyPr>
          <a:lstStyle/>
          <a:p>
            <a:r>
              <a:rPr lang="es-ES" dirty="0"/>
              <a:t>El Jardín Botánico Wittunga es uno de los tres jardines botánicos de Adelaide , Australia del Sur , los otros dos son el Jardín Botánico de Adelaida ubicado en el centro urbano de zonas verdes , y el Jardín Botánico Mount Lofty .</a:t>
            </a:r>
          </a:p>
          <a:p>
            <a:r>
              <a:rPr lang="es-ES" dirty="0"/>
              <a:t> El jardín está situado en Wittunga Shepherds Hill Road, Blackwood , en la escarpa occidental de la colinas de Adelaida . </a:t>
            </a:r>
          </a:p>
          <a:p>
            <a:r>
              <a:rPr lang="es-ES" dirty="0"/>
              <a:t>Comenzando como un jardín Inglés en la casa de Edwin Ashby en 1901, cambió en los últimos años con la asistencia de los esfuerzos del hijo de Edwin, Arthur Keith Ashby para incluir a Australia del Sur plantas africanas y nativas. </a:t>
            </a:r>
          </a:p>
        </p:txBody>
      </p:sp>
    </p:spTree>
    <p:extLst>
      <p:ext uri="{BB962C8B-B14F-4D97-AF65-F5344CB8AC3E}">
        <p14:creationId xmlns:p14="http://schemas.microsoft.com/office/powerpoint/2010/main" val="35208686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80728"/>
            <a:ext cx="7467600" cy="5493224"/>
          </a:xfrm>
        </p:spPr>
        <p:txBody>
          <a:bodyPr/>
          <a:lstStyle/>
          <a:p>
            <a:r>
              <a:rPr lang="es-ES" dirty="0"/>
              <a:t>Muestras de estas plantas son especialmente espectaculares en primavera y son ricas colecciones de Erica , Leucadendron y Protea , con exhibiciones de bulbos exóticos e inusuales y plantas anuales de colores. </a:t>
            </a:r>
          </a:p>
          <a:p>
            <a:r>
              <a:rPr lang="es-ES" dirty="0"/>
              <a:t>La mayoría de las plantas de Sudáfrica en el jardín provienen de la provincia de El Cabo distrito que tiene un clima similar al de Adelaida.</a:t>
            </a:r>
          </a:p>
          <a:p>
            <a:r>
              <a:rPr lang="es-ES" dirty="0"/>
              <a:t>La colección incluye australiano plantas de la Península de Fleurieu y Kangaroo Island , al sur de Australia Occidental e incluye una buena colección de eucaliptos </a:t>
            </a:r>
          </a:p>
          <a:p>
            <a:endParaRPr lang="es-ES" dirty="0"/>
          </a:p>
        </p:txBody>
      </p:sp>
    </p:spTree>
    <p:extLst>
      <p:ext uri="{BB962C8B-B14F-4D97-AF65-F5344CB8AC3E}">
        <p14:creationId xmlns:p14="http://schemas.microsoft.com/office/powerpoint/2010/main" val="26383956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Caminos serpentean a través de la terraza y los jardines Sandplain dar a los visitantes la oportunidad de ver estas colecciones y sus distintivos coloridos. </a:t>
            </a:r>
          </a:p>
          <a:p>
            <a:r>
              <a:rPr lang="es-ES" dirty="0"/>
              <a:t>Muchas diferentes especies de aves se pueden ver atraídos por los buenos suministros de néctar producido por las flores de las plantas de la colección. </a:t>
            </a:r>
          </a:p>
          <a:p>
            <a:r>
              <a:rPr lang="es-ES" dirty="0"/>
              <a:t>En 1965 el hijo Edwin Ashby Keith donó el jardín al Estado.</a:t>
            </a:r>
          </a:p>
          <a:p>
            <a:r>
              <a:rPr lang="es-ES" dirty="0"/>
              <a:t> Fue abierto al público en 1975 y es administrado por el Jardín Botánico de Adelaida. </a:t>
            </a:r>
          </a:p>
          <a:p>
            <a:endParaRPr lang="es-ES" dirty="0"/>
          </a:p>
        </p:txBody>
      </p:sp>
    </p:spTree>
    <p:extLst>
      <p:ext uri="{BB962C8B-B14F-4D97-AF65-F5344CB8AC3E}">
        <p14:creationId xmlns:p14="http://schemas.microsoft.com/office/powerpoint/2010/main" val="5732358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54802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888611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90051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41672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6120196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22864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55871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37970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46079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18784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21545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543952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54624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94" y="0"/>
            <a:ext cx="9112705" cy="6858000"/>
          </a:xfrm>
          <a:prstGeom prst="rect">
            <a:avLst/>
          </a:prstGeom>
        </p:spPr>
      </p:pic>
    </p:spTree>
    <p:extLst>
      <p:ext uri="{BB962C8B-B14F-4D97-AF65-F5344CB8AC3E}">
        <p14:creationId xmlns:p14="http://schemas.microsoft.com/office/powerpoint/2010/main" val="41992480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68805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030296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460506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884167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75979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38347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92402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25642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31167904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344599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405936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4514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23265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7467600" cy="1143000"/>
          </a:xfrm>
        </p:spPr>
        <p:txBody>
          <a:bodyPr/>
          <a:lstStyle/>
          <a:p>
            <a:r>
              <a:rPr lang="es-ES" dirty="0"/>
              <a:t>Alexandra gardens.-Melbourne</a:t>
            </a:r>
          </a:p>
        </p:txBody>
      </p:sp>
      <p:sp>
        <p:nvSpPr>
          <p:cNvPr id="3" name="2 Marcador de contenido"/>
          <p:cNvSpPr>
            <a:spLocks noGrp="1"/>
          </p:cNvSpPr>
          <p:nvPr>
            <p:ph sz="quarter" idx="1"/>
          </p:nvPr>
        </p:nvSpPr>
        <p:spPr/>
        <p:txBody>
          <a:bodyPr>
            <a:normAutofit lnSpcReduction="10000"/>
          </a:bodyPr>
          <a:lstStyle/>
          <a:p>
            <a:r>
              <a:rPr lang="es-ES" dirty="0"/>
              <a:t>Los jardines de Alexandra se encuentra en la orilla sur del río Yarra, frente a Plaza de la Federación y el Distrito Central de Negocios de Melbourne , en Victoria , Australia . </a:t>
            </a:r>
          </a:p>
          <a:p>
            <a:r>
              <a:rPr lang="es-ES" dirty="0"/>
              <a:t>Los jardines están delimitados por el río Yarra, al norte, y el cisne puentes Princess Street, con Queen Victoria Gardens y Kings Domain a través de Alexandra Avenue hacia el sur. </a:t>
            </a:r>
          </a:p>
          <a:p>
            <a:r>
              <a:rPr lang="es-ES" dirty="0"/>
              <a:t>Los jardines forman parte de las zonas verdes de dominio que se extienden al Real Jardín Botánico y se establecieron por primera vez en 1901, bajo la dirección de Carlo Catani , Ingeniero Jefe del Departamento de Obras Públicas. </a:t>
            </a:r>
          </a:p>
        </p:txBody>
      </p:sp>
    </p:spTree>
    <p:extLst>
      <p:ext uri="{BB962C8B-B14F-4D97-AF65-F5344CB8AC3E}">
        <p14:creationId xmlns:p14="http://schemas.microsoft.com/office/powerpoint/2010/main" val="14393970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 Se enumeran en el Registro del Patrimonio victoriano , debido a su importancia histórica y arqueológica. </a:t>
            </a:r>
          </a:p>
          <a:p>
            <a:r>
              <a:rPr lang="es-ES" dirty="0"/>
              <a:t>Alexandra Gardens son parte de un grupo más grande de los parques directamente al sur-este de la ciudad, entre St. Kilda Road y el río Yarra conocido como los parques de dominio, que incluye; </a:t>
            </a:r>
          </a:p>
          <a:p>
            <a:r>
              <a:rPr lang="es-ES" dirty="0"/>
              <a:t>El Real Jardín Botánico </a:t>
            </a:r>
          </a:p>
          <a:p>
            <a:r>
              <a:rPr lang="es-ES" dirty="0"/>
              <a:t>Kings Domain </a:t>
            </a:r>
          </a:p>
          <a:p>
            <a:r>
              <a:rPr lang="es-ES" dirty="0"/>
              <a:t>Alexandra Gardens </a:t>
            </a:r>
          </a:p>
          <a:p>
            <a:r>
              <a:rPr lang="es-ES" dirty="0"/>
              <a:t>Queen Victoria Gardens</a:t>
            </a:r>
          </a:p>
          <a:p>
            <a:endParaRPr lang="es-ES" dirty="0"/>
          </a:p>
          <a:p>
            <a:endParaRPr lang="es-ES" dirty="0"/>
          </a:p>
        </p:txBody>
      </p:sp>
    </p:spTree>
    <p:extLst>
      <p:ext uri="{BB962C8B-B14F-4D97-AF65-F5344CB8AC3E}">
        <p14:creationId xmlns:p14="http://schemas.microsoft.com/office/powerpoint/2010/main" val="13135133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Desde la época de la colonización europea de Melbourne en 1835, el área de los jardines fueron utilizados para el corte de la madera, el pastoreo de ganado y como un campo ladrilleros. </a:t>
            </a:r>
          </a:p>
          <a:p>
            <a:r>
              <a:rPr lang="es-ES" dirty="0"/>
              <a:t>Regular las inundaciones se produjeron, hasta que un nuevo canal para el río Yarra fue excavado desde 1896 hasta 1900 para enderezar y ensanchar el río.</a:t>
            </a:r>
          </a:p>
          <a:p>
            <a:r>
              <a:rPr lang="es-ES" dirty="0"/>
              <a:t> El botín fue utilizado para llenar las lagunas pantanosas y pozos ladrilleros y elevar la altura de la orilla del río donde se ubica actualmente Alexandra Gardens.</a:t>
            </a:r>
          </a:p>
          <a:p>
            <a:r>
              <a:rPr lang="es-ES" dirty="0"/>
              <a:t> Paisajismo ocurrió inmediatamente, y los jardines fueron planeados y establecidos para la visita del duque de York, mayo 1901.</a:t>
            </a:r>
          </a:p>
        </p:txBody>
      </p:sp>
    </p:spTree>
    <p:extLst>
      <p:ext uri="{BB962C8B-B14F-4D97-AF65-F5344CB8AC3E}">
        <p14:creationId xmlns:p14="http://schemas.microsoft.com/office/powerpoint/2010/main" val="23242683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Acceso peatonal y ciclo de los jardines es a través de escaleras o una rampa del puente Príncipes, a lo largo del paseo marítimo de Southbank bajo el puente Príncipes. </a:t>
            </a:r>
          </a:p>
          <a:p>
            <a:r>
              <a:rPr lang="es-ES" dirty="0"/>
              <a:t>El acceso de vehículos es proporcionada por la unidad de Boathouse Alexandra avenida. Junto al puente Príncipes bicicletas están disponibles para alquiler para explorar la ciudad capital Trail a lo largo del río.</a:t>
            </a:r>
          </a:p>
          <a:p>
            <a:r>
              <a:rPr lang="es-ES" dirty="0"/>
              <a:t> También la destacada, es al alrededor de la bahía en un evento de ciclismo día tiene su meta en los jardines.</a:t>
            </a:r>
          </a:p>
          <a:p>
            <a:r>
              <a:rPr lang="es-ES" dirty="0"/>
              <a:t>Finalizar la zona de 2009 "por la bahía en un día" de eventos, en los jardines de Alexandra, de Melbourne. </a:t>
            </a:r>
          </a:p>
          <a:p>
            <a:r>
              <a:rPr lang="es-ES" dirty="0"/>
              <a:t>Una pista de patinaje abierta en 2001 en los jardines, con un café y la estación de primeros auxilios, cerca de algunos distintivos Palms canarios que fueron plantados en 1911. </a:t>
            </a:r>
          </a:p>
          <a:p>
            <a:endParaRPr lang="es-ES" dirty="0"/>
          </a:p>
        </p:txBody>
      </p:sp>
    </p:spTree>
    <p:extLst>
      <p:ext uri="{BB962C8B-B14F-4D97-AF65-F5344CB8AC3E}">
        <p14:creationId xmlns:p14="http://schemas.microsoft.com/office/powerpoint/2010/main" val="33385778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404664"/>
            <a:ext cx="7467600" cy="5976664"/>
          </a:xfrm>
        </p:spPr>
        <p:txBody>
          <a:bodyPr/>
          <a:lstStyle/>
          <a:p>
            <a:r>
              <a:rPr lang="es-ES" dirty="0"/>
              <a:t>Una pista de patinaje abierta en 2001 en los jardines, con un café y la estación de primeros auxilios, cerca  algunas distintivas palmeras canarias que fueron plantados en 1911. </a:t>
            </a:r>
          </a:p>
          <a:p>
            <a:r>
              <a:rPr lang="es-ES" dirty="0"/>
              <a:t>Junto al río Yarra numerosos Rowing Club de amarres para lanchas anidan en los jardines, entre ellos el Club de Remo Mercantil . </a:t>
            </a:r>
          </a:p>
          <a:p>
            <a:r>
              <a:rPr lang="es-ES" dirty="0"/>
              <a:t>Es frecuente encontrar que los entrenadores de remo en bicicleta por el carril bici megáfono en mano, dando instrucciones a su equipo de remo.</a:t>
            </a:r>
          </a:p>
          <a:p>
            <a:r>
              <a:rPr lang="es-ES" dirty="0"/>
              <a:t> Los campeones Olímpicos , el Cuarteto oarsome , eran conocidos por entrenar a lo largo del río Yarra. </a:t>
            </a:r>
          </a:p>
          <a:p>
            <a:endParaRPr lang="es-ES" dirty="0"/>
          </a:p>
        </p:txBody>
      </p:sp>
    </p:spTree>
    <p:extLst>
      <p:ext uri="{BB962C8B-B14F-4D97-AF65-F5344CB8AC3E}">
        <p14:creationId xmlns:p14="http://schemas.microsoft.com/office/powerpoint/2010/main" val="23790321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573632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ATB2009alexandergarden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3649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5154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Yarra River &amp; City Skylin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10404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471970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47411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238651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6777660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70074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31351115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TotalTime>
  <Words>2305</Words>
  <Application>Microsoft Office PowerPoint</Application>
  <PresentationFormat>Presentación en pantalla (4:3)</PresentationFormat>
  <Paragraphs>234</Paragraphs>
  <Slides>106</Slides>
  <Notes>85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106</vt:i4>
      </vt:variant>
    </vt:vector>
  </HeadingPairs>
  <TitlesOfParts>
    <vt:vector size="111" baseType="lpstr">
      <vt:lpstr>Calibri</vt:lpstr>
      <vt:lpstr>Century Schoolbook</vt:lpstr>
      <vt:lpstr>Wingdings</vt:lpstr>
      <vt:lpstr>Wingdings 2</vt:lpstr>
      <vt:lpstr>Default Theme</vt:lpstr>
      <vt:lpstr>OCEANIA.-LA VUELTA AL MUNDO EN 885 JARDINES.-AUSTRALIA.-D </vt:lpstr>
      <vt:lpstr>National Rhododendron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Nerima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Queen´s Garden.-Perth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Wittunga Botanic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Alexandra gardens.-Melbourne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ASIA.-LA VUELTA AL MUNDO EN 385 JARDINES.-ISRAEL</dc:title>
  <dc:creator>Josep</dc:creator>
  <cp:lastModifiedBy>Usuario</cp:lastModifiedBy>
  <cp:revision>7</cp:revision>
  <dcterms:created xsi:type="dcterms:W3CDTF">2013-09-17T05:34:35Z</dcterms:created>
  <dcterms:modified xsi:type="dcterms:W3CDTF">2018-02-28T07:37:09Z</dcterms:modified>
</cp:coreProperties>
</file>