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5269B1-C49F-487E-B566-87109AA4889F}"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A763D1-9FB0-4DA2-8E21-76D26DFF9180}" type="slidenum">
              <a:rPr lang="es-ES" smtClean="0"/>
              <a:t>‹Nº›</a:t>
            </a:fld>
            <a:endParaRPr lang="es-ES" dirty="0"/>
          </a:p>
        </p:txBody>
      </p:sp>
    </p:spTree>
    <p:extLst>
      <p:ext uri="{BB962C8B-B14F-4D97-AF65-F5344CB8AC3E}">
        <p14:creationId xmlns:p14="http://schemas.microsoft.com/office/powerpoint/2010/main" val="3747943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547125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389757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165561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949259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623246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601781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250321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216861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748345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959758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939553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575607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4065947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Park.-Perth..-Eucaliptus</a:t>
            </a:r>
            <a:r>
              <a:rPr lang="es-ES" baseline="0" dirty="0"/>
              <a:t> filicifolia</a:t>
            </a:r>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202390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235598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415807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a:t>
            </a:r>
            <a:r>
              <a:rPr lang="es-ES" baseline="0" dirty="0"/>
              <a:t> B</a:t>
            </a:r>
            <a:r>
              <a:rPr lang="es-ES" dirty="0"/>
              <a:t>otanical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791457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375246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51656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855139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928399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002181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517681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62391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83052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2694284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0082034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648643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09395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778422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607561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40108633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0949818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0000582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241218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8923251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t>
            </a:r>
            <a:r>
              <a:rPr lang="es-ES" baseline="0" dirty="0"/>
              <a:t> Botanic Garden.-</a:t>
            </a:r>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336389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6040571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6922174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6172663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808275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Garden.-Banksiae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40672922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7020446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837115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4120873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5294197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5519065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9057321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42355057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7543947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876088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3200137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6669681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1427489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600429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4065715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8960773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2929928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0725556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8295255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602970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9932117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0763442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5027742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2663894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7808823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178408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4880396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8958022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9652513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4983969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9699782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5299558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4271433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40077665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7528401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1425355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4855839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5158801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4066016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4465010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9940817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6101674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5807455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5777809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858111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7318527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32327567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10899142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35023190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36158531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5997316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6607927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0674014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1568604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90060127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2444128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40108265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187176921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64164754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22237574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227671090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10624451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89320357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26603453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82227312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20212406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3703783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908720"/>
            <a:ext cx="7128792" cy="2808312"/>
          </a:xfrm>
        </p:spPr>
        <p:txBody>
          <a:bodyPr>
            <a:normAutofit/>
          </a:bodyPr>
          <a:lstStyle/>
          <a:p>
            <a:r>
              <a:rPr lang="es-ES" sz="3600" dirty="0"/>
              <a:t>OCEANIA.-LA VUELTA AL MUNDO EN 885 JARDINES</a:t>
            </a:r>
            <a:r>
              <a:rPr lang="es-ES" dirty="0"/>
              <a:t>.-AUSTRALIA.-E</a:t>
            </a:r>
            <a:br>
              <a:rPr lang="es-ES" dirty="0"/>
            </a:br>
            <a:endParaRPr lang="es-ES" dirty="0"/>
          </a:p>
        </p:txBody>
      </p:sp>
      <p:sp>
        <p:nvSpPr>
          <p:cNvPr id="3" name="2 Subtítulo"/>
          <p:cNvSpPr>
            <a:spLocks noGrp="1"/>
          </p:cNvSpPr>
          <p:nvPr>
            <p:ph type="subTitle" idx="1"/>
          </p:nvPr>
        </p:nvSpPr>
        <p:spPr>
          <a:xfrm>
            <a:off x="2483768" y="5003322"/>
            <a:ext cx="4896544"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7467600" cy="1143000"/>
          </a:xfrm>
        </p:spPr>
        <p:txBody>
          <a:bodyPr/>
          <a:lstStyle/>
          <a:p>
            <a:r>
              <a:rPr lang="es-ES" dirty="0"/>
              <a:t>Aralluen Botanic Gardens.-Perth</a:t>
            </a:r>
          </a:p>
        </p:txBody>
      </p:sp>
      <p:sp>
        <p:nvSpPr>
          <p:cNvPr id="3" name="2 Marcador de contenido"/>
          <p:cNvSpPr>
            <a:spLocks noGrp="1"/>
          </p:cNvSpPr>
          <p:nvPr>
            <p:ph sz="quarter" idx="1"/>
          </p:nvPr>
        </p:nvSpPr>
        <p:spPr/>
        <p:txBody>
          <a:bodyPr/>
          <a:lstStyle/>
          <a:p>
            <a:r>
              <a:rPr lang="es-ES" dirty="0"/>
              <a:t>Araluen Parque Botánico está situado en un valle en el Darling Ranges aproximadamente 30 kilómetros  al sur de Perth , Australia Occidental , en el suburbio de Roleystone .</a:t>
            </a:r>
          </a:p>
          <a:p>
            <a:r>
              <a:rPr lang="es-ES" dirty="0"/>
              <a:t> El Parque Botánico tiene una superficie de aproximadamente 59 hectáreas .</a:t>
            </a:r>
          </a:p>
          <a:p>
            <a:r>
              <a:rPr lang="es-ES" dirty="0"/>
              <a:t> Hay una pequeña cuota de entrada al parque, y está abierto todos los días del año. </a:t>
            </a:r>
          </a:p>
          <a:p>
            <a:r>
              <a:rPr lang="es-ES" dirty="0"/>
              <a:t>Hay una mezcla de variedades de plantas exóticas, sin embargo, el parque también contiene muchos restos de bosque nativo. </a:t>
            </a:r>
          </a:p>
        </p:txBody>
      </p:sp>
    </p:spTree>
    <p:extLst>
      <p:ext uri="{BB962C8B-B14F-4D97-AF65-F5344CB8AC3E}">
        <p14:creationId xmlns:p14="http://schemas.microsoft.com/office/powerpoint/2010/main" val="2888169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Jack Simons compró la propiedad en 1929 en nombre de la joven Australia Liga de usar como un campamento de vacaciones. </a:t>
            </a:r>
          </a:p>
          <a:p>
            <a:r>
              <a:rPr lang="es-ES" dirty="0"/>
              <a:t>El YAL puso el Araluen Botanic Gardens a la venta en 1985 (pero Simons Camp retenidas). </a:t>
            </a:r>
          </a:p>
          <a:p>
            <a:r>
              <a:rPr lang="es-ES" dirty="0"/>
              <a:t>Un inversor privado se va a reconstruir el país, sin embargo, las comunidades locales se unieron al gobierno estatal para comprar el parque. </a:t>
            </a:r>
          </a:p>
          <a:p>
            <a:r>
              <a:rPr lang="es-ES" dirty="0"/>
              <a:t>Animados por un fuerte apoyo de la comunidad, el Gobierno del Estado compró el parque en 1990.</a:t>
            </a:r>
          </a:p>
          <a:p>
            <a:r>
              <a:rPr lang="es-ES" dirty="0"/>
              <a:t> La Fundación Araluen Botanic Park (Inc.) se incorporó en julio de 1990 con el objetivo de trabajar con la Comisión de Planificación WA para restaurar el parque.</a:t>
            </a:r>
          </a:p>
          <a:p>
            <a:r>
              <a:rPr lang="es-ES" dirty="0"/>
              <a:t> Desde 1995, la Fundación ha gestionado el parque en régimen de arrendamiento de la Comisión.</a:t>
            </a:r>
          </a:p>
        </p:txBody>
      </p:sp>
    </p:spTree>
    <p:extLst>
      <p:ext uri="{BB962C8B-B14F-4D97-AF65-F5344CB8AC3E}">
        <p14:creationId xmlns:p14="http://schemas.microsoft.com/office/powerpoint/2010/main" val="3715414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Araluen organiza eventos anuales, incluyendo el festival del tulipán en la primavera y el Festival Chilli Fremantle en verano en Fremantle Esplanade y Fremantle Fishing Boat Harbour .</a:t>
            </a:r>
          </a:p>
          <a:p>
            <a:r>
              <a:rPr lang="es-ES" dirty="0"/>
              <a:t> Desde 1997 hasta 2007 el Festival Anual de Música Folk también se lleva a cabo cada primavera en Araluen. </a:t>
            </a:r>
          </a:p>
          <a:p>
            <a:r>
              <a:rPr lang="es-ES" dirty="0"/>
              <a:t> Días de actividad de los niños se llevan a cabo durante las vacaciones escolares. </a:t>
            </a:r>
          </a:p>
        </p:txBody>
      </p:sp>
    </p:spTree>
    <p:extLst>
      <p:ext uri="{BB962C8B-B14F-4D97-AF65-F5344CB8AC3E}">
        <p14:creationId xmlns:p14="http://schemas.microsoft.com/office/powerpoint/2010/main" val="4247193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358726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092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3930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6258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490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7927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486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2266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83418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4236188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7481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6122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0" y="0"/>
            <a:ext cx="9108420" cy="6858000"/>
          </a:xfrm>
          <a:prstGeom prst="rect">
            <a:avLst/>
          </a:prstGeom>
        </p:spPr>
      </p:pic>
    </p:spTree>
    <p:extLst>
      <p:ext uri="{BB962C8B-B14F-4D97-AF65-F5344CB8AC3E}">
        <p14:creationId xmlns:p14="http://schemas.microsoft.com/office/powerpoint/2010/main" val="1831226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6782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6163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3883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28219"/>
            <a:ext cx="4788024" cy="6858000"/>
          </a:xfrm>
          <a:prstGeom prst="rect">
            <a:avLst/>
          </a:prstGeom>
        </p:spPr>
      </p:pic>
    </p:spTree>
    <p:extLst>
      <p:ext uri="{BB962C8B-B14F-4D97-AF65-F5344CB8AC3E}">
        <p14:creationId xmlns:p14="http://schemas.microsoft.com/office/powerpoint/2010/main" val="3115150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AUBURN botanical garden</a:t>
            </a:r>
          </a:p>
        </p:txBody>
      </p:sp>
      <p:sp>
        <p:nvSpPr>
          <p:cNvPr id="3" name="2 Marcador de contenido"/>
          <p:cNvSpPr>
            <a:spLocks noGrp="1"/>
          </p:cNvSpPr>
          <p:nvPr>
            <p:ph sz="quarter" idx="1"/>
          </p:nvPr>
        </p:nvSpPr>
        <p:spPr/>
        <p:txBody>
          <a:bodyPr>
            <a:normAutofit lnSpcReduction="10000"/>
          </a:bodyPr>
          <a:lstStyle/>
          <a:p>
            <a:r>
              <a:rPr lang="es-ES" dirty="0"/>
              <a:t>El Jardín Botánico de Auburn es un jardín botánico situado en la ciudad de Auburn, Nueva Gales del Sur , Australia.</a:t>
            </a:r>
          </a:p>
          <a:p>
            <a:r>
              <a:rPr lang="es-ES" dirty="0"/>
              <a:t> Fue establecido en 1977 y abarca una superficie de 13,1 hectáreas .</a:t>
            </a:r>
          </a:p>
          <a:p>
            <a:r>
              <a:rPr lang="es-ES" dirty="0"/>
              <a:t>El parque se encuentra a 20 minutos a pie del centro de Sydney y se encuentra a 2,5 kilómetros al sur oeste de Auburn CDB. </a:t>
            </a:r>
          </a:p>
          <a:p>
            <a:r>
              <a:rPr lang="es-ES" dirty="0"/>
              <a:t>Abre todos los días, y hay una pequeña cuota de entrada. </a:t>
            </a:r>
          </a:p>
          <a:p>
            <a:r>
              <a:rPr lang="es-ES" dirty="0"/>
              <a:t>El jardín está situado en la esquina de Chisholm y Chiswick Caminos en Auburn. Es mantenido por el Consejo Municipal de Auburn City .</a:t>
            </a:r>
          </a:p>
        </p:txBody>
      </p:sp>
    </p:spTree>
    <p:extLst>
      <p:ext uri="{BB962C8B-B14F-4D97-AF65-F5344CB8AC3E}">
        <p14:creationId xmlns:p14="http://schemas.microsoft.com/office/powerpoint/2010/main" val="80210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principal atractivo del parque  es el espectacular jardín japonés , que tiene un paisaje tradicional japonés y plantaciones . </a:t>
            </a:r>
          </a:p>
          <a:p>
            <a:r>
              <a:rPr lang="es-ES" dirty="0"/>
              <a:t>También hay una fauna de reserva y un jardín nativo de la selva . </a:t>
            </a:r>
          </a:p>
          <a:p>
            <a:r>
              <a:rPr lang="es-ES" dirty="0"/>
              <a:t>La topografía del sitio ha sido alterada para crear interesantes perspectivas y microclimas .</a:t>
            </a:r>
          </a:p>
          <a:p>
            <a:r>
              <a:rPr lang="es-ES" dirty="0"/>
              <a:t> Los arquitectónicas características del entorno son de alta calidad y en consonancia con los temas que rodean la zona. </a:t>
            </a:r>
          </a:p>
          <a:p>
            <a:r>
              <a:rPr lang="es-ES" dirty="0"/>
              <a:t>El diseño de los jardines se atribuye al ingeniero y urbanista , Eric Negro. </a:t>
            </a:r>
          </a:p>
          <a:p>
            <a:r>
              <a:rPr lang="es-ES" dirty="0"/>
              <a:t>Los diseños comenzaron desde 1949 hasta 1979. </a:t>
            </a:r>
          </a:p>
        </p:txBody>
      </p:sp>
    </p:spTree>
    <p:extLst>
      <p:ext uri="{BB962C8B-B14F-4D97-AF65-F5344CB8AC3E}">
        <p14:creationId xmlns:p14="http://schemas.microsoft.com/office/powerpoint/2010/main" val="511180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Desde la apertura, muchas parejas han elegido los jardines para sede de su boda .</a:t>
            </a:r>
          </a:p>
          <a:p>
            <a:r>
              <a:rPr lang="es-ES" dirty="0"/>
              <a:t> Los visitantes vienen a disfrutar de los alrededores de los jardines, que ofrecen una variedad de flora y fauna . </a:t>
            </a:r>
          </a:p>
          <a:p>
            <a:r>
              <a:rPr lang="es-ES" dirty="0"/>
              <a:t>Los jardines también son visitados por su cumplimiento social y cultural, y la educación se considera un elemento esencial que forma parte integrante de la estructura. </a:t>
            </a:r>
          </a:p>
          <a:p>
            <a:r>
              <a:rPr lang="es-ES" dirty="0"/>
              <a:t>Los jardines remontan su origen al Plan de Ordenación de Cumberland (1946-1951), que establece las áreas a lo largo de las orillas del río Duck para recreación.</a:t>
            </a:r>
          </a:p>
        </p:txBody>
      </p:sp>
    </p:spTree>
    <p:extLst>
      <p:ext uri="{BB962C8B-B14F-4D97-AF65-F5344CB8AC3E}">
        <p14:creationId xmlns:p14="http://schemas.microsoft.com/office/powerpoint/2010/main" val="3646708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1946, el Plan de Ordenación Cumberland apartar espacio abierto a lo largo del corredor del río Duck, de río Parramatta para el suministro de agua con la tubería Sefton . </a:t>
            </a:r>
          </a:p>
          <a:p>
            <a:r>
              <a:rPr lang="es-ES" dirty="0"/>
              <a:t>Tanto antes como después de que el régimen, el Consejo dejó basura y aguas residuales a lo largo de los bancos. </a:t>
            </a:r>
          </a:p>
          <a:p>
            <a:r>
              <a:rPr lang="es-ES" dirty="0"/>
              <a:t>En una reunión del consejo el 28 de febrero de 1968, Eric Negro, un ingeniero planificador / pueblo, informó la necesidad de utilizar un área en la Zona Río Duck Espacio Abierto para recreación y para intensas actividades de jardinería , en lugar de eliminación de residuos.</a:t>
            </a:r>
          </a:p>
          <a:p>
            <a:endParaRPr lang="es-ES" dirty="0"/>
          </a:p>
        </p:txBody>
      </p:sp>
    </p:spTree>
    <p:extLst>
      <p:ext uri="{BB962C8B-B14F-4D97-AF65-F5344CB8AC3E}">
        <p14:creationId xmlns:p14="http://schemas.microsoft.com/office/powerpoint/2010/main" val="3862619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julio de 1968, Negro presentó un informe al Consejo sobre la propuesta de una mezcla de instalaciones deportivas y de intenso cultivo de las tierras del Parque Duck River. </a:t>
            </a:r>
          </a:p>
          <a:p>
            <a:r>
              <a:rPr lang="es-ES" dirty="0"/>
              <a:t>Negro  ha previsto una serie de jardines que representan estilos nacionales de todo el mundo. Esta visión se redujo más tarde, aunque algunos elementos sobrevivieron, incluyendo los jardines japoneses y el lago, los jardines, la piscina y la reflexión de diferentes  hábitats australianos. </a:t>
            </a:r>
          </a:p>
          <a:p>
            <a:r>
              <a:rPr lang="es-ES" dirty="0"/>
              <a:t>Gobierno Whitlam  (1972-1975) pionero de un gobierno federal el reconocimiento de los gobiernos locales a través de financiación directa. A través del programa de desarrollo regional, Auburn Consejo recibió financiación en 1974 y 1975-76 para desarrollar los jardines. </a:t>
            </a:r>
          </a:p>
          <a:p>
            <a:endParaRPr lang="es-ES" dirty="0"/>
          </a:p>
        </p:txBody>
      </p:sp>
    </p:spTree>
    <p:extLst>
      <p:ext uri="{BB962C8B-B14F-4D97-AF65-F5344CB8AC3E}">
        <p14:creationId xmlns:p14="http://schemas.microsoft.com/office/powerpoint/2010/main" val="1143624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flora del jardín ha sido elegida por su valor hortícola y es representativa de la vegetación natural de la localidad . </a:t>
            </a:r>
          </a:p>
          <a:p>
            <a:r>
              <a:rPr lang="es-ES" dirty="0"/>
              <a:t>La vegetación de los Jardines implican una mezcla de indígenas nativas, flora ornamental , infestaciones de malezas, pastos introducidos césped y una zona ajardinada mantenidas de ambas plantas nativas y exóticas.</a:t>
            </a:r>
          </a:p>
          <a:p>
            <a:r>
              <a:rPr lang="es-ES" dirty="0"/>
              <a:t>En las afueras de los jardines hay un pequeño bolsillo de plantas indígenas Melaleucas , que han sobrevivido a los masivos movimientos de tierra que se produjeron cuando los jardines fueron construidos.. </a:t>
            </a:r>
          </a:p>
        </p:txBody>
      </p:sp>
    </p:spTree>
    <p:extLst>
      <p:ext uri="{BB962C8B-B14F-4D97-AF65-F5344CB8AC3E}">
        <p14:creationId xmlns:p14="http://schemas.microsoft.com/office/powerpoint/2010/main" val="2748003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flora ornamental ha sido seleccionada y situada de manera que esté en consonancia con los diferentes temas que se utilizan a través de los Jardines Botánicos. </a:t>
            </a:r>
          </a:p>
          <a:p>
            <a:r>
              <a:rPr lang="es-ES" dirty="0"/>
              <a:t>Los jardines han madurado bastante desde su apertura, en la medida en que algunas áreas han tenido que ser replantadas después de que árboles adultos y plantas han llegado a su final de su ciclo de vida.</a:t>
            </a:r>
          </a:p>
          <a:p>
            <a:r>
              <a:rPr lang="es-ES" dirty="0"/>
              <a:t> Los jardines han sido identificados como parte del plan de recuperación de ambientes y especies, incluidas los matorrales del rio de arcilla normal, Acacia pubescens (acacia suave) y Wahlenbergia multicaulis (bluebell Tadgell) </a:t>
            </a:r>
          </a:p>
          <a:p>
            <a:endParaRPr lang="es-ES" dirty="0"/>
          </a:p>
        </p:txBody>
      </p:sp>
    </p:spTree>
    <p:extLst>
      <p:ext uri="{BB962C8B-B14F-4D97-AF65-F5344CB8AC3E}">
        <p14:creationId xmlns:p14="http://schemas.microsoft.com/office/powerpoint/2010/main" val="1482674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Jardín japonés. </a:t>
            </a:r>
          </a:p>
          <a:p>
            <a:r>
              <a:rPr lang="es-ES" dirty="0"/>
              <a:t>Debido a su pintoresca ubicación, el jardín japonés es muy popular para bodas .</a:t>
            </a:r>
          </a:p>
          <a:p>
            <a:r>
              <a:rPr lang="es-ES" dirty="0"/>
              <a:t> Esta área tiene la jardinería tradicional estilo japonés, que incluyen una cascada de agua , puentes decorativos, ornamentales y plantaciones de árboles bonsai  ubicadas alrededor de un gran lago (que cuenta con una playa ). </a:t>
            </a:r>
          </a:p>
          <a:p>
            <a:r>
              <a:rPr lang="es-ES" dirty="0"/>
              <a:t>Los cerezos en flor árboles florecen plenamente en agosto y septiembre. </a:t>
            </a:r>
          </a:p>
          <a:p>
            <a:r>
              <a:rPr lang="es-ES" dirty="0"/>
              <a:t>Esta atracción se accede por una puerta de la azotea y el pavimento de ladrillos lleva más allá del jardín Zen con sus montañas simbólicas, cascadas y jardines. </a:t>
            </a:r>
          </a:p>
          <a:p>
            <a:endParaRPr lang="es-ES" dirty="0"/>
          </a:p>
        </p:txBody>
      </p:sp>
    </p:spTree>
    <p:extLst>
      <p:ext uri="{BB962C8B-B14F-4D97-AF65-F5344CB8AC3E}">
        <p14:creationId xmlns:p14="http://schemas.microsoft.com/office/powerpoint/2010/main" val="1853993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En la entrada hay un enorme cono de blanca arena </a:t>
            </a:r>
          </a:p>
          <a:p>
            <a:r>
              <a:rPr lang="es-ES" dirty="0"/>
              <a:t> La vista a las Puerta de la Luna atrae al visitante en la sección cerrada del jardín y al lago piedra adorar a la orilla occidental del lago. </a:t>
            </a:r>
          </a:p>
          <a:p>
            <a:r>
              <a:rPr lang="es-ES" dirty="0"/>
              <a:t>Los componentes básicos del jardín japonés es la isla central, los puentes, el jardín de estilo Ryoan-ji , los pinos y las azaleas .</a:t>
            </a:r>
          </a:p>
          <a:p>
            <a:r>
              <a:rPr lang="es-ES" dirty="0"/>
              <a:t>El Jardín Perfumado atrae a los visitantes con sus aromas florales como Frangipani , lavanda y salvia  Cerca de allí, hay una "piscina Reflection", que está rodeado de pinos . La piscina está en su punto más atractivo visual entre marzo y mayo (otoño) En el centro de esta sección esta el "Pabellón de la boda Sombras ', que es ideal para las ceremonias de boda. </a:t>
            </a:r>
          </a:p>
        </p:txBody>
      </p:sp>
    </p:spTree>
    <p:extLst>
      <p:ext uri="{BB962C8B-B14F-4D97-AF65-F5344CB8AC3E}">
        <p14:creationId xmlns:p14="http://schemas.microsoft.com/office/powerpoint/2010/main" val="1387021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Jardín de las Rosas cuenta con ceremoniales arcos de rosas David Austin que tienen una variedad de colores y fragancias. </a:t>
            </a:r>
          </a:p>
          <a:p>
            <a:r>
              <a:rPr lang="es-ES" dirty="0"/>
              <a:t>Este jardín es de lo más atractivo entre mediados de octubre y enero (primavera-verano). </a:t>
            </a:r>
          </a:p>
          <a:p>
            <a:r>
              <a:rPr lang="es-ES" dirty="0"/>
              <a:t>Una gran variedad de hermosos arbustos y trepadoras forman los jardines de rosas, incluyendo, floribunda , grandiflora, petunias y rosas del jardín . </a:t>
            </a:r>
          </a:p>
          <a:p>
            <a:r>
              <a:rPr lang="es-ES" dirty="0"/>
              <a:t>Los colores van desde los rojos y rosados ​​clásicos, a blanco, amarillo y rosa con pétalos de colores mezclados. </a:t>
            </a:r>
          </a:p>
        </p:txBody>
      </p:sp>
    </p:spTree>
    <p:extLst>
      <p:ext uri="{BB962C8B-B14F-4D97-AF65-F5344CB8AC3E}">
        <p14:creationId xmlns:p14="http://schemas.microsoft.com/office/powerpoint/2010/main" val="643739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8912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3846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1313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2338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932040" y="5949280"/>
            <a:ext cx="3168352" cy="369332"/>
          </a:xfrm>
          <a:prstGeom prst="rect">
            <a:avLst/>
          </a:prstGeom>
          <a:solidFill>
            <a:schemeClr val="accent2"/>
          </a:solidFill>
        </p:spPr>
        <p:txBody>
          <a:bodyPr wrap="square" rtlCol="0">
            <a:spAutoFit/>
          </a:bodyPr>
          <a:lstStyle/>
          <a:p>
            <a:r>
              <a:rPr lang="es-ES" dirty="0">
                <a:solidFill>
                  <a:prstClr val="black"/>
                </a:solidFill>
              </a:rPr>
              <a:t>Auburn Botanical Garden</a:t>
            </a:r>
          </a:p>
        </p:txBody>
      </p:sp>
    </p:spTree>
    <p:extLst>
      <p:ext uri="{BB962C8B-B14F-4D97-AF65-F5344CB8AC3E}">
        <p14:creationId xmlns:p14="http://schemas.microsoft.com/office/powerpoint/2010/main" val="2452519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4519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72547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1560" y="5733256"/>
            <a:ext cx="3240360" cy="369332"/>
          </a:xfrm>
          <a:prstGeom prst="rect">
            <a:avLst/>
          </a:prstGeom>
          <a:solidFill>
            <a:schemeClr val="accent2"/>
          </a:solidFill>
        </p:spPr>
        <p:txBody>
          <a:bodyPr wrap="square" rtlCol="0">
            <a:spAutoFit/>
          </a:bodyPr>
          <a:lstStyle/>
          <a:p>
            <a:r>
              <a:rPr lang="es-ES" dirty="0">
                <a:solidFill>
                  <a:prstClr val="black"/>
                </a:solidFill>
              </a:rPr>
              <a:t>Auburn Botanical Garden</a:t>
            </a:r>
          </a:p>
        </p:txBody>
      </p:sp>
    </p:spTree>
    <p:extLst>
      <p:ext uri="{BB962C8B-B14F-4D97-AF65-F5344CB8AC3E}">
        <p14:creationId xmlns:p14="http://schemas.microsoft.com/office/powerpoint/2010/main" val="488730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2751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47625" y="0"/>
            <a:ext cx="9048750" cy="6858000"/>
          </a:xfrm>
          <a:prstGeom prst="rect">
            <a:avLst/>
          </a:prstGeom>
        </p:spPr>
      </p:pic>
    </p:spTree>
    <p:extLst>
      <p:ext uri="{BB962C8B-B14F-4D97-AF65-F5344CB8AC3E}">
        <p14:creationId xmlns:p14="http://schemas.microsoft.com/office/powerpoint/2010/main" val="24025477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42059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238"/>
          <a:stretch/>
        </p:blipFill>
        <p:spPr>
          <a:xfrm>
            <a:off x="0" y="0"/>
            <a:ext cx="9144000" cy="6858000"/>
          </a:xfrm>
          <a:prstGeom prst="rect">
            <a:avLst/>
          </a:prstGeom>
        </p:spPr>
      </p:pic>
    </p:spTree>
    <p:extLst>
      <p:ext uri="{BB962C8B-B14F-4D97-AF65-F5344CB8AC3E}">
        <p14:creationId xmlns:p14="http://schemas.microsoft.com/office/powerpoint/2010/main" val="4090179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523657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68121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7267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409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9148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3343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1176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17155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745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92870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6287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87195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Canberra Botanic Garden</a:t>
            </a:r>
          </a:p>
        </p:txBody>
      </p:sp>
      <p:sp>
        <p:nvSpPr>
          <p:cNvPr id="3" name="2 Marcador de contenido"/>
          <p:cNvSpPr>
            <a:spLocks noGrp="1"/>
          </p:cNvSpPr>
          <p:nvPr>
            <p:ph sz="quarter" idx="1"/>
          </p:nvPr>
        </p:nvSpPr>
        <p:spPr/>
        <p:txBody>
          <a:bodyPr/>
          <a:lstStyle/>
          <a:p>
            <a:r>
              <a:rPr lang="es-ES" dirty="0"/>
              <a:t>El Jardín Botánico Nacional de Australia (ANBG) se encuentran en Canberra y son administrados por el Gobierno de Australia Departamento de Medio Ambiente y Patrimonio . </a:t>
            </a:r>
          </a:p>
          <a:p>
            <a:r>
              <a:rPr lang="es-ES" dirty="0"/>
              <a:t>Los jardines botánicos son la colección viva más grande de nativos flora australiana ,  la misión de la ANBG es estudiar y promover la flora de Australia. Los jardines mantiene una amplia variedad de recursos botánicos para los investigadores y cultiva plantas nativas amenazadas en el medio silvestre. </a:t>
            </a:r>
          </a:p>
          <a:p>
            <a:endParaRPr lang="es-ES" dirty="0"/>
          </a:p>
        </p:txBody>
      </p:sp>
    </p:spTree>
    <p:extLst>
      <p:ext uri="{BB962C8B-B14F-4D97-AF65-F5344CB8AC3E}">
        <p14:creationId xmlns:p14="http://schemas.microsoft.com/office/powerpoint/2010/main" val="77272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Cuando Canberra se estaba planeando en la década de 1930, la creación de los jardines se recomendó en un informe publicado en 1933 por el Consejo Consultivo del Territorio de la Capital Federal.</a:t>
            </a:r>
          </a:p>
          <a:p>
            <a:r>
              <a:rPr lang="es-ES" dirty="0"/>
              <a:t> En 1935, el Informe Dickson se establece un marco para su desarrollo. </a:t>
            </a:r>
          </a:p>
          <a:p>
            <a:r>
              <a:rPr lang="es-ES" dirty="0"/>
              <a:t>Un gran sitio para los jardines se reservó el Cerro Negro .</a:t>
            </a:r>
          </a:p>
          <a:p>
            <a:r>
              <a:rPr lang="es-ES" dirty="0"/>
              <a:t> En septiembre de 1949, la siembra de primera Ceremonial árboles del primer ministro Ben Chifley y director de Kew Gardens , Sir Edward Salisbury tuvo lugar.</a:t>
            </a:r>
          </a:p>
          <a:p>
            <a:r>
              <a:rPr lang="es-ES" dirty="0"/>
              <a:t> El desarrollo del sitio, las instalaciones y la recolección progresó y los jardines fueron abiertos oficialmente en octubre de 1970 por el primer ministro John Gorton . </a:t>
            </a:r>
          </a:p>
        </p:txBody>
      </p:sp>
    </p:spTree>
    <p:extLst>
      <p:ext uri="{BB962C8B-B14F-4D97-AF65-F5344CB8AC3E}">
        <p14:creationId xmlns:p14="http://schemas.microsoft.com/office/powerpoint/2010/main" val="11267355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Jardín cuenta con la tenencia de más de 90 hectáreas en Cerro Negro. </a:t>
            </a:r>
          </a:p>
          <a:p>
            <a:r>
              <a:rPr lang="es-ES" dirty="0"/>
              <a:t>Cerca de 40 hectáreas se desarrollan actualmente como el Jardín Botánico. </a:t>
            </a:r>
          </a:p>
          <a:p>
            <a:r>
              <a:rPr lang="es-ES" dirty="0"/>
              <a:t> Los planes para el desarrollo de las tierras restantes están en suspenso hasta que los fondos están disponibles.</a:t>
            </a:r>
          </a:p>
          <a:p>
            <a:r>
              <a:rPr lang="es-ES" dirty="0"/>
              <a:t>El jardín está organizado en secciones temáticas, las plantas se agrupan por compartida taxonomía o se presentan en agrupaciones ecológicas que existen en la naturaleza. Se cultivan más de 5500 especies. Las exhibiciones incluyen: </a:t>
            </a:r>
          </a:p>
          <a:p>
            <a:r>
              <a:rPr lang="es-ES" dirty="0"/>
              <a:t>Rainforest Gully, con plantas de las selvas tropicales de Australia del Este. </a:t>
            </a:r>
          </a:p>
          <a:p>
            <a:endParaRPr lang="es-ES" dirty="0"/>
          </a:p>
        </p:txBody>
      </p:sp>
    </p:spTree>
    <p:extLst>
      <p:ext uri="{BB962C8B-B14F-4D97-AF65-F5344CB8AC3E}">
        <p14:creationId xmlns:p14="http://schemas.microsoft.com/office/powerpoint/2010/main" val="20619527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Rock Garden, una muestra de las plantas que se producen en los hábitats del desierto a las zonas alpinas.</a:t>
            </a:r>
          </a:p>
          <a:p>
            <a:r>
              <a:rPr lang="es-ES" dirty="0"/>
              <a:t>Sydney flora de la región, una muestra de las diversas flora endémica de las formaciones de arenisca de la Sydney cuenca. </a:t>
            </a:r>
          </a:p>
          <a:p>
            <a:r>
              <a:rPr lang="es-ES" dirty="0"/>
              <a:t>Mallee plantas, los mallees es el nombre dado a los eucaliptos múltiples tallos y los arbustos y pastos asociados con ellos. </a:t>
            </a:r>
          </a:p>
          <a:p>
            <a:r>
              <a:rPr lang="es-ES" dirty="0"/>
              <a:t>Banksias , waratahs y grevilleas (familia Proteaceae ) </a:t>
            </a:r>
          </a:p>
          <a:p>
            <a:r>
              <a:rPr lang="es-ES" dirty="0"/>
              <a:t>Callistemon , Leptospermum y Melaleuca (familia Myrtaceae ) </a:t>
            </a:r>
          </a:p>
        </p:txBody>
      </p:sp>
    </p:spTree>
    <p:extLst>
      <p:ext uri="{BB962C8B-B14F-4D97-AF65-F5344CB8AC3E}">
        <p14:creationId xmlns:p14="http://schemas.microsoft.com/office/powerpoint/2010/main" val="27664839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eucalipto, características alrededor de una quinta parte de las especies de eucaliptos australianos. </a:t>
            </a:r>
          </a:p>
          <a:p>
            <a:r>
              <a:rPr lang="es-ES" dirty="0"/>
              <a:t>Wattles (género Acacia ) </a:t>
            </a:r>
          </a:p>
          <a:p>
            <a:endParaRPr lang="es-ES" dirty="0"/>
          </a:p>
        </p:txBody>
      </p:sp>
    </p:spTree>
    <p:extLst>
      <p:ext uri="{BB962C8B-B14F-4D97-AF65-F5344CB8AC3E}">
        <p14:creationId xmlns:p14="http://schemas.microsoft.com/office/powerpoint/2010/main" val="33768167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47389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57463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38750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04727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7541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7477927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96315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1894055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5097924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621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29659944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0"/>
            <a:ext cx="4563687" cy="6858000"/>
          </a:xfrm>
          <a:prstGeom prst="rect">
            <a:avLst/>
          </a:prstGeom>
        </p:spPr>
      </p:pic>
    </p:spTree>
    <p:extLst>
      <p:ext uri="{BB962C8B-B14F-4D97-AF65-F5344CB8AC3E}">
        <p14:creationId xmlns:p14="http://schemas.microsoft.com/office/powerpoint/2010/main" val="36486737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04909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Canberra Floriade.-</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Floriade es una flor y de entretenimiento del festival que se celebra anualmente en Canberra 's Commonwealth Park cuenta con amplias pantallas de bulbos de flores con esculturas integradas y otras características artísticas. Floriade viene de la palabra latina floriat, lo que significa el diseño con flores. </a:t>
            </a:r>
          </a:p>
          <a:p>
            <a:r>
              <a:rPr lang="es-ES" dirty="0"/>
              <a:t>El festival atrae a turistas de todo Australia y en el extranjero en primavera desde mediados de septiembre hasta mediados de octubre de cada año, y es considerado el evento regular más importante para el turismo en el Territorio de la Capital Australiana . </a:t>
            </a:r>
          </a:p>
        </p:txBody>
      </p:sp>
    </p:spTree>
    <p:extLst>
      <p:ext uri="{BB962C8B-B14F-4D97-AF65-F5344CB8AC3E}">
        <p14:creationId xmlns:p14="http://schemas.microsoft.com/office/powerpoint/2010/main" val="1228115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También se le llama "Celebración de Australia de la primavera". Después de cierta controversia respecto a los gastos de entrada, la entrada a Floriade ha estado libre durante un número de años. </a:t>
            </a:r>
          </a:p>
          <a:p>
            <a:r>
              <a:rPr lang="es-ES" dirty="0"/>
              <a:t>Floriade se inició en 1988 como una celebración de la del 75 cumpleaños de Canberra y el bicentenario de la colonización europea de Australia. </a:t>
            </a:r>
          </a:p>
          <a:p>
            <a:r>
              <a:rPr lang="es-ES" dirty="0"/>
              <a:t>Debido al éxito y la popularidad del evento, que se ha ejecutado cada año desde entonces, con cada año que tenga un tema nuevo y es actualmente el más grande festival de la flor en el hemisferio sur , con más de 300.000 visitantes cada año. </a:t>
            </a:r>
          </a:p>
          <a:p>
            <a:endParaRPr lang="es-ES" dirty="0"/>
          </a:p>
        </p:txBody>
      </p:sp>
    </p:spTree>
    <p:extLst>
      <p:ext uri="{BB962C8B-B14F-4D97-AF65-F5344CB8AC3E}">
        <p14:creationId xmlns:p14="http://schemas.microsoft.com/office/powerpoint/2010/main" val="38861590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En septiembre de 2005 las autoridades de turismo de ACT considera acciones legales por violación de una marca registrada con Hunter Valley Gardens en Nueva Gales del Sur  que se había cambiado el nombre de su festival floral anual a Floriade Hunter Valley Gardens. </a:t>
            </a:r>
          </a:p>
          <a:p>
            <a:r>
              <a:rPr lang="es-ES" dirty="0"/>
              <a:t>El término Floriade fue reemplazado con el Festival de las Flores en 2006. </a:t>
            </a:r>
          </a:p>
          <a:p>
            <a:r>
              <a:rPr lang="es-ES" dirty="0"/>
              <a:t>Persuadir a más de un millón de bulbos y anuales a florecer en el momento justo es una gran tarea, y que toma tiempo y un cuidadoso mantenimiento. Planificación general comienza más de 12 meses antes de lo previsto, incluyendo el replanteo a cabo del tema, la selección de los tipos de flores a utilizar, así como el calendario de siembra lo más importante. </a:t>
            </a:r>
          </a:p>
          <a:p>
            <a:endParaRPr lang="es-ES" dirty="0"/>
          </a:p>
        </p:txBody>
      </p:sp>
    </p:spTree>
    <p:extLst>
      <p:ext uri="{BB962C8B-B14F-4D97-AF65-F5344CB8AC3E}">
        <p14:creationId xmlns:p14="http://schemas.microsoft.com/office/powerpoint/2010/main" val="42314581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Otoño: El equipo de jardinería Floriade empieza la construcción de la base, la señalización de las camas del jardín y la instalación de la infraestructura importantes, como los sistemas de riego y drenaje, que apoyará las plantas durante el festival. </a:t>
            </a:r>
          </a:p>
          <a:p>
            <a:r>
              <a:rPr lang="es-ES" dirty="0"/>
              <a:t>Los caminos se crean para guiar a los visitantes a través de las camas del jardín y el diseño general del parque comienza a tomar forma. </a:t>
            </a:r>
          </a:p>
          <a:p>
            <a:r>
              <a:rPr lang="es-ES" dirty="0"/>
              <a:t>El equivalente a 3.000 remolques de estiércol de alta calidad compuesto  de Martin Fertilizantes se aporta y se extiende a una profundidad de 15 cm. Luego viene la plantación. </a:t>
            </a:r>
          </a:p>
        </p:txBody>
      </p:sp>
    </p:spTree>
    <p:extLst>
      <p:ext uri="{BB962C8B-B14F-4D97-AF65-F5344CB8AC3E}">
        <p14:creationId xmlns:p14="http://schemas.microsoft.com/office/powerpoint/2010/main" val="22690397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Seleccionando cuidadosamente los bulbos de la variedad y el color, los jardineros ponen cada bulbo en la parte superior del compost siembra, acuñando un poco para que no se mueve cuando se agrega una capa de 12 cm de tierra vegetal. Debido a los jardines se extienden por más de cuatro hectáreas, con un equipo de 20 jardineros trabajan durante siete semanas en la plantación de más de un millón de bulbos y anuales. </a:t>
            </a:r>
          </a:p>
          <a:p>
            <a:r>
              <a:rPr lang="es-ES" dirty="0"/>
              <a:t>Invierno: En agosto los bulbos y plantas anuales  todos alcanzaron la madurez y están casi listos para revelar sus colores. Toques finales como accesorios y adornos se agregan en la preparación para el lanzamiento del festival. </a:t>
            </a:r>
          </a:p>
          <a:p>
            <a:endParaRPr lang="es-ES" dirty="0"/>
          </a:p>
        </p:txBody>
      </p:sp>
    </p:spTree>
    <p:extLst>
      <p:ext uri="{BB962C8B-B14F-4D97-AF65-F5344CB8AC3E}">
        <p14:creationId xmlns:p14="http://schemas.microsoft.com/office/powerpoint/2010/main" val="31312037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Primavera: Mientras Floriade está abierto al público el equipo de jardinería trabaja día y noche para mantener las flores en plena forma. </a:t>
            </a:r>
          </a:p>
          <a:p>
            <a:r>
              <a:rPr lang="es-ES" dirty="0"/>
              <a:t>Esto incluye la eliminación de cabezas de las flores muertas, la remodelación de las jardineras trillados, rastrillar caminos y dar a las plantas un riego regular.</a:t>
            </a:r>
          </a:p>
          <a:p>
            <a:r>
              <a:rPr lang="es-ES" dirty="0"/>
              <a:t> Cuando termina Floriade voluntarios del evento se ofrecen algunas de las plantas y las flores restantes se cortan y se distribuyen a los hogares de ancianos y hospitales locales. </a:t>
            </a:r>
          </a:p>
          <a:p>
            <a:r>
              <a:rPr lang="es-ES" dirty="0"/>
              <a:t>Las bulbos y anuales gastados se retiran y las camas del jardín se reducen al nivel del suelo. </a:t>
            </a:r>
          </a:p>
        </p:txBody>
      </p:sp>
    </p:spTree>
    <p:extLst>
      <p:ext uri="{BB962C8B-B14F-4D97-AF65-F5344CB8AC3E}">
        <p14:creationId xmlns:p14="http://schemas.microsoft.com/office/powerpoint/2010/main" val="10538170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Veinte mil metros cuadrados de césped se pusieron después el suelo se rasgó y cavada dejando el terreno en condiciones óptimas para el evento del próximo año. </a:t>
            </a:r>
          </a:p>
          <a:p>
            <a:r>
              <a:rPr lang="es-ES" dirty="0"/>
              <a:t>A finales de año, Commonwealth Park se devuelve a su estado normal como un lugar favorito para la diversión del verano. </a:t>
            </a:r>
          </a:p>
          <a:p>
            <a:endParaRPr lang="es-ES" dirty="0"/>
          </a:p>
        </p:txBody>
      </p:sp>
    </p:spTree>
    <p:extLst>
      <p:ext uri="{BB962C8B-B14F-4D97-AF65-F5344CB8AC3E}">
        <p14:creationId xmlns:p14="http://schemas.microsoft.com/office/powerpoint/2010/main" val="31313815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69450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96554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88099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50634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91603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4705720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15389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76869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86574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6128324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685467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6594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65650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5396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27873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66384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65389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05106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129920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451952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7718160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927555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9356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8259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9653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81240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2206059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3328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77610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077518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95676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75760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351769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0151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23409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538278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37456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77521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902331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840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46877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1167859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1153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790373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16382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41712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7693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79482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82839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41665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890990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58" y="0"/>
            <a:ext cx="9108141" cy="7029400"/>
          </a:xfrm>
          <a:prstGeom prst="rect">
            <a:avLst/>
          </a:prstGeom>
        </p:spPr>
      </p:pic>
    </p:spTree>
    <p:extLst>
      <p:ext uri="{BB962C8B-B14F-4D97-AF65-F5344CB8AC3E}">
        <p14:creationId xmlns:p14="http://schemas.microsoft.com/office/powerpoint/2010/main" val="150122681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5886869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6528084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53494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3968363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559785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909994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5467964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429576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69678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1772816"/>
            <a:ext cx="4896544" cy="3384376"/>
          </a:xfrm>
          <a:prstGeom prst="rect">
            <a:avLst/>
          </a:prstGeom>
        </p:spPr>
      </p:pic>
    </p:spTree>
    <p:extLst>
      <p:ext uri="{BB962C8B-B14F-4D97-AF65-F5344CB8AC3E}">
        <p14:creationId xmlns:p14="http://schemas.microsoft.com/office/powerpoint/2010/main" val="21037920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2917</Words>
  <Application>Microsoft Office PowerPoint</Application>
  <PresentationFormat>Presentación en pantalla (4:3)</PresentationFormat>
  <Paragraphs>316</Paragraphs>
  <Slides>142</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142</vt:i4>
      </vt:variant>
    </vt:vector>
  </HeadingPairs>
  <TitlesOfParts>
    <vt:vector size="147" baseType="lpstr">
      <vt:lpstr>Calibri</vt:lpstr>
      <vt:lpstr>Century Schoolbook</vt:lpstr>
      <vt:lpstr>Wingdings</vt:lpstr>
      <vt:lpstr>Wingdings 2</vt:lpstr>
      <vt:lpstr>Default Theme</vt:lpstr>
      <vt:lpstr>OCEANIA.-LA VUELTA AL MUNDO EN 885 JARDINES.-AUSTRALIA.-E </vt:lpstr>
      <vt:lpstr>Aralluen Botanic Gardens.-Perth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AUBURN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Canberra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Canberra Floriade.-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8</cp:revision>
  <dcterms:created xsi:type="dcterms:W3CDTF">2013-09-17T05:34:35Z</dcterms:created>
  <dcterms:modified xsi:type="dcterms:W3CDTF">2018-02-28T07:46:50Z</dcterms:modified>
</cp:coreProperties>
</file>