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2"/>
  </p:notes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4" r:id="rId88"/>
    <p:sldId id="345" r:id="rId89"/>
    <p:sldId id="346" r:id="rId90"/>
    <p:sldId id="347" r:id="rId91"/>
    <p:sldId id="348" r:id="rId92"/>
    <p:sldId id="349" r:id="rId93"/>
    <p:sldId id="350" r:id="rId94"/>
    <p:sldId id="351" r:id="rId95"/>
    <p:sldId id="352" r:id="rId96"/>
    <p:sldId id="353" r:id="rId97"/>
    <p:sldId id="354" r:id="rId98"/>
    <p:sldId id="355" r:id="rId99"/>
    <p:sldId id="356" r:id="rId100"/>
    <p:sldId id="357" r:id="rId101"/>
    <p:sldId id="358" r:id="rId102"/>
    <p:sldId id="359" r:id="rId103"/>
    <p:sldId id="360" r:id="rId104"/>
    <p:sldId id="361" r:id="rId105"/>
    <p:sldId id="362" r:id="rId106"/>
    <p:sldId id="363" r:id="rId107"/>
    <p:sldId id="364" r:id="rId108"/>
    <p:sldId id="365" r:id="rId109"/>
    <p:sldId id="366" r:id="rId110"/>
    <p:sldId id="367" r:id="rId1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notesMaster" Target="notesMasters/notes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3BF7D1B-7841-4F00-9C1A-4021C8F768E4}" type="datetimeFigureOut">
              <a:rPr lang="es-ES" smtClean="0"/>
              <a:t>28/02/2018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71ED4E8-AE48-47D7-8CE7-021B69B02E6E}" type="slidenum">
              <a:rPr lang="es-ES" smtClean="0"/>
              <a:t>‹Nº›</a:t>
            </a:fld>
            <a:endParaRPr lang="es-ES" dirty="0"/>
          </a:p>
        </p:txBody>
      </p:sp>
    </p:spTree>
    <p:extLst>
      <p:ext uri="{BB962C8B-B14F-4D97-AF65-F5344CB8AC3E}">
        <p14:creationId xmlns:p14="http://schemas.microsoft.com/office/powerpoint/2010/main" val="37483345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Antigua Iglesia Metodista Wesleyana </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5</a:t>
            </a:fld>
            <a:endParaRPr lang="es-ES" dirty="0">
              <a:solidFill>
                <a:prstClr val="black"/>
              </a:solidFill>
            </a:endParaRPr>
          </a:p>
        </p:txBody>
      </p:sp>
    </p:spTree>
    <p:extLst>
      <p:ext uri="{BB962C8B-B14F-4D97-AF65-F5344CB8AC3E}">
        <p14:creationId xmlns:p14="http://schemas.microsoft.com/office/powerpoint/2010/main" val="30932476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George Brown Darwin Botanic Gardens..-Entrada</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6</a:t>
            </a:fld>
            <a:endParaRPr lang="es-ES" dirty="0">
              <a:solidFill>
                <a:prstClr val="black"/>
              </a:solidFill>
            </a:endParaRPr>
          </a:p>
        </p:txBody>
      </p:sp>
    </p:spTree>
    <p:extLst>
      <p:ext uri="{BB962C8B-B14F-4D97-AF65-F5344CB8AC3E}">
        <p14:creationId xmlns:p14="http://schemas.microsoft.com/office/powerpoint/2010/main" val="26199064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George Brown Darwin Botanic Gardens.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7</a:t>
            </a:fld>
            <a:endParaRPr lang="es-ES" dirty="0">
              <a:solidFill>
                <a:prstClr val="black"/>
              </a:solidFill>
            </a:endParaRPr>
          </a:p>
        </p:txBody>
      </p:sp>
    </p:spTree>
    <p:extLst>
      <p:ext uri="{BB962C8B-B14F-4D97-AF65-F5344CB8AC3E}">
        <p14:creationId xmlns:p14="http://schemas.microsoft.com/office/powerpoint/2010/main" val="22455549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George_Brown_Darwin_Botanic_Gardens.-.-Epidendrum atropurpureum</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8</a:t>
            </a:fld>
            <a:endParaRPr lang="es-ES" dirty="0">
              <a:solidFill>
                <a:prstClr val="black"/>
              </a:solidFill>
            </a:endParaRPr>
          </a:p>
        </p:txBody>
      </p:sp>
    </p:spTree>
    <p:extLst>
      <p:ext uri="{BB962C8B-B14F-4D97-AF65-F5344CB8AC3E}">
        <p14:creationId xmlns:p14="http://schemas.microsoft.com/office/powerpoint/2010/main" val="4954826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George_Brown_Darwin_Botanic_Gardens.-.-Epidendrum atropurpureum y Nepenthes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9</a:t>
            </a:fld>
            <a:endParaRPr lang="es-ES" dirty="0">
              <a:solidFill>
                <a:prstClr val="black"/>
              </a:solidFill>
            </a:endParaRPr>
          </a:p>
        </p:txBody>
      </p:sp>
    </p:spTree>
    <p:extLst>
      <p:ext uri="{BB962C8B-B14F-4D97-AF65-F5344CB8AC3E}">
        <p14:creationId xmlns:p14="http://schemas.microsoft.com/office/powerpoint/2010/main" val="3198466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10</a:t>
            </a:fld>
            <a:endParaRPr lang="es-ES" dirty="0">
              <a:solidFill>
                <a:prstClr val="black"/>
              </a:solidFill>
            </a:endParaRPr>
          </a:p>
        </p:txBody>
      </p:sp>
    </p:spTree>
    <p:extLst>
      <p:ext uri="{BB962C8B-B14F-4D97-AF65-F5344CB8AC3E}">
        <p14:creationId xmlns:p14="http://schemas.microsoft.com/office/powerpoint/2010/main" val="35449289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George_Brown_Darwin_Botanic_Gardens.-Adenium multiflorum</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21776959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George_Brown_Darwin_Botanic_Gardens.-Baikiaea insignis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21962780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George_Brown_Darwin_Botanic_Gardens.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31193876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George_Brown_Darwin_Botanic_Gardens.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26320582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George_Brown_Darwin_Botanic_Gardens.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14655268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George_Brown_Darwin_Botanic_Gardens.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28844537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George_Brown_Darwin_Botanic_Gardens.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1023105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George_Brown_Darwin_Botanic_Gardens.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42808876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30</a:t>
            </a:fld>
            <a:endParaRPr lang="es-ES" dirty="0">
              <a:solidFill>
                <a:prstClr val="black"/>
              </a:solidFill>
            </a:endParaRPr>
          </a:p>
        </p:txBody>
      </p:sp>
    </p:spTree>
    <p:extLst>
      <p:ext uri="{BB962C8B-B14F-4D97-AF65-F5344CB8AC3E}">
        <p14:creationId xmlns:p14="http://schemas.microsoft.com/office/powerpoint/2010/main" val="30621172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Capitan Cook Cottage</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22572634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Garden.Cpaitan Cook Cottage</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37505403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11443679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28232199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26083760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19936449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4277721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36413879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17851550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29617529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41434649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37921547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Las hadas del árbol en los jardines de Fitzroy y Scarred árbol Fitzroy Gardens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28695700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26428179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3233404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16830017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33600124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29133254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6682586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187852337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245633485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29267759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131343606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349089767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179159585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161842991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3121054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21579811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31855908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64840560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60384805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141908829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398390983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717911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267446934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64855061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88002548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147901094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178204229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284958943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28284542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170165315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270745359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322205256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387686674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88823291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Flecker-botanic-gardens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10297368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Flecker-botanic-gardens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101978301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Flecker Botanical Gardens.-Entrance</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37181531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Flecker-botanic-gardens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235535789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Flecker Botanical Gardens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355865535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Flecker Botanical Gardens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314119400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Flecker Botanical Gardens.-Alpinia zerumbet</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250190210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Flecker Botanical Gardens.--Alpinia-purpurea</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397499021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Flecker Botanical Gardens.-Aphelandra sinclaireiana</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155682988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Flecker Botanical Gardens.-Bismarkia nobilis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413496733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Flecker Botanical Gardens.-Calliandra Pink Poodle</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320456843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Flecker Botanical Gardens.-Euphorbia pulcherrima</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359254286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Flecker Botanical Gardens.-Euphorbia pulcherrima</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95459612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Flecker Botanical Gardens.-Licuala peltata</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175088500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_Etlingera corneri</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386568030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sv-SE" dirty="0"/>
              <a:t>Pink torch ginger, Etlingera elatior.</a:t>
            </a:r>
            <a:endParaRPr lang="es-ES" dirty="0"/>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306708791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Flecker-Botanic-gardens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394385127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Flecker-botanic-gardens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298545288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Flecker-botanic-gardens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221262845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Flecker-botanic-gardens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110555634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Flecker-botanic-gardens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162419883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Flecker-botanic-gardens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106416307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Flecker-botanic-gardens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314975461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Flecker-botanic-gardens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21648816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2/28/2018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upload.wikimedia.org/wikipedia/commons/0/08/Old_Wesleyan_methodist_church_.jpg"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hyperlink" Target="//upload.wikimedia.org/wikipedia/commons/3/3e/Darwin_Bontanic_Gardens.jpg"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8.jpg"/></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jpg"/></Relationships>
</file>

<file path=ppt/slides/_rels/slide1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26.jpg"/><Relationship Id="rId4" Type="http://schemas.openxmlformats.org/officeDocument/2006/relationships/image" Target="../media/image25.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hyperlink" Target="//upload.wikimedia.org/wikipedia/commons/0/0a/Melbourne_Capt_Cooks_Cottage_-_outer00.jpg"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3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hyperlink" Target="//upload.wikimedia.org/wikipedia/commons/8/81/Fitzroy_Gardens_Fairy_tree.jpg" TargetMode="External"/><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42.jpeg"/><Relationship Id="rId5" Type="http://schemas.openxmlformats.org/officeDocument/2006/relationships/hyperlink" Target="//upload.wikimedia.org/wikipedia/commons/f/fe/Scarred_tree_Fitzroy_Gardens.jpg" TargetMode="External"/><Relationship Id="rId4" Type="http://schemas.openxmlformats.org/officeDocument/2006/relationships/image" Target="../media/image41.jpeg"/></Relationships>
</file>

<file path=ppt/slides/_rels/slide44.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hyperlink" Target="//upload.wikimedia.org/wikipedia/commons/d/d7/Plant_5b.jpg" TargetMode="External"/><Relationship Id="rId2" Type="http://schemas.openxmlformats.org/officeDocument/2006/relationships/notesSlide" Target="../notesSlides/notesSlide66.xml"/><Relationship Id="rId1" Type="http://schemas.openxmlformats.org/officeDocument/2006/relationships/slideLayout" Target="../slideLayouts/slideLayout7.xml"/><Relationship Id="rId4" Type="http://schemas.openxmlformats.org/officeDocument/2006/relationships/image" Target="../media/image82.jpeg"/></Relationships>
</file>

<file path=ppt/slides/_rels/slide91.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68.xml"/><Relationship Id="rId1" Type="http://schemas.openxmlformats.org/officeDocument/2006/relationships/slideLayout" Target="../slideLayouts/slideLayout7.xml"/><Relationship Id="rId4" Type="http://schemas.openxmlformats.org/officeDocument/2006/relationships/image" Target="../media/image85.jpg"/></Relationships>
</file>

<file path=ppt/slides/_rels/slide93.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76.xml"/><Relationship Id="rId1" Type="http://schemas.openxmlformats.org/officeDocument/2006/relationships/slideLayout" Target="../slideLayouts/slideLayout7.xml"/><Relationship Id="rId5" Type="http://schemas.openxmlformats.org/officeDocument/2006/relationships/image" Target="../media/image95.jpg"/><Relationship Id="rId4" Type="http://schemas.openxmlformats.org/officeDocument/2006/relationships/image" Target="../media/image94.jpg"/></Relationships>
</file>

<file path=ppt/slides/_rels/slide101.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77.xml"/><Relationship Id="rId1" Type="http://schemas.openxmlformats.org/officeDocument/2006/relationships/slideLayout" Target="../slideLayouts/slideLayout7.xml"/><Relationship Id="rId4" Type="http://schemas.openxmlformats.org/officeDocument/2006/relationships/image" Target="../media/image97.jpg"/></Relationships>
</file>

<file path=ppt/slides/_rels/slide102.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106.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412776"/>
            <a:ext cx="6606480" cy="2304256"/>
          </a:xfrm>
        </p:spPr>
        <p:txBody>
          <a:bodyPr>
            <a:normAutofit/>
          </a:bodyPr>
          <a:lstStyle/>
          <a:p>
            <a:r>
              <a:rPr lang="es-ES" sz="3600" dirty="0"/>
              <a:t>OCEANIA.-LA VUELTA AL MUNDO EN 885 JARDINES.-</a:t>
            </a:r>
            <a:r>
              <a:rPr lang="es-ES" dirty="0"/>
              <a:t>AUSTRALIA.-G</a:t>
            </a:r>
            <a:br>
              <a:rPr lang="es-ES" dirty="0"/>
            </a:br>
            <a:endParaRPr lang="es-ES" dirty="0"/>
          </a:p>
        </p:txBody>
      </p:sp>
      <p:sp>
        <p:nvSpPr>
          <p:cNvPr id="3" name="2 Subtítulo"/>
          <p:cNvSpPr>
            <a:spLocks noGrp="1"/>
          </p:cNvSpPr>
          <p:nvPr>
            <p:ph type="subTitle" idx="1"/>
          </p:nvPr>
        </p:nvSpPr>
        <p:spPr>
          <a:xfrm>
            <a:off x="3779912" y="5003322"/>
            <a:ext cx="4678288" cy="1371600"/>
          </a:xfrm>
        </p:spPr>
        <p:txBody>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6048494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859216" cy="1143000"/>
          </a:xfrm>
        </p:spPr>
        <p:txBody>
          <a:bodyPr/>
          <a:lstStyle/>
          <a:p>
            <a:r>
              <a:rPr lang="es-ES" dirty="0"/>
              <a:t>George Brown Darwin Botanic Gardens.-</a:t>
            </a:r>
          </a:p>
        </p:txBody>
      </p:sp>
      <p:sp>
        <p:nvSpPr>
          <p:cNvPr id="3" name="2 Marcador de contenido"/>
          <p:cNvSpPr>
            <a:spLocks noGrp="1"/>
          </p:cNvSpPr>
          <p:nvPr>
            <p:ph sz="quarter" idx="1"/>
          </p:nvPr>
        </p:nvSpPr>
        <p:spPr/>
        <p:txBody>
          <a:bodyPr/>
          <a:lstStyle/>
          <a:p>
            <a:r>
              <a:rPr lang="es-ES" dirty="0"/>
              <a:t>The George Brown Darwin Botanic Gardens son jardines botánicos situados a 2 km al norte del CBD de Darwin , Territorio del Norte , Australia . </a:t>
            </a:r>
          </a:p>
          <a:p>
            <a:r>
              <a:rPr lang="es-ES" dirty="0"/>
              <a:t>Los jardines cubren 42 hectáreas y se destaca por sus colecciones de norte de Australia y otras especies tropicales.</a:t>
            </a:r>
          </a:p>
          <a:p>
            <a:r>
              <a:rPr lang="es-ES" dirty="0"/>
              <a:t>Los jardines fueron establecidos en su actual emplazamiento en 1886, lo que fue el tercer intento de los colonos europeos de Darwin para establecer un sitio en donde las plantas de importancia económica puede ser probado para su utilización en los trópicos.</a:t>
            </a:r>
          </a:p>
        </p:txBody>
      </p:sp>
    </p:spTree>
    <p:extLst>
      <p:ext uri="{BB962C8B-B14F-4D97-AF65-F5344CB8AC3E}">
        <p14:creationId xmlns:p14="http://schemas.microsoft.com/office/powerpoint/2010/main" val="27915358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Inicialmente, la colección de los jardines estaba centrada en jardinería económica y las plantas ornamentales. </a:t>
            </a:r>
          </a:p>
          <a:p>
            <a:r>
              <a:rPr lang="es-ES" dirty="0"/>
              <a:t>Los jardines fueron severamente dañados durante el ciclón Tracy en 1974, el 89% de las plantas se perdieron. </a:t>
            </a:r>
          </a:p>
          <a:p>
            <a:r>
              <a:rPr lang="es-ES" dirty="0"/>
              <a:t> Restauración después de que el ciclón fue dirigido por George Brown , que había trabajado en los jardines desde el año 1969 y se desempeñó como curadora 1971 a 1990, y se convirtió en alcalde de Darwin en el año 1992 hasta el 2002. </a:t>
            </a:r>
          </a:p>
          <a:p>
            <a:r>
              <a:rPr lang="es-ES" dirty="0"/>
              <a:t>Los jardines fueron rebautizado en 2002 para reconocer la contribución de George Brown y 32 años de servicio para el desarrollo de los jardines. </a:t>
            </a:r>
          </a:p>
        </p:txBody>
      </p:sp>
    </p:spTree>
    <p:extLst>
      <p:ext uri="{BB962C8B-B14F-4D97-AF65-F5344CB8AC3E}">
        <p14:creationId xmlns:p14="http://schemas.microsoft.com/office/powerpoint/2010/main" val="27841110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lnSpcReduction="10000"/>
          </a:bodyPr>
          <a:lstStyle/>
          <a:p>
            <a:r>
              <a:rPr lang="es-ES" dirty="0"/>
              <a:t>En el año 2000 histórico de Darwin ex iglesia Metodista Wesleyana fue trasladado de Knuckey Street y reconstruida en los jardines. </a:t>
            </a:r>
          </a:p>
          <a:p>
            <a:r>
              <a:rPr lang="es-ES" dirty="0"/>
              <a:t>Es el edificio más antiguo que sobrevive en Darwin. </a:t>
            </a:r>
          </a:p>
          <a:p>
            <a:r>
              <a:rPr lang="es-ES" dirty="0"/>
              <a:t> Colección </a:t>
            </a:r>
          </a:p>
          <a:p>
            <a:r>
              <a:rPr lang="es-ES" dirty="0"/>
              <a:t>Los jardines contienen una importante colección de flora monzón del norte australiano, que incluyen comunidades como manglares, matorrales monzón vid, Islas Tiwi bosque húmedo y las que se encuentran en la Tierra de Arnhem. </a:t>
            </a:r>
          </a:p>
          <a:p>
            <a:r>
              <a:rPr lang="es-ES" dirty="0"/>
              <a:t>Los jardines también tiene una gran colección de plantas tropicales nativas e introducidas, incluyendo las cícadas , palmas , Adansonia , jengibre y heliconias . </a:t>
            </a:r>
          </a:p>
          <a:p>
            <a:endParaRPr lang="es-ES" dirty="0"/>
          </a:p>
        </p:txBody>
      </p:sp>
    </p:spTree>
    <p:extLst>
      <p:ext uri="{BB962C8B-B14F-4D97-AF65-F5344CB8AC3E}">
        <p14:creationId xmlns:p14="http://schemas.microsoft.com/office/powerpoint/2010/main" val="14364385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rchivo: Antigua Iglesia Metodista Wesleyana 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31733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rchivo: Darwin Bontanic Gardens.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520" y="0"/>
            <a:ext cx="925252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37850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398724"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98724" y="0"/>
            <a:ext cx="4691488" cy="6858000"/>
          </a:xfrm>
          <a:prstGeom prst="rect">
            <a:avLst/>
          </a:prstGeom>
        </p:spPr>
      </p:pic>
    </p:spTree>
    <p:extLst>
      <p:ext uri="{BB962C8B-B14F-4D97-AF65-F5344CB8AC3E}">
        <p14:creationId xmlns:p14="http://schemas.microsoft.com/office/powerpoint/2010/main" val="29811984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0934930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1080"/>
            <a:ext cx="4644008" cy="7200800"/>
          </a:xfrm>
          <a:prstGeom prst="rect">
            <a:avLst/>
          </a:prstGeom>
        </p:spPr>
      </p:pic>
      <p:pic>
        <p:nvPicPr>
          <p:cNvPr id="4" name="3 Imagen"/>
          <p:cNvPicPr>
            <a:picLocks noChangeAspect="1"/>
          </p:cNvPicPr>
          <p:nvPr/>
        </p:nvPicPr>
        <p:blipFill rotWithShape="1">
          <a:blip r:embed="rId4">
            <a:extLst>
              <a:ext uri="{28A0092B-C50C-407E-A947-70E740481C1C}">
                <a14:useLocalDpi xmlns:a14="http://schemas.microsoft.com/office/drawing/2010/main" val="0"/>
              </a:ext>
            </a:extLst>
          </a:blip>
          <a:srcRect b="5008"/>
          <a:stretch/>
        </p:blipFill>
        <p:spPr>
          <a:xfrm>
            <a:off x="4644008" y="0"/>
            <a:ext cx="4499992" cy="6858000"/>
          </a:xfrm>
          <a:prstGeom prst="rect">
            <a:avLst/>
          </a:prstGeom>
        </p:spPr>
      </p:pic>
    </p:spTree>
    <p:extLst>
      <p:ext uri="{BB962C8B-B14F-4D97-AF65-F5344CB8AC3E}">
        <p14:creationId xmlns:p14="http://schemas.microsoft.com/office/powerpoint/2010/main" val="28010315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044212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869252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4860032" cy="3789040"/>
          </a:xfrm>
          <a:prstGeom prst="rect">
            <a:avLst/>
          </a:prstGeom>
        </p:spPr>
      </p:pic>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032" y="0"/>
            <a:ext cx="4283968" cy="3789040"/>
          </a:xfrm>
          <a:prstGeom prst="rect">
            <a:avLst/>
          </a:prstGeom>
        </p:spPr>
      </p:pic>
      <p:pic>
        <p:nvPicPr>
          <p:cNvPr id="4" name="3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60032" y="3789040"/>
            <a:ext cx="4283968" cy="3068960"/>
          </a:xfrm>
          <a:prstGeom prst="rect">
            <a:avLst/>
          </a:prstGeom>
        </p:spPr>
      </p:pic>
      <p:pic>
        <p:nvPicPr>
          <p:cNvPr id="5" name="4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789040"/>
            <a:ext cx="4860032" cy="3168352"/>
          </a:xfrm>
          <a:prstGeom prst="rect">
            <a:avLst/>
          </a:prstGeom>
        </p:spPr>
      </p:pic>
    </p:spTree>
    <p:extLst>
      <p:ext uri="{BB962C8B-B14F-4D97-AF65-F5344CB8AC3E}">
        <p14:creationId xmlns:p14="http://schemas.microsoft.com/office/powerpoint/2010/main" val="39488314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71703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18865"/>
            <a:ext cx="4572000" cy="3682543"/>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3418598"/>
            <a:ext cx="4572000" cy="3682810"/>
          </a:xfrm>
          <a:prstGeom prst="rect">
            <a:avLst/>
          </a:prstGeom>
        </p:spPr>
      </p:pic>
      <p:pic>
        <p:nvPicPr>
          <p:cNvPr id="5" name="4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80774" y="0"/>
            <a:ext cx="4663226" cy="3488655"/>
          </a:xfrm>
          <a:prstGeom prst="rect">
            <a:avLst/>
          </a:prstGeom>
        </p:spPr>
      </p:pic>
    </p:spTree>
    <p:extLst>
      <p:ext uri="{BB962C8B-B14F-4D97-AF65-F5344CB8AC3E}">
        <p14:creationId xmlns:p14="http://schemas.microsoft.com/office/powerpoint/2010/main" val="22763910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7993"/>
            <a:ext cx="9144000" cy="6842014"/>
          </a:xfrm>
          <a:prstGeom prst="rect">
            <a:avLst/>
          </a:prstGeom>
        </p:spPr>
      </p:pic>
    </p:spTree>
    <p:extLst>
      <p:ext uri="{BB962C8B-B14F-4D97-AF65-F5344CB8AC3E}">
        <p14:creationId xmlns:p14="http://schemas.microsoft.com/office/powerpoint/2010/main" val="20898837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025301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2059" b="12409"/>
          <a:stretch/>
        </p:blipFill>
        <p:spPr>
          <a:xfrm>
            <a:off x="0" y="0"/>
            <a:ext cx="9144000" cy="6858000"/>
          </a:xfrm>
          <a:prstGeom prst="rect">
            <a:avLst/>
          </a:prstGeom>
        </p:spPr>
      </p:pic>
    </p:spTree>
    <p:extLst>
      <p:ext uri="{BB962C8B-B14F-4D97-AF65-F5344CB8AC3E}">
        <p14:creationId xmlns:p14="http://schemas.microsoft.com/office/powerpoint/2010/main" val="3845954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984459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150760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88" y="3429000"/>
            <a:ext cx="5143500"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750" y="0"/>
            <a:ext cx="5143500" cy="3429000"/>
          </a:xfrm>
          <a:prstGeom prst="rect">
            <a:avLst/>
          </a:prstGeom>
        </p:spPr>
      </p:pic>
      <p:pic>
        <p:nvPicPr>
          <p:cNvPr id="4" name="3 Imagen"/>
          <p:cNvPicPr>
            <a:picLocks noChangeAspect="1"/>
          </p:cNvPicPr>
          <p:nvPr/>
        </p:nvPicPr>
        <p:blipFill rotWithShape="1">
          <a:blip r:embed="rId5">
            <a:extLst>
              <a:ext uri="{28A0092B-C50C-407E-A947-70E740481C1C}">
                <a14:useLocalDpi xmlns:a14="http://schemas.microsoft.com/office/drawing/2010/main" val="0"/>
              </a:ext>
            </a:extLst>
          </a:blip>
          <a:srcRect b="5430"/>
          <a:stretch/>
        </p:blipFill>
        <p:spPr>
          <a:xfrm>
            <a:off x="5156738" y="0"/>
            <a:ext cx="3987262" cy="6857999"/>
          </a:xfrm>
          <a:prstGeom prst="rect">
            <a:avLst/>
          </a:prstGeom>
        </p:spPr>
      </p:pic>
    </p:spTree>
    <p:extLst>
      <p:ext uri="{BB962C8B-B14F-4D97-AF65-F5344CB8AC3E}">
        <p14:creationId xmlns:p14="http://schemas.microsoft.com/office/powerpoint/2010/main" val="2139807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Fitzroy Garden.</a:t>
            </a:r>
          </a:p>
        </p:txBody>
      </p:sp>
      <p:sp>
        <p:nvSpPr>
          <p:cNvPr id="3" name="2 Marcador de contenido"/>
          <p:cNvSpPr>
            <a:spLocks noGrp="1"/>
          </p:cNvSpPr>
          <p:nvPr>
            <p:ph sz="quarter" idx="1"/>
          </p:nvPr>
        </p:nvSpPr>
        <p:spPr/>
        <p:txBody>
          <a:bodyPr>
            <a:normAutofit/>
          </a:bodyPr>
          <a:lstStyle/>
          <a:p>
            <a:r>
              <a:rPr lang="es-ES" dirty="0"/>
              <a:t>Los jardines de Fitzroy son 26 hectáreas ubicadas en el límite sureste del distrito financiero central de Melbourne en East Melbourne , Victoria , Australia . Los jardines están delimitadas por Clarendon Street, la calle Albert, Lansdowne Street, Wellington y el desfile con el Treasury Gardens a través de Lansdowne Street hacia el oeste.</a:t>
            </a:r>
          </a:p>
          <a:p>
            <a:r>
              <a:rPr lang="es-ES" dirty="0"/>
              <a:t>Los jardines son uno de los más importantes de la era victoriana de jardines, en Australia y añaden a Melbourne la alegación  de ser la ciudad jardín de Australia.</a:t>
            </a:r>
          </a:p>
          <a:p>
            <a:endParaRPr lang="es-ES" dirty="0"/>
          </a:p>
        </p:txBody>
      </p:sp>
    </p:spTree>
    <p:extLst>
      <p:ext uri="{BB962C8B-B14F-4D97-AF65-F5344CB8AC3E}">
        <p14:creationId xmlns:p14="http://schemas.microsoft.com/office/powerpoint/2010/main" val="15130620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 Ubicado en los jardines estan los siguientes: </a:t>
            </a:r>
          </a:p>
          <a:p>
            <a:r>
              <a:rPr lang="es-ES" dirty="0"/>
              <a:t>un lago ornamental </a:t>
            </a:r>
          </a:p>
          <a:p>
            <a:r>
              <a:rPr lang="es-ES" dirty="0"/>
              <a:t>quiosco y café </a:t>
            </a:r>
          </a:p>
          <a:p>
            <a:r>
              <a:rPr lang="es-ES" dirty="0"/>
              <a:t>Invernadero </a:t>
            </a:r>
          </a:p>
          <a:p>
            <a:r>
              <a:rPr lang="es-ES" dirty="0"/>
              <a:t>Cottage Cooks ' - una casa donde James Cook supuestamente pasó algunos años de su infancia (la casa estaba en Inglaterra en ese momento). </a:t>
            </a:r>
          </a:p>
          <a:p>
            <a:r>
              <a:rPr lang="es-ES" dirty="0"/>
              <a:t>Cottage de Sinclair (información para visitantes) </a:t>
            </a:r>
          </a:p>
          <a:p>
            <a:r>
              <a:rPr lang="es-ES" dirty="0"/>
              <a:t>Modelo Tudor pueblo </a:t>
            </a:r>
          </a:p>
          <a:p>
            <a:r>
              <a:rPr lang="es-ES" dirty="0"/>
              <a:t>Las fuentes y esculturas </a:t>
            </a:r>
          </a:p>
          <a:p>
            <a:r>
              <a:rPr lang="es-ES" dirty="0"/>
              <a:t>Banda Pavilion </a:t>
            </a:r>
          </a:p>
          <a:p>
            <a:r>
              <a:rPr lang="es-ES" dirty="0"/>
              <a:t>la Rotonda </a:t>
            </a:r>
          </a:p>
          <a:p>
            <a:r>
              <a:rPr lang="es-ES" dirty="0"/>
              <a:t>el árbol de hadas </a:t>
            </a:r>
          </a:p>
          <a:p>
            <a:endParaRPr lang="es-ES" dirty="0"/>
          </a:p>
        </p:txBody>
      </p:sp>
    </p:spTree>
    <p:extLst>
      <p:ext uri="{BB962C8B-B14F-4D97-AF65-F5344CB8AC3E}">
        <p14:creationId xmlns:p14="http://schemas.microsoft.com/office/powerpoint/2010/main" val="15950132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fontScale="92500"/>
          </a:bodyPr>
          <a:lstStyle/>
          <a:p>
            <a:r>
              <a:rPr lang="es-ES" dirty="0"/>
              <a:t>La característica más notable de los jardines son los maravillosos árboles que se han utilizado para revestir muchas de las vías. </a:t>
            </a:r>
          </a:p>
          <a:p>
            <a:r>
              <a:rPr lang="es-ES" dirty="0"/>
              <a:t>Los jardines fueron diseñados inicialmente por Clemente Hodgkinson y plantados por el jardinero parque, James Sinclair, como un denso bosque con caminos serpenteantes. </a:t>
            </a:r>
          </a:p>
          <a:p>
            <a:r>
              <a:rPr lang="es-ES" dirty="0"/>
              <a:t>La tierra había sido originalmente pantanosa con un arroyo que desemboca en el río Yarra . </a:t>
            </a:r>
          </a:p>
          <a:p>
            <a:r>
              <a:rPr lang="es-ES" dirty="0"/>
              <a:t>El arroyo fue diseñado con helechos y sauces 130, pero eso no lo detuvo con mal olor de las aguas residuales de las casas del este de Melbourne. El arroyo se utiliza para el riego de la zona oeste de los jardines durante cincuenta años. En el año 1900 el agua del arroyo mejorado sustancialmente cuando la red de alcantarillado se instalaron en las residencias de East Melbourne. </a:t>
            </a:r>
          </a:p>
          <a:p>
            <a:endParaRPr lang="es-ES" dirty="0"/>
          </a:p>
        </p:txBody>
      </p:sp>
    </p:spTree>
    <p:extLst>
      <p:ext uri="{BB962C8B-B14F-4D97-AF65-F5344CB8AC3E}">
        <p14:creationId xmlns:p14="http://schemas.microsoft.com/office/powerpoint/2010/main" val="38891164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En los primeros años de crecimiento rápido eucaliptos y acacias se plantan para proporcionar barreras contra el viento. Olmos se plantaron a crear vías a lo largo de las vías, lo que creó un patrón en el parecido con la bandera del Reino Unido .</a:t>
            </a:r>
          </a:p>
          <a:p>
            <a:r>
              <a:rPr lang="es-ES" dirty="0"/>
              <a:t>Clemente Hodgkinson se describe el diseño de paisaje: </a:t>
            </a:r>
          </a:p>
          <a:p>
            <a:r>
              <a:rPr lang="es-ES" dirty="0"/>
              <a:t>... </a:t>
            </a:r>
            <a:r>
              <a:rPr lang="es-ES" i="1" dirty="0"/>
              <a:t>El jefe desiderata eran sombra a lo largo de los numerosos senderos que forman líneas en él importantes de tráfico y esas masas densas y continuas de follaje como tendería a comprobar la incursión de polvo de las calles adyacentes</a:t>
            </a:r>
            <a:r>
              <a:rPr lang="es-ES" dirty="0"/>
              <a:t>. </a:t>
            </a:r>
          </a:p>
        </p:txBody>
      </p:sp>
    </p:spTree>
    <p:extLst>
      <p:ext uri="{BB962C8B-B14F-4D97-AF65-F5344CB8AC3E}">
        <p14:creationId xmlns:p14="http://schemas.microsoft.com/office/powerpoint/2010/main" val="9653166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i="1" dirty="0"/>
              <a:t>Por consiguiente, en tales reservas, la adhesión estricta a las reglas de la jardinería, con respecto a la agrupación de árboles, etc, tuvo que ser abandonado en favor del revestimiento formal de los caminos con hileras de árboles umbrosos y la siembra en el fondo de densas masas de coníferas, arbustos de hoja perenne, árboles de helechos, etc, pequeños arbustos en flor y las flores ropa de cama se introdujo simplemente para enmascarar el aspecto antiestético de la hierba en dichas reservas durante el verano. </a:t>
            </a:r>
          </a:p>
          <a:p>
            <a:r>
              <a:rPr lang="es-ES" i="1" dirty="0"/>
              <a:t>Durante la década de 1880 y 1890 muchos de los eucaliptos y olmos fueron removidos para crear más espacio para los árboles existentes, así como amplias zonas de césped y flores ornamentales. </a:t>
            </a:r>
          </a:p>
          <a:p>
            <a:endParaRPr lang="es-ES" dirty="0"/>
          </a:p>
        </p:txBody>
      </p:sp>
    </p:spTree>
    <p:extLst>
      <p:ext uri="{BB962C8B-B14F-4D97-AF65-F5344CB8AC3E}">
        <p14:creationId xmlns:p14="http://schemas.microsoft.com/office/powerpoint/2010/main" val="24054112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Un árbol lleno de cicatrices en los jardines se ha conservado. La placa en la parte inferior del árbol se lee: </a:t>
            </a:r>
          </a:p>
          <a:p>
            <a:r>
              <a:rPr lang="es-ES" dirty="0"/>
              <a:t>La cicatriz de este árbol se creó cuando los aborígenes quitar la corteza para fabricar envases canoas, escudos, los alimentos y el agua, cuerda, portabebés y otros artículos. Por favor respetar este sitio. Es importante que los Wurundjeri personas como guardianes tradicionales de la tierra, y forma parte del patrimonio de todos los australianos. </a:t>
            </a:r>
          </a:p>
          <a:p>
            <a:r>
              <a:rPr lang="es-ES" dirty="0"/>
              <a:t>Todos los sitios culturales aborígenes están protegidos por la ley. </a:t>
            </a:r>
          </a:p>
        </p:txBody>
      </p:sp>
    </p:spTree>
    <p:extLst>
      <p:ext uri="{BB962C8B-B14F-4D97-AF65-F5344CB8AC3E}">
        <p14:creationId xmlns:p14="http://schemas.microsoft.com/office/powerpoint/2010/main" val="7481427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Historia </a:t>
            </a:r>
          </a:p>
          <a:p>
            <a:r>
              <a:rPr lang="es-ES" dirty="0"/>
              <a:t>1848 los Jardines Fitzroy estaban reservadas permanentemente como jardines públicos, con título compartido por el Gobierno del Estado y la ciudad de Melbourne. Los jardines eran conocidos como Fitzroy Square hasta 1862, el nombre de Sir Charles Augustus FitzRoy , un gobernador de Nueva Gales del Sur. </a:t>
            </a:r>
          </a:p>
          <a:p>
            <a:r>
              <a:rPr lang="es-ES" dirty="0"/>
              <a:t>1857 James Sinclair nombrado jardinero, y trabajó en los jardines hasta su muerte en 1881. </a:t>
            </a:r>
          </a:p>
          <a:p>
            <a:r>
              <a:rPr lang="es-ES" dirty="0"/>
              <a:t>1860 la responsabilidad de Fitzroy Gardens asumida por el Departamento de Tierras. Clemente Hodgkinson, el jefe del Departamento de Tierras, tiene un interés detallado en la planificación y desarrollo de los parques de la ciudad, incluyendo los jardines de Fitroy. </a:t>
            </a:r>
          </a:p>
          <a:p>
            <a:endParaRPr lang="es-ES" dirty="0"/>
          </a:p>
        </p:txBody>
      </p:sp>
    </p:spTree>
    <p:extLst>
      <p:ext uri="{BB962C8B-B14F-4D97-AF65-F5344CB8AC3E}">
        <p14:creationId xmlns:p14="http://schemas.microsoft.com/office/powerpoint/2010/main" val="40014165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fontScale="92500" lnSpcReduction="10000"/>
          </a:bodyPr>
          <a:lstStyle/>
          <a:p>
            <a:r>
              <a:rPr lang="es-ES" dirty="0"/>
              <a:t>1862 Camino red establecida y construida pabellón banda </a:t>
            </a:r>
          </a:p>
          <a:p>
            <a:r>
              <a:rPr lang="es-ES" dirty="0"/>
              <a:t>1864 Sinclair Rural y Pequeña puerta entramado guardianes lodge construido .</a:t>
            </a:r>
          </a:p>
          <a:p>
            <a:r>
              <a:rPr lang="es-ES" dirty="0"/>
              <a:t>1873 Neo-clásico rotonda "Templo de los Vientos", construida </a:t>
            </a:r>
          </a:p>
          <a:p>
            <a:r>
              <a:rPr lang="es-ES" dirty="0"/>
              <a:t>1880 eliminación de muchos eucaliptos </a:t>
            </a:r>
          </a:p>
          <a:p>
            <a:r>
              <a:rPr lang="es-ES" dirty="0"/>
              <a:t>1890 Cada Olmo alternativo en las avenidas eliminados </a:t>
            </a:r>
          </a:p>
          <a:p>
            <a:r>
              <a:rPr lang="es-ES" dirty="0"/>
              <a:t>1901 Vivero y patio de los establos trasladado desde el centro de los jardines de presentar el sitio </a:t>
            </a:r>
          </a:p>
          <a:p>
            <a:r>
              <a:rPr lang="es-ES" dirty="0"/>
              <a:t>1908 Kiosco estilo madera abierto </a:t>
            </a:r>
          </a:p>
          <a:p>
            <a:r>
              <a:rPr lang="es-ES" dirty="0"/>
              <a:t>1915 valla externa sustituida por piedra ribete </a:t>
            </a:r>
          </a:p>
          <a:p>
            <a:r>
              <a:rPr lang="es-ES" dirty="0"/>
              <a:t>1917 Control de los jardines pasaron a la ciudad de Melbourne </a:t>
            </a:r>
          </a:p>
          <a:p>
            <a:r>
              <a:rPr lang="es-ES" dirty="0"/>
              <a:t>1927 Los gerentes de planta casa construida </a:t>
            </a:r>
          </a:p>
          <a:p>
            <a:endParaRPr lang="es-ES" dirty="0"/>
          </a:p>
          <a:p>
            <a:endParaRPr lang="es-ES" dirty="0"/>
          </a:p>
        </p:txBody>
      </p:sp>
    </p:spTree>
    <p:extLst>
      <p:ext uri="{BB962C8B-B14F-4D97-AF65-F5344CB8AC3E}">
        <p14:creationId xmlns:p14="http://schemas.microsoft.com/office/powerpoint/2010/main" val="18040740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1930 Conservatorio para la visualización de las casas de cristal abierto plantas </a:t>
            </a:r>
          </a:p>
          <a:p>
            <a:r>
              <a:rPr lang="es-ES" dirty="0"/>
              <a:t>Cottage 1934 Cook erigido después de haber sido comprado, enviado a Australia, y donado por la familia Grimwade. Artista Ola Cohn completa tallar el árbol hadas y lo dona a los hijos de Melbourne. </a:t>
            </a:r>
          </a:p>
          <a:p>
            <a:r>
              <a:rPr lang="es-ES" dirty="0"/>
              <a:t>1960 Kiosk dañado por el fuego </a:t>
            </a:r>
          </a:p>
          <a:p>
            <a:r>
              <a:rPr lang="es-ES" dirty="0"/>
              <a:t>1960 Sección central del arroyo canalizado bajo tierra </a:t>
            </a:r>
          </a:p>
          <a:p>
            <a:r>
              <a:rPr lang="es-ES" dirty="0"/>
              <a:t>1964 Nuevo quiosco abierto </a:t>
            </a:r>
          </a:p>
          <a:p>
            <a:r>
              <a:rPr lang="es-ES" dirty="0"/>
              <a:t>1970 Cottage siglo XVIII jardín añadido a la cabaña de Cook </a:t>
            </a:r>
          </a:p>
          <a:p>
            <a:endParaRPr lang="es-ES" dirty="0"/>
          </a:p>
        </p:txBody>
      </p:sp>
    </p:spTree>
    <p:extLst>
      <p:ext uri="{BB962C8B-B14F-4D97-AF65-F5344CB8AC3E}">
        <p14:creationId xmlns:p14="http://schemas.microsoft.com/office/powerpoint/2010/main" val="38751978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840081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53535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rchivo: Melbourne Capitán Cooks Cottage - outer00.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63984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773184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219027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253594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084781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03651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233199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406303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3661820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3706"/>
            <a:ext cx="9144000" cy="6921706"/>
          </a:xfrm>
          <a:prstGeom prst="rect">
            <a:avLst/>
          </a:prstGeom>
        </p:spPr>
      </p:pic>
    </p:spTree>
    <p:extLst>
      <p:ext uri="{BB962C8B-B14F-4D97-AF65-F5344CB8AC3E}">
        <p14:creationId xmlns:p14="http://schemas.microsoft.com/office/powerpoint/2010/main" val="40344358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88491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145473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Archivo: Jardines Fitzroy Fairy tre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924425" cy="6831523"/>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Archivo: Scarred árbol Fitzroy Gardens.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24425" y="0"/>
            <a:ext cx="42195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60738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87028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38731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03409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788" y="0"/>
            <a:ext cx="9144000" cy="6858000"/>
          </a:xfrm>
          <a:prstGeom prst="rect">
            <a:avLst/>
          </a:prstGeom>
        </p:spPr>
      </p:pic>
    </p:spTree>
    <p:extLst>
      <p:ext uri="{BB962C8B-B14F-4D97-AF65-F5344CB8AC3E}">
        <p14:creationId xmlns:p14="http://schemas.microsoft.com/office/powerpoint/2010/main" val="658206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0" y="0"/>
            <a:ext cx="9138039" cy="6858000"/>
          </a:xfrm>
          <a:prstGeom prst="rect">
            <a:avLst/>
          </a:prstGeom>
        </p:spPr>
      </p:pic>
    </p:spTree>
    <p:extLst>
      <p:ext uri="{BB962C8B-B14F-4D97-AF65-F5344CB8AC3E}">
        <p14:creationId xmlns:p14="http://schemas.microsoft.com/office/powerpoint/2010/main" val="340846916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449256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908043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720323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359106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4129961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8199813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1581657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1780417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89249"/>
          </a:xfrm>
          <a:prstGeom prst="rect">
            <a:avLst/>
          </a:prstGeom>
        </p:spPr>
      </p:pic>
    </p:spTree>
    <p:extLst>
      <p:ext uri="{BB962C8B-B14F-4D97-AF65-F5344CB8AC3E}">
        <p14:creationId xmlns:p14="http://schemas.microsoft.com/office/powerpoint/2010/main" val="200158648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30449416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0305278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6421903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317600038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9789795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550"/>
            <a:ext cx="9144000" cy="7016849"/>
          </a:xfrm>
          <a:prstGeom prst="rect">
            <a:avLst/>
          </a:prstGeom>
        </p:spPr>
      </p:pic>
    </p:spTree>
    <p:extLst>
      <p:ext uri="{BB962C8B-B14F-4D97-AF65-F5344CB8AC3E}">
        <p14:creationId xmlns:p14="http://schemas.microsoft.com/office/powerpoint/2010/main" val="149444751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7457601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402704519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1526351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1816268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452303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669141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465467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913700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718"/>
            <a:ext cx="9144000" cy="6786563"/>
          </a:xfrm>
          <a:prstGeom prst="rect">
            <a:avLst/>
          </a:prstGeom>
        </p:spPr>
      </p:pic>
    </p:spTree>
    <p:extLst>
      <p:ext uri="{BB962C8B-B14F-4D97-AF65-F5344CB8AC3E}">
        <p14:creationId xmlns:p14="http://schemas.microsoft.com/office/powerpoint/2010/main" val="121477483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08" y="0"/>
            <a:ext cx="9018984" cy="6858000"/>
          </a:xfrm>
          <a:prstGeom prst="rect">
            <a:avLst/>
          </a:prstGeom>
        </p:spPr>
      </p:pic>
    </p:spTree>
    <p:extLst>
      <p:ext uri="{BB962C8B-B14F-4D97-AF65-F5344CB8AC3E}">
        <p14:creationId xmlns:p14="http://schemas.microsoft.com/office/powerpoint/2010/main" val="103241180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4917671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3793532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661045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797064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65196759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Cair botanic Garden.-Flecker Botanical Gardens.-</a:t>
            </a:r>
          </a:p>
        </p:txBody>
      </p:sp>
      <p:sp>
        <p:nvSpPr>
          <p:cNvPr id="3" name="2 Marcador de contenido"/>
          <p:cNvSpPr>
            <a:spLocks noGrp="1"/>
          </p:cNvSpPr>
          <p:nvPr>
            <p:ph sz="quarter" idx="1"/>
          </p:nvPr>
        </p:nvSpPr>
        <p:spPr/>
        <p:txBody>
          <a:bodyPr>
            <a:normAutofit fontScale="92500"/>
          </a:bodyPr>
          <a:lstStyle/>
          <a:p>
            <a:r>
              <a:rPr lang="es-ES" dirty="0"/>
              <a:t>Una visita a Flecker Botanic Gardens podría ser su más memorable de todas las cosas que hacer en Cairns.</a:t>
            </a:r>
          </a:p>
          <a:p>
            <a:r>
              <a:rPr lang="es-ES" dirty="0"/>
              <a:t> Es ecoturismo en la selva ecoturismo en su mejor momento. </a:t>
            </a:r>
          </a:p>
          <a:p>
            <a:r>
              <a:rPr lang="es-ES" dirty="0"/>
              <a:t>Las flores exóticas y plantas acumulan los jardines, junto con un número de animales y aves tropicales. </a:t>
            </a:r>
          </a:p>
          <a:p>
            <a:r>
              <a:rPr lang="es-ES" dirty="0"/>
              <a:t>Si queremos ver las plantas de la selva tropical en un entorno natural de gran belleza, no hay otro lugar como este. </a:t>
            </a:r>
          </a:p>
          <a:p>
            <a:r>
              <a:rPr lang="es-ES" dirty="0"/>
              <a:t>No está lejos del centro de Cairns y la entrada es libre. Hay cajas esparcidas por los jardines de la gente para donar, sólo para ayudar al parque . </a:t>
            </a:r>
          </a:p>
          <a:p>
            <a:endParaRPr lang="es-ES" dirty="0"/>
          </a:p>
        </p:txBody>
      </p:sp>
    </p:spTree>
    <p:extLst>
      <p:ext uri="{BB962C8B-B14F-4D97-AF65-F5344CB8AC3E}">
        <p14:creationId xmlns:p14="http://schemas.microsoft.com/office/powerpoint/2010/main" val="175929460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El Jardín Botánico de Cairns, (inglés: Cairns Botanic Gardens) es un jardín botánico de 38 hectáreas de extensión y área preservada de 300 hectáreas de extensión, a unos 3 km de distancia del centro de Cairns,1 Queensland, Australia. </a:t>
            </a:r>
          </a:p>
          <a:p>
            <a:r>
              <a:rPr lang="es-ES" dirty="0"/>
              <a:t>Es miembro del BGCI, y presenta trabajos para la Agenda Internacional para la Conservación en los Jardines Botánicos.</a:t>
            </a:r>
          </a:p>
          <a:p>
            <a:r>
              <a:rPr lang="es-ES" dirty="0"/>
              <a:t>El código de reconocimiento internacional de "The Cairns Botanic Gardens" como miembro del "Botanic Gardens Conservation Internacional" (BGCI), así como las siglas de su herbario son CAIR.</a:t>
            </a:r>
          </a:p>
          <a:p>
            <a:endParaRPr lang="es-ES" dirty="0"/>
          </a:p>
        </p:txBody>
      </p:sp>
    </p:spTree>
    <p:extLst>
      <p:ext uri="{BB962C8B-B14F-4D97-AF65-F5344CB8AC3E}">
        <p14:creationId xmlns:p14="http://schemas.microsoft.com/office/powerpoint/2010/main" val="300085955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Fue creado en 1887. </a:t>
            </a:r>
          </a:p>
          <a:p>
            <a:r>
              <a:rPr lang="es-ES" dirty="0"/>
              <a:t>Actualmente el guía de visitantes por la tarde es Peter Hitchcock que pasó 22 años en los parques nacionales de NSW y en el servicio de la fauna, alcanzando la posición del vicedirector (política y fauna). </a:t>
            </a:r>
          </a:p>
          <a:p>
            <a:r>
              <a:rPr lang="es-ES" dirty="0"/>
              <a:t>También pasó un año como comisionado en la investigación en la polémica "Halsham Inquiry" en el Lemonthyme y los bosques meridionales de Tasmania. Peter fue más adelante el primer director ejecutivo de la "Wet Tropics Management Authority" con sede Cairns, establecido en 1990 para administrar las selvas tropicales tropicales enumeradas como patrimonio mundial de Queensland del norte. </a:t>
            </a:r>
          </a:p>
        </p:txBody>
      </p:sp>
    </p:spTree>
    <p:extLst>
      <p:ext uri="{BB962C8B-B14F-4D97-AF65-F5344CB8AC3E}">
        <p14:creationId xmlns:p14="http://schemas.microsoft.com/office/powerpoint/2010/main" val="311179260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 Desde 1997 ha sido un consultor en el ambiente y la herencia, trabajando en proyectos de la protección de la herencia en Oriente Medio y Asia.</a:t>
            </a:r>
          </a:p>
          <a:p>
            <a:r>
              <a:rPr lang="es-ES" dirty="0"/>
              <a:t>The Cairns Botanic Gardens" tiene un gran renombre debido a albergar a una de las mejores colecciones de plantas tropicales en Australia incluyendo especímenes de las selvas tropicales húmedas australianas norteñas así como especies notables de Asia Suroriental. </a:t>
            </a:r>
          </a:p>
          <a:p>
            <a:r>
              <a:rPr lang="es-ES" dirty="0"/>
              <a:t>Además hay colecciones de angiospermas primitivas y de plantas utilizadas como alimento por los aborígenes.</a:t>
            </a:r>
          </a:p>
          <a:p>
            <a:r>
              <a:rPr lang="es-ES" dirty="0"/>
              <a:t>Hay una extensa área del bosque natural del pantano de tierras bajas. También el hábitat de estuario articula 300 has de parque de conservación principalmente de selva tropical</a:t>
            </a:r>
          </a:p>
          <a:p>
            <a:endParaRPr lang="es-ES" dirty="0"/>
          </a:p>
          <a:p>
            <a:endParaRPr lang="es-ES" dirty="0"/>
          </a:p>
          <a:p>
            <a:endParaRPr lang="es-ES" dirty="0"/>
          </a:p>
        </p:txBody>
      </p:sp>
    </p:spTree>
    <p:extLst>
      <p:ext uri="{BB962C8B-B14F-4D97-AF65-F5344CB8AC3E}">
        <p14:creationId xmlns:p14="http://schemas.microsoft.com/office/powerpoint/2010/main" val="100754372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normAutofit/>
          </a:bodyPr>
          <a:lstStyle/>
          <a:p>
            <a:r>
              <a:rPr lang="es-ES" dirty="0"/>
              <a:t>Entre sus secciones destacan:</a:t>
            </a:r>
          </a:p>
          <a:p>
            <a:r>
              <a:rPr lang="es-ES" dirty="0"/>
              <a:t> Flecker Gardens, esta es la sección de los jardines formales, llamada el jardín de Flecker, es solamente una parte de la "experiencia".</a:t>
            </a:r>
          </a:p>
          <a:p>
            <a:r>
              <a:rPr lang="es-ES" dirty="0"/>
              <a:t> The Centenary Lakes and Rainforest Boardwalk, los lagos son un sistema gemelo que consiste en un lago de agua dulce y otro de agua salada separados por una zona de marea alineada con mangles. </a:t>
            </a:r>
          </a:p>
          <a:p>
            <a:r>
              <a:rPr lang="es-ES" dirty="0"/>
              <a:t>Los lagos son un punto de reunión importante para la fauna local - especialmente pájaros - de los cuales se han identificado 136 especies en la reserva. </a:t>
            </a:r>
          </a:p>
        </p:txBody>
      </p:sp>
    </p:spTree>
    <p:extLst>
      <p:ext uri="{BB962C8B-B14F-4D97-AF65-F5344CB8AC3E}">
        <p14:creationId xmlns:p14="http://schemas.microsoft.com/office/powerpoint/2010/main" val="268471506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611560" y="260648"/>
            <a:ext cx="7467600" cy="6120680"/>
          </a:xfrm>
        </p:spPr>
        <p:txBody>
          <a:bodyPr/>
          <a:lstStyle/>
          <a:p>
            <a:r>
              <a:rPr lang="es-ES" dirty="0"/>
              <a:t>Los gansos urraco y patos silbadores han criado en las secciones del humedal del lago de agua dulce, pero muchas más especies de pájaros se ven regularmente incluyendo varios martines pescadores, las garzas del mangle, garzas, loris y loriquitos, abejarucos australianos, Ibis de cuello rallado, Ibis sagrado, pelícanos australianos, golondrinas, patos y rapaces. </a:t>
            </a:r>
          </a:p>
          <a:p>
            <a:r>
              <a:rPr lang="es-ES" dirty="0"/>
              <a:t>Los lagos centenarios están conectados con los jardines formales por un paseo marítimo de 500 metros que pasa a través de tres tipos distintos de vegetación - que eran dominantes antes de la construcción de la ciudad de Cairns.</a:t>
            </a:r>
          </a:p>
          <a:p>
            <a:endParaRPr lang="es-ES" dirty="0"/>
          </a:p>
        </p:txBody>
      </p:sp>
    </p:spTree>
    <p:extLst>
      <p:ext uri="{BB962C8B-B14F-4D97-AF65-F5344CB8AC3E}">
        <p14:creationId xmlns:p14="http://schemas.microsoft.com/office/powerpoint/2010/main" val="25091122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Hay el pantano de "Melaleuca" pleno de árboles gigantes de corteza de papel de varios cientos de años. Está el bosque de la palma que se adapta a ser inundado durante la estación de lluvias y se seca después durante los inviernos.</a:t>
            </a:r>
          </a:p>
          <a:p>
            <a:r>
              <a:rPr lang="es-ES" dirty="0"/>
              <a:t> El pantano del pandanus que está generalmente bajo poca agua a lo largo del año. Los visitantes pueden observar la fauna local de estas zonas.</a:t>
            </a:r>
          </a:p>
          <a:p>
            <a:r>
              <a:rPr lang="es-ES" dirty="0"/>
              <a:t> Mt Whitfield Conservation Park, en este bosque preservado hay 2 senderos. Ambos están bien señalizados para que se pueda autoevaluar el nivel de cada visitante. Con una flecha azul hay un sendero que va del nivel del mar a 365 metros  y su recorrido vale el esfuerzo. </a:t>
            </a:r>
          </a:p>
        </p:txBody>
      </p:sp>
    </p:spTree>
    <p:extLst>
      <p:ext uri="{BB962C8B-B14F-4D97-AF65-F5344CB8AC3E}">
        <p14:creationId xmlns:p14="http://schemas.microsoft.com/office/powerpoint/2010/main" val="175578918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58856929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8336142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64" y="80682"/>
            <a:ext cx="9135035" cy="6858000"/>
          </a:xfrm>
          <a:prstGeom prst="rect">
            <a:avLst/>
          </a:prstGeom>
        </p:spPr>
      </p:pic>
    </p:spTree>
    <p:extLst>
      <p:ext uri="{BB962C8B-B14F-4D97-AF65-F5344CB8AC3E}">
        <p14:creationId xmlns:p14="http://schemas.microsoft.com/office/powerpoint/2010/main" val="338932659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1935990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File:Plant 5b.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407222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9984304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7235"/>
            <a:ext cx="5684833"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84832" y="67235"/>
            <a:ext cx="3455719" cy="6858000"/>
          </a:xfrm>
          <a:prstGeom prst="rect">
            <a:avLst/>
          </a:prstGeom>
        </p:spPr>
      </p:pic>
    </p:spTree>
    <p:extLst>
      <p:ext uri="{BB962C8B-B14F-4D97-AF65-F5344CB8AC3E}">
        <p14:creationId xmlns:p14="http://schemas.microsoft.com/office/powerpoint/2010/main" val="169595750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74760570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0834479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89727410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0068787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132266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888389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706"/>
          <a:stretch/>
        </p:blipFill>
        <p:spPr>
          <a:xfrm>
            <a:off x="0" y="0"/>
            <a:ext cx="9144000" cy="6858000"/>
          </a:xfrm>
          <a:prstGeom prst="rect">
            <a:avLst/>
          </a:prstGeom>
        </p:spPr>
      </p:pic>
    </p:spTree>
    <p:extLst>
      <p:ext uri="{BB962C8B-B14F-4D97-AF65-F5344CB8AC3E}">
        <p14:creationId xmlns:p14="http://schemas.microsoft.com/office/powerpoint/2010/main" val="178260312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171400"/>
            <a:ext cx="4716016" cy="378904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7984" y="-77688"/>
            <a:ext cx="4608512" cy="371703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504" y="3639344"/>
            <a:ext cx="9036496" cy="3218656"/>
          </a:xfrm>
          <a:prstGeom prst="rect">
            <a:avLst/>
          </a:prstGeom>
        </p:spPr>
      </p:pic>
    </p:spTree>
    <p:extLst>
      <p:ext uri="{BB962C8B-B14F-4D97-AF65-F5344CB8AC3E}">
        <p14:creationId xmlns:p14="http://schemas.microsoft.com/office/powerpoint/2010/main" val="407624614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40" y="0"/>
            <a:ext cx="5493267"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76055" y="0"/>
            <a:ext cx="4075747" cy="6858000"/>
          </a:xfrm>
          <a:prstGeom prst="rect">
            <a:avLst/>
          </a:prstGeom>
        </p:spPr>
      </p:pic>
    </p:spTree>
    <p:extLst>
      <p:ext uri="{BB962C8B-B14F-4D97-AF65-F5344CB8AC3E}">
        <p14:creationId xmlns:p14="http://schemas.microsoft.com/office/powerpoint/2010/main" val="319048858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7993280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31324758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87422764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5983408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386727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5021164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08947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02660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0898768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TotalTime>
  <Words>2426</Words>
  <Application>Microsoft Office PowerPoint</Application>
  <PresentationFormat>Presentación en pantalla (4:3)</PresentationFormat>
  <Paragraphs>256</Paragraphs>
  <Slides>110</Slides>
  <Notes>85</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110</vt:i4>
      </vt:variant>
    </vt:vector>
  </HeadingPairs>
  <TitlesOfParts>
    <vt:vector size="115" baseType="lpstr">
      <vt:lpstr>Calibri</vt:lpstr>
      <vt:lpstr>Century Schoolbook</vt:lpstr>
      <vt:lpstr>Wingdings</vt:lpstr>
      <vt:lpstr>Wingdings 2</vt:lpstr>
      <vt:lpstr>Default Theme</vt:lpstr>
      <vt:lpstr>OCEANIA.-LA VUELTA AL MUNDO EN 885 JARDINES.-AUSTRALIA.-G </vt:lpstr>
      <vt:lpstr>George Brown Darwin Botanic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Fitzroy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Cair botanic Garden.-Flecker Botanical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ASIA.-LA VUELTA AL MUNDO EN 385 JARDINES.-ISRAEL</dc:title>
  <dc:creator>Josep</dc:creator>
  <cp:lastModifiedBy>Usuario</cp:lastModifiedBy>
  <cp:revision>6</cp:revision>
  <dcterms:created xsi:type="dcterms:W3CDTF">2013-09-17T05:34:35Z</dcterms:created>
  <dcterms:modified xsi:type="dcterms:W3CDTF">2018-02-28T07:51:42Z</dcterms:modified>
</cp:coreProperties>
</file>