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EA7B75-199D-436F-9E34-D4CE86F0B4DD}"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DA95FB-3DC6-4ADB-A973-1C8BE81E263E}" type="slidenum">
              <a:rPr lang="es-ES" smtClean="0"/>
              <a:t>‹Nº›</a:t>
            </a:fld>
            <a:endParaRPr lang="es-ES" dirty="0"/>
          </a:p>
        </p:txBody>
      </p:sp>
    </p:spTree>
    <p:extLst>
      <p:ext uri="{BB962C8B-B14F-4D97-AF65-F5344CB8AC3E}">
        <p14:creationId xmlns:p14="http://schemas.microsoft.com/office/powerpoint/2010/main" val="43292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2557072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100727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687705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612533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882535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47772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998626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234255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848186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208027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174641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932541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895678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602347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565956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029901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141055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959607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557507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141199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571999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983547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362926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396921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631171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4078062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891005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953612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3772521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Himeji Garden en Adelaide</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898294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Pino Wollemi protegido por una jaula de acero y Banksia ornata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335260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848243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0399572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209731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Gardens.-Anizoganthus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6287782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500247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7290739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7033202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1978867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4483718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8846741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0432016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2418038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7508254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475158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6155022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5378296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Garden.-Brisbane</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8786291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Garden.-Brisbane</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5540407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42657852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.-Japanese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3419294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5719280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Cootha.-Colvillea racemosa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2040724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5259182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0401991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Cootha.-Agave</a:t>
            </a:r>
            <a:r>
              <a:rPr lang="es-ES" baseline="0" dirty="0"/>
              <a:t> potatorum</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6291134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1250310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Cootha.-Banksia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8912281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895483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6975296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8922490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6490914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7294644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8085610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2299615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Mount Lofty Botanic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551060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7853830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3202521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6202224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0822676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2193197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7849262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4525630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4450578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0598443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7948042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1088647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636673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1302074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2892603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918934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2724169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28395398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4844786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9217345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0792009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.-Budleia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9502905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45420509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24838703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1530643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6338603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40077716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95379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8508469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4023365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6130018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6562793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53378844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8242807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335488342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79341442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4462298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94567409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287709195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3837606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140796551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405892867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402185373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.-Protea</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18107217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74556453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421327879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278529450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196913478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9543789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84181704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7921148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84668300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6792218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387777247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125636553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2403228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345025258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.-Leucospermum-cordifolium</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196707462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Mt.Thomah.-Telopea speciosissima)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48869445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 Isopogon anemonifolius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10975836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Garden..-grevillea-gaudichaudii</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291817113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216441002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402072078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2864406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upload.wikimedia.org/wikipedia/commons/5/56/WollemiaNobilisPineKiefer.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hyperlink" Target="//upload.wikimedia.org/wikipedia/commons/b/bb/Banksia_ornata3_Mt_annan_entrance_apr_04_email.jpg" TargetMode="External"/><Relationship Id="rId4" Type="http://schemas.openxmlformats.org/officeDocument/2006/relationships/image" Target="../media/image35.jpeg"/></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upload.wikimedia.org/wikipedia/en/9/9e/Japanesegarden.jpg"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68.xml.rels><?xml version="1.0" encoding="UTF-8" standalone="yes"?>
<Relationships xmlns="http://schemas.openxmlformats.org/package/2006/relationships"><Relationship Id="rId3" Type="http://schemas.openxmlformats.org/officeDocument/2006/relationships/hyperlink" Target="//upload.wikimedia.org/wikipedia/en/1/1e/Dedicationtablet.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390456" cy="2736304"/>
          </a:xfrm>
        </p:spPr>
        <p:txBody>
          <a:bodyPr>
            <a:normAutofit/>
          </a:bodyPr>
          <a:lstStyle/>
          <a:p>
            <a:r>
              <a:rPr lang="es-ES" sz="3600" dirty="0"/>
              <a:t>OCEANIA.-LA VUELTA AL MUNDO EN 385 JARDINES.-</a:t>
            </a:r>
            <a:r>
              <a:rPr lang="es-ES" dirty="0"/>
              <a:t>AUSTRALIA.-H</a:t>
            </a:r>
            <a:br>
              <a:rPr lang="es-ES" dirty="0"/>
            </a:br>
            <a:endParaRPr lang="es-ES" dirty="0"/>
          </a:p>
        </p:txBody>
      </p:sp>
      <p:sp>
        <p:nvSpPr>
          <p:cNvPr id="3" name="2 Subtítulo"/>
          <p:cNvSpPr>
            <a:spLocks noGrp="1"/>
          </p:cNvSpPr>
          <p:nvPr>
            <p:ph type="subTitle" idx="1"/>
          </p:nvPr>
        </p:nvSpPr>
        <p:spPr>
          <a:xfrm>
            <a:off x="2286000" y="5003322"/>
            <a:ext cx="451824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Himeji Garden en Adelaide</a:t>
            </a:r>
          </a:p>
        </p:txBody>
      </p:sp>
      <p:sp>
        <p:nvSpPr>
          <p:cNvPr id="3" name="2 Marcador de contenido"/>
          <p:cNvSpPr>
            <a:spLocks noGrp="1"/>
          </p:cNvSpPr>
          <p:nvPr>
            <p:ph sz="quarter" idx="1"/>
          </p:nvPr>
        </p:nvSpPr>
        <p:spPr/>
        <p:txBody>
          <a:bodyPr>
            <a:normAutofit/>
          </a:bodyPr>
          <a:lstStyle/>
          <a:p>
            <a:r>
              <a:rPr lang="es-ES" dirty="0"/>
              <a:t>Los jardines de Adelaida, en el sur de Himeji parques fue un regalo de la ciudad hermana de Adelaida, Himeji , en 1982. </a:t>
            </a:r>
          </a:p>
          <a:p>
            <a:r>
              <a:rPr lang="es-ES" dirty="0"/>
              <a:t>La entrada es a partir de South Terrace , entre Pulteney y calles Hutt . </a:t>
            </a:r>
          </a:p>
          <a:p>
            <a:r>
              <a:rPr lang="es-ES" dirty="0"/>
              <a:t>El recinto es uno de los pocos clásicos jardines japoneses en Adelaide .</a:t>
            </a:r>
          </a:p>
          <a:p>
            <a:r>
              <a:rPr lang="es-ES" dirty="0"/>
              <a:t> Fue diseñado originalmente por el personal del consejo, sin embargo, después de dos visitas por paisajista japonés Yoshitaka Kumada a finales de 1980, su diseño fue mejorado para adherirse a los principios tradicionales. </a:t>
            </a:r>
          </a:p>
          <a:p>
            <a:endParaRPr lang="es-ES" dirty="0"/>
          </a:p>
        </p:txBody>
      </p:sp>
    </p:spTree>
    <p:extLst>
      <p:ext uri="{BB962C8B-B14F-4D97-AF65-F5344CB8AC3E}">
        <p14:creationId xmlns:p14="http://schemas.microsoft.com/office/powerpoint/2010/main" val="2025641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El jardín se dividió en un sansui (山水), un "jardín de montaña y el lago", y un karesansui (枯山水), un "jardín de piedra seca" pretende evocar montañas rodeadas por el agua. </a:t>
            </a:r>
          </a:p>
          <a:p>
            <a:endParaRPr lang="es-ES" dirty="0"/>
          </a:p>
        </p:txBody>
      </p:sp>
    </p:spTree>
    <p:extLst>
      <p:ext uri="{BB962C8B-B14F-4D97-AF65-F5344CB8AC3E}">
        <p14:creationId xmlns:p14="http://schemas.microsoft.com/office/powerpoint/2010/main" val="3863666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98325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8338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7608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71400"/>
            <a:ext cx="9252520" cy="7029400"/>
          </a:xfrm>
          <a:prstGeom prst="rect">
            <a:avLst/>
          </a:prstGeom>
        </p:spPr>
      </p:pic>
    </p:spTree>
    <p:extLst>
      <p:ext uri="{BB962C8B-B14F-4D97-AF65-F5344CB8AC3E}">
        <p14:creationId xmlns:p14="http://schemas.microsoft.com/office/powerpoint/2010/main" val="2425133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7621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957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2638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810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63052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942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7322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41703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401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1363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8215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044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0029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9866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206"/>
          <a:stretch/>
        </p:blipFill>
        <p:spPr>
          <a:xfrm>
            <a:off x="0" y="783"/>
            <a:ext cx="9144000" cy="6857217"/>
          </a:xfrm>
          <a:prstGeom prst="rect">
            <a:avLst/>
          </a:prstGeom>
        </p:spPr>
      </p:pic>
    </p:spTree>
    <p:extLst>
      <p:ext uri="{BB962C8B-B14F-4D97-AF65-F5344CB8AC3E}">
        <p14:creationId xmlns:p14="http://schemas.microsoft.com/office/powerpoint/2010/main" val="2986995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3374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988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0834"/>
            <a:ext cx="4355976" cy="6858000"/>
          </a:xfrm>
          <a:prstGeom prst="rect">
            <a:avLst/>
          </a:prstGeom>
        </p:spPr>
      </p:pic>
    </p:spTree>
    <p:extLst>
      <p:ext uri="{BB962C8B-B14F-4D97-AF65-F5344CB8AC3E}">
        <p14:creationId xmlns:p14="http://schemas.microsoft.com/office/powerpoint/2010/main" val="983444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5931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6063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7453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1230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704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9611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3741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978"/>
            <a:ext cx="9144000" cy="6821021"/>
          </a:xfrm>
          <a:prstGeom prst="rect">
            <a:avLst/>
          </a:prstGeom>
        </p:spPr>
      </p:pic>
    </p:spTree>
    <p:extLst>
      <p:ext uri="{BB962C8B-B14F-4D97-AF65-F5344CB8AC3E}">
        <p14:creationId xmlns:p14="http://schemas.microsoft.com/office/powerpoint/2010/main" val="206831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3603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8281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4896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Mount Annan Botanic Gardens</a:t>
            </a:r>
          </a:p>
        </p:txBody>
      </p:sp>
      <p:sp>
        <p:nvSpPr>
          <p:cNvPr id="5" name="4 Marcador de contenido"/>
          <p:cNvSpPr>
            <a:spLocks noGrp="1"/>
          </p:cNvSpPr>
          <p:nvPr>
            <p:ph sz="quarter" idx="1"/>
          </p:nvPr>
        </p:nvSpPr>
        <p:spPr/>
        <p:txBody>
          <a:bodyPr/>
          <a:lstStyle/>
          <a:p>
            <a:r>
              <a:rPr lang="es-ES" dirty="0"/>
              <a:t>Mount Annan Botanic Garden es un jardín botánico de 416 hectáreas  en una zona montañosa del suroeste de Sydney suburbio de Mount Annan , entre Campbelltown y Camden , Nueva Gales del Sur . </a:t>
            </a:r>
          </a:p>
          <a:p>
            <a:r>
              <a:rPr lang="es-ES" dirty="0"/>
              <a:t>El jardín se abrió al público en 1988, especializado en plantas nativas, con una colección de más de 4000 especies. </a:t>
            </a:r>
          </a:p>
          <a:p>
            <a:r>
              <a:rPr lang="es-ES" dirty="0"/>
              <a:t>Es el jardín botánico más grande en Australia. </a:t>
            </a:r>
          </a:p>
          <a:p>
            <a:r>
              <a:rPr lang="es-ES" dirty="0"/>
              <a:t>Tras el descubrimiento, en o alrededor del 10 de septiembre de 1994 el pino Wollemi se cultivó por primera vez en 1995.</a:t>
            </a:r>
          </a:p>
        </p:txBody>
      </p:sp>
    </p:spTree>
    <p:extLst>
      <p:ext uri="{BB962C8B-B14F-4D97-AF65-F5344CB8AC3E}">
        <p14:creationId xmlns:p14="http://schemas.microsoft.com/office/powerpoint/2010/main" val="1949769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Antes de que se conviertan en comercialmente disponible los árboles eran tan valiosos que fueron cultivadas en el interior de jaulas de acero para protegerlos de los ladrones. </a:t>
            </a:r>
          </a:p>
          <a:p>
            <a:r>
              <a:rPr lang="es-ES" dirty="0"/>
              <a:t>El Jardín está gestionado por la Fundación Jardín Botánico ( Royal Botanic Gardens, Sydney ), una división de la Nueva Gales del Sur Departamento de Medio Ambiente y Cambio Climático . </a:t>
            </a:r>
          </a:p>
          <a:p>
            <a:r>
              <a:rPr lang="es-ES" dirty="0"/>
              <a:t>Las 416 hectáreas de jardín se compone de Bushland australiano con pantallas cultivadas y fue inaugurado en 1988 por la entonces duquesa de York, Sarah Ferguson.</a:t>
            </a:r>
          </a:p>
          <a:p>
            <a:endParaRPr lang="es-ES" dirty="0"/>
          </a:p>
          <a:p>
            <a:endParaRPr lang="es-ES" dirty="0"/>
          </a:p>
        </p:txBody>
      </p:sp>
    </p:spTree>
    <p:extLst>
      <p:ext uri="{BB962C8B-B14F-4D97-AF65-F5344CB8AC3E}">
        <p14:creationId xmlns:p14="http://schemas.microsoft.com/office/powerpoint/2010/main" val="2508719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Cuenta con jardines temáticos que incluyen "Garden Gran Idea", "Jardín del zarzo" y "Garden Banksia" así como el "Área de picnic Woodland", que pone de relieve el peligro Cumberland Plain Woodland encuentra dentro de la finca.</a:t>
            </a:r>
          </a:p>
          <a:p>
            <a:r>
              <a:rPr lang="es-ES" dirty="0"/>
              <a:t>También es un refugio para más de 160 especies de aves, así como wallaroos, wallabies y canguros que llaman a la casa del jardín. Con el crecimiento rápido que ocurre en la región de Macarthur se está convirtiendo en un corredor de vida silvestre para nuestra fauna nativas locales. </a:t>
            </a:r>
          </a:p>
          <a:p>
            <a:r>
              <a:rPr lang="es-ES" dirty="0"/>
              <a:t>El jardín es el jardín de la planta australiana de la Fundación Jardín Botánico e incluye no sólo zonas de picnic y más de 20 kilómetros de senderos para caminar, sino también un nativo flora de las instalaciones de investigación y el Banco de Semillas de NSW.</a:t>
            </a:r>
          </a:p>
          <a:p>
            <a:endParaRPr lang="es-ES" dirty="0"/>
          </a:p>
        </p:txBody>
      </p:sp>
    </p:spTree>
    <p:extLst>
      <p:ext uri="{BB962C8B-B14F-4D97-AF65-F5344CB8AC3E}">
        <p14:creationId xmlns:p14="http://schemas.microsoft.com/office/powerpoint/2010/main" val="2125816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Mount Annan Botanic Garden cubre una vasta área y se puede acceder por dos vías bucle que atraviesan el sitio, sin embargo los visitantes se pierda la belleza de la ubicación si no se detienen a lo largo y caminar por los lugares del jardín diferentes.</a:t>
            </a:r>
          </a:p>
          <a:p>
            <a:r>
              <a:rPr lang="es-ES" dirty="0"/>
              <a:t> Desde lo alto de Sundial visitantes Colina cuentan con espectaculares vistas de 360 ​​° de los alrededores, incluyendo vistas del horizonte de Sydney. </a:t>
            </a:r>
          </a:p>
          <a:p>
            <a:r>
              <a:rPr lang="es-ES" dirty="0"/>
              <a:t>En los últimos cuatro años, el Jardín ha experimentado un desarrollo intenso, con cambios importantes en lo que fue el Garden Terrace que ha cambiado de nombre al Jardín Connections, que ahora es de hecho el escaparate de la finca. </a:t>
            </a:r>
          </a:p>
          <a:p>
            <a:endParaRPr lang="es-ES" dirty="0"/>
          </a:p>
          <a:p>
            <a:endParaRPr lang="es-ES" dirty="0"/>
          </a:p>
        </p:txBody>
      </p:sp>
    </p:spTree>
    <p:extLst>
      <p:ext uri="{BB962C8B-B14F-4D97-AF65-F5344CB8AC3E}">
        <p14:creationId xmlns:p14="http://schemas.microsoft.com/office/powerpoint/2010/main" val="31918760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"Banco de Semillas" fue establecida en 1986 como parte integrante del Monte Annan Botanic Garden. </a:t>
            </a:r>
          </a:p>
          <a:p>
            <a:r>
              <a:rPr lang="es-ES" dirty="0"/>
              <a:t>Su función inicial era proporcionar semillas silvestres recolectados por el desarrollo de este nuevo Jardín, particularmente importantes colecciones del Jardín de barbillas, eucaliptos y plantas de la familia Proteaceae. </a:t>
            </a:r>
          </a:p>
          <a:p>
            <a:r>
              <a:rPr lang="es-ES" dirty="0"/>
              <a:t>El Banco de Semillas de Nueva Gales del Sur continúa apoyando el desarrollo en curso del Monte Annan Botanic Garden, pero hoy el Banco de Semillas también juega un papel importante a nivel internacional en la conservación y la investigación. </a:t>
            </a:r>
          </a:p>
          <a:p>
            <a:endParaRPr lang="es-ES" dirty="0"/>
          </a:p>
        </p:txBody>
      </p:sp>
    </p:spTree>
    <p:extLst>
      <p:ext uri="{BB962C8B-B14F-4D97-AF65-F5344CB8AC3E}">
        <p14:creationId xmlns:p14="http://schemas.microsoft.com/office/powerpoint/2010/main" val="2617456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Esta conservación y la investigación también incluye ahora el peligro pino Wollemi, que fue descubierto en 1994 en el Parque Nacional Wollemi, que es parte de la zona de las Montañas Azules, a 200 kilómetros al noroeste de Sydney.</a:t>
            </a:r>
          </a:p>
          <a:p>
            <a:r>
              <a:rPr lang="es-ES" dirty="0"/>
              <a:t> El descubrimiento del pino Wollemi es considerado como uno de los principales hallazgos botánicos en la historia reciente, sino que se pensaba que se había extinguido con sólo los registros fósiles restantes. </a:t>
            </a:r>
          </a:p>
          <a:p>
            <a:r>
              <a:rPr lang="es-ES" dirty="0"/>
              <a:t>Como parte del Plan de Manejo de Conservación del pino, Mount Annan Botanic Garden es ahora el hogar de la única colección de acceso público de los pinos de primera generación (réplicas clónicas), en el Paseo de Wollemi Discovery. La caminata fue inaugurado en marzo de 2006 y es actualmente el hogar de 60 de estos pinos Wollemi. En la actualidad hay otros 140 para plantar hacia fuera y el jardín están buscando patrocinadores de estos árboles. </a:t>
            </a:r>
          </a:p>
          <a:p>
            <a:endParaRPr lang="es-ES" dirty="0"/>
          </a:p>
        </p:txBody>
      </p:sp>
    </p:spTree>
    <p:extLst>
      <p:ext uri="{BB962C8B-B14F-4D97-AF65-F5344CB8AC3E}">
        <p14:creationId xmlns:p14="http://schemas.microsoft.com/office/powerpoint/2010/main" val="12378232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La caminata fue inaugurado en marzo de 2006 y es actualmente el hogar de 60 de estos pinos Wollemi. En la actualidad hay otros 140 para plantar hacia fuera y el jardín están buscando patrocinadores de estos árboles. </a:t>
            </a:r>
          </a:p>
          <a:p>
            <a:r>
              <a:rPr lang="es-ES" dirty="0"/>
              <a:t>También se están desarrollando en el lugar es el Centro de Macarthur para una Vida Sostenible, que se está acercando al final de la construcción y ya ha comenzado la educación de la comunidad local en la jardinería orgánica. </a:t>
            </a:r>
          </a:p>
          <a:p>
            <a:r>
              <a:rPr lang="es-ES" dirty="0"/>
              <a:t>El Centro será el hogar de un gran jardín comunitario para aquellos que deseen hacer crecer sus propias verduras y otras plantas, pero que no tienen espacio en su propio patio trasero. </a:t>
            </a:r>
          </a:p>
        </p:txBody>
      </p:sp>
    </p:spTree>
    <p:extLst>
      <p:ext uri="{BB962C8B-B14F-4D97-AF65-F5344CB8AC3E}">
        <p14:creationId xmlns:p14="http://schemas.microsoft.com/office/powerpoint/2010/main" val="1386559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objetivo del Centro es promover la sostenibilidad, la equidad social, la diversidad cultural y la estabilidad económica.</a:t>
            </a:r>
          </a:p>
          <a:p>
            <a:r>
              <a:rPr lang="es-ES" dirty="0"/>
              <a:t> El sitio incluirá exhibiciones interactivas de producción de energía alternativa y el uso, reciclaje de aguas residuales, el agua y la eficiencia energética, la prevención y gestión de residuos. </a:t>
            </a:r>
          </a:p>
          <a:p>
            <a:r>
              <a:rPr lang="es-ES" dirty="0"/>
              <a:t>La instalación se mostrará cómo se puede lograr la sostenibilidad en el ámbito individual familiar, comunitario y regional.</a:t>
            </a:r>
          </a:p>
        </p:txBody>
      </p:sp>
    </p:spTree>
    <p:extLst>
      <p:ext uri="{BB962C8B-B14F-4D97-AF65-F5344CB8AC3E}">
        <p14:creationId xmlns:p14="http://schemas.microsoft.com/office/powerpoint/2010/main" val="1491538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WollemiaNobilisPineKief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4860032" cy="68354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rchivo: Banksia ornata3 Mt Annan entrada 04 de abril email.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1"/>
            <a:ext cx="4283968" cy="683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8030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499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93836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0234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62230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6017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7522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88024"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788024"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4293096"/>
            <a:ext cx="3840088" cy="2196004"/>
          </a:xfrm>
          <a:prstGeom prst="rect">
            <a:avLst/>
          </a:prstGeom>
        </p:spPr>
      </p:pic>
    </p:spTree>
    <p:extLst>
      <p:ext uri="{BB962C8B-B14F-4D97-AF65-F5344CB8AC3E}">
        <p14:creationId xmlns:p14="http://schemas.microsoft.com/office/powerpoint/2010/main" val="31505349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49890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051926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970336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67812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06180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7223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3582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52072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48200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Mount Cootha Botanic Garden.-Brisbane</a:t>
            </a:r>
            <a:endParaRPr lang="es-ES" dirty="0"/>
          </a:p>
        </p:txBody>
      </p:sp>
      <p:sp>
        <p:nvSpPr>
          <p:cNvPr id="5" name="4 Marcador de contenido"/>
          <p:cNvSpPr>
            <a:spLocks noGrp="1"/>
          </p:cNvSpPr>
          <p:nvPr>
            <p:ph sz="quarter" idx="1"/>
          </p:nvPr>
        </p:nvSpPr>
        <p:spPr/>
        <p:txBody>
          <a:bodyPr>
            <a:normAutofit/>
          </a:bodyPr>
          <a:lstStyle/>
          <a:p>
            <a:r>
              <a:rPr lang="es-ES" dirty="0"/>
              <a:t>Los Jardines Botánicos de Brisbane se encuentra a 7 km de la ciudad de Brisbane en Toowong , Queensland , Australia , a los pies de la montaña más alta de Brisbane, Monte Coottha . </a:t>
            </a:r>
          </a:p>
          <a:p>
            <a:r>
              <a:rPr lang="es-ES" dirty="0"/>
              <a:t>Los jardines, que se llamaba originalmente el monte Coottha Botanic Gardens y que abarcan 52 hectáreas, fueron establecidos por el Consejo de la ciudad de Brisbane en 1970, y se inauguró oficialmente en 1976. </a:t>
            </a:r>
          </a:p>
          <a:p>
            <a:r>
              <a:rPr lang="es-ES" dirty="0"/>
              <a:t> Los jardines son el segundo jardín botánico establecido en Brisbane.. </a:t>
            </a:r>
          </a:p>
        </p:txBody>
      </p:sp>
    </p:spTree>
    <p:extLst>
      <p:ext uri="{BB962C8B-B14F-4D97-AF65-F5344CB8AC3E}">
        <p14:creationId xmlns:p14="http://schemas.microsoft.com/office/powerpoint/2010/main" val="3141741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jardines originales, ahora conocido como el Jardín Botánico de la ciudad de Brisbane está situado en el CBD de Brisbane en Point Gardens . Los nuevos jardines fueron desarrollados por el Ayuntamiento porque el sitio original de la ciudad no se podía ampliar y era propenso a las inundaciones. </a:t>
            </a:r>
          </a:p>
          <a:p>
            <a:r>
              <a:rPr lang="es-ES" dirty="0"/>
              <a:t>Características de los Jardines Botánicos de Brisbane incluyen: </a:t>
            </a:r>
          </a:p>
          <a:p>
            <a:r>
              <a:rPr lang="es-ES" dirty="0"/>
              <a:t>Display Tropical Dome sus puertas en diciembre de 1977, 28 m de diámetro y 9 m de altura [1] </a:t>
            </a:r>
          </a:p>
          <a:p>
            <a:r>
              <a:rPr lang="es-ES" dirty="0"/>
              <a:t>Jardín Japonés </a:t>
            </a:r>
          </a:p>
          <a:p>
            <a:r>
              <a:rPr lang="es-ES" dirty="0"/>
              <a:t>Bonsai House </a:t>
            </a:r>
          </a:p>
          <a:p>
            <a:r>
              <a:rPr lang="es-ES" dirty="0"/>
              <a:t>Casa Fern </a:t>
            </a:r>
          </a:p>
          <a:p>
            <a:endParaRPr lang="es-ES" dirty="0"/>
          </a:p>
          <a:p>
            <a:endParaRPr lang="es-ES" dirty="0"/>
          </a:p>
          <a:p>
            <a:endParaRPr lang="es-ES" dirty="0"/>
          </a:p>
        </p:txBody>
      </p:sp>
    </p:spTree>
    <p:extLst>
      <p:ext uri="{BB962C8B-B14F-4D97-AF65-F5344CB8AC3E}">
        <p14:creationId xmlns:p14="http://schemas.microsoft.com/office/powerpoint/2010/main" val="27921118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Zona Árida y la Cámara de Cactus </a:t>
            </a:r>
          </a:p>
          <a:p>
            <a:r>
              <a:rPr lang="es-ES" dirty="0"/>
              <a:t>Rainforest Exótico </a:t>
            </a:r>
          </a:p>
          <a:p>
            <a:r>
              <a:rPr lang="es-ES" dirty="0"/>
              <a:t>Rainforest australiano </a:t>
            </a:r>
          </a:p>
          <a:p>
            <a:r>
              <a:rPr lang="es-ES" dirty="0"/>
              <a:t>Planta Fragant y Herb Garden</a:t>
            </a:r>
          </a:p>
          <a:p>
            <a:r>
              <a:rPr lang="es-ES" dirty="0"/>
              <a:t>Jardín Templado </a:t>
            </a:r>
          </a:p>
          <a:p>
            <a:r>
              <a:rPr lang="es-ES" dirty="0"/>
              <a:t>Laguna y Bamboo Grove </a:t>
            </a:r>
          </a:p>
          <a:p>
            <a:r>
              <a:rPr lang="es-ES" dirty="0"/>
              <a:t>Comunidades de plantas australianas </a:t>
            </a:r>
          </a:p>
          <a:p>
            <a:r>
              <a:rPr lang="es-ES" dirty="0"/>
              <a:t>Nacional Libertad pared </a:t>
            </a:r>
          </a:p>
          <a:p>
            <a:r>
              <a:rPr lang="es-ES" dirty="0"/>
              <a:t>Los jardines están abiertos todos los días del año desde las 8am a 5pm. La entrada a los jardines es gratuita. </a:t>
            </a:r>
          </a:p>
          <a:p>
            <a:endParaRPr lang="es-ES" dirty="0"/>
          </a:p>
          <a:p>
            <a:endParaRPr lang="es-ES" dirty="0"/>
          </a:p>
        </p:txBody>
      </p:sp>
    </p:spTree>
    <p:extLst>
      <p:ext uri="{BB962C8B-B14F-4D97-AF65-F5344CB8AC3E}">
        <p14:creationId xmlns:p14="http://schemas.microsoft.com/office/powerpoint/2010/main" val="4222954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Jardín Japonés </a:t>
            </a:r>
          </a:p>
          <a:p>
            <a:r>
              <a:rPr lang="es-ES" dirty="0"/>
              <a:t>El Jardín de tableta dedicación, con la caligrafía por el primer ministro japonés Noboru Takeshita </a:t>
            </a:r>
          </a:p>
          <a:p>
            <a:r>
              <a:rPr lang="es-ES" dirty="0"/>
              <a:t>Diseñado por uno de los principales defensores tradicionales de Japón jardín japonés Kenzo finales de los años Ogata (su último trabajo), el jardín es fiel a Japanese Garden conceptos de diseño y utiliza árboles australianos, arbustos y flores nativas. </a:t>
            </a:r>
          </a:p>
          <a:p>
            <a:r>
              <a:rPr lang="es-ES" dirty="0"/>
              <a:t>El Estanque Japón y Jardín fue re-ubicado en el Pabellón de Gobierno de Japón en Brisbane World Expo '88 , y fue abierto después de la celebración de la Expo el 6 de febrero 1989 a través de la obra del Brisbane alcalde Sallyanne Atkinson y Hanamura Nichahiro, de la Asociación Japonesa para la Expo.</a:t>
            </a:r>
          </a:p>
          <a:p>
            <a:endParaRPr lang="es-ES" dirty="0"/>
          </a:p>
        </p:txBody>
      </p:sp>
    </p:spTree>
    <p:extLst>
      <p:ext uri="{BB962C8B-B14F-4D97-AF65-F5344CB8AC3E}">
        <p14:creationId xmlns:p14="http://schemas.microsoft.com/office/powerpoint/2010/main" val="37062911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Una placa conmemorativa de la dedicación del Ayuntamiento de Brisbane y la Asociación Japonesa para la Exposición Ocio 1988 y una puerta de bienvenida con caligrafía en una tablilla de dedicación por encima de la puerta por el entonces Primer Ministro de Japón Noboru Takeshita recibe a los visitantes  a la entrada del Jardín.</a:t>
            </a:r>
          </a:p>
          <a:p>
            <a:r>
              <a:rPr lang="es-ES" dirty="0"/>
              <a:t> La caligrafía japonesa está grabada en oro, dedicándole el nombre de "yu-tsui-en" el jardín. Esto se traduce literalmente como "disfrutar, azul-verde, jardín 'y significa simplemente" Ven a este jardín y disfrutar del azul del agua y el verde de los árboles. </a:t>
            </a:r>
          </a:p>
        </p:txBody>
      </p:sp>
    </p:spTree>
    <p:extLst>
      <p:ext uri="{BB962C8B-B14F-4D97-AF65-F5344CB8AC3E}">
        <p14:creationId xmlns:p14="http://schemas.microsoft.com/office/powerpoint/2010/main" val="2129652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Japanese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328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Dedicationtable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5192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0020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4295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77551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54110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83192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000" b="5355"/>
          <a:stretch/>
        </p:blipFill>
        <p:spPr>
          <a:xfrm>
            <a:off x="0" y="0"/>
            <a:ext cx="9144000" cy="6858000"/>
          </a:xfrm>
          <a:prstGeom prst="rect">
            <a:avLst/>
          </a:prstGeom>
        </p:spPr>
      </p:pic>
    </p:spTree>
    <p:extLst>
      <p:ext uri="{BB962C8B-B14F-4D97-AF65-F5344CB8AC3E}">
        <p14:creationId xmlns:p14="http://schemas.microsoft.com/office/powerpoint/2010/main" val="4310448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71398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27132776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561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41"/>
            <a:ext cx="9144000" cy="6898341"/>
          </a:xfrm>
          <a:prstGeom prst="rect">
            <a:avLst/>
          </a:prstGeom>
        </p:spPr>
      </p:pic>
    </p:spTree>
    <p:extLst>
      <p:ext uri="{BB962C8B-B14F-4D97-AF65-F5344CB8AC3E}">
        <p14:creationId xmlns:p14="http://schemas.microsoft.com/office/powerpoint/2010/main" val="29530227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9131300" cy="6858000"/>
          </a:xfrm>
          <a:prstGeom prst="rect">
            <a:avLst/>
          </a:prstGeom>
        </p:spPr>
      </p:pic>
    </p:spTree>
    <p:extLst>
      <p:ext uri="{BB962C8B-B14F-4D97-AF65-F5344CB8AC3E}">
        <p14:creationId xmlns:p14="http://schemas.microsoft.com/office/powerpoint/2010/main" val="36795033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49591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166"/>
          <a:stretch/>
        </p:blipFill>
        <p:spPr>
          <a:xfrm>
            <a:off x="0" y="1"/>
            <a:ext cx="9144000" cy="6858000"/>
          </a:xfrm>
          <a:prstGeom prst="rect">
            <a:avLst/>
          </a:prstGeom>
        </p:spPr>
      </p:pic>
    </p:spTree>
    <p:extLst>
      <p:ext uri="{BB962C8B-B14F-4D97-AF65-F5344CB8AC3E}">
        <p14:creationId xmlns:p14="http://schemas.microsoft.com/office/powerpoint/2010/main" val="23310308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82463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Mount Lofty Botanic Garden</a:t>
            </a:r>
          </a:p>
        </p:txBody>
      </p:sp>
      <p:sp>
        <p:nvSpPr>
          <p:cNvPr id="3" name="2 Marcador de contenido"/>
          <p:cNvSpPr>
            <a:spLocks noGrp="1"/>
          </p:cNvSpPr>
          <p:nvPr>
            <p:ph sz="quarter" idx="1"/>
          </p:nvPr>
        </p:nvSpPr>
        <p:spPr>
          <a:xfrm>
            <a:off x="457200" y="1600200"/>
            <a:ext cx="7643192" cy="4873752"/>
          </a:xfrm>
        </p:spPr>
        <p:txBody>
          <a:bodyPr>
            <a:normAutofit lnSpcReduction="10000"/>
          </a:bodyPr>
          <a:lstStyle/>
          <a:p>
            <a:r>
              <a:rPr lang="es-ES" dirty="0"/>
              <a:t>Inaugurado en 1977, el jardín en forma de medialuna Mount Lofty Botanic se encuentra en 97 hectáreas en las laderas orientales del monte Lofty en el Adelaide Hills al este de Adelaide en Australia del Sur . </a:t>
            </a:r>
          </a:p>
          <a:p>
            <a:r>
              <a:rPr lang="es-ES" dirty="0"/>
              <a:t>Las frías y húmedas se adapte a las plantas de ubicación de climas templados que son difíciles de crecer en la llanos de Adelaide . </a:t>
            </a:r>
          </a:p>
          <a:p>
            <a:r>
              <a:rPr lang="es-ES" dirty="0"/>
              <a:t>Entre la flora nativas australianas hay helechos arborescentes , así como exóticas plantas cultivadas procedentes de climas fríos como Rhododendron y Magnolia y las especies nacionales Rose Collection. </a:t>
            </a:r>
          </a:p>
        </p:txBody>
      </p:sp>
    </p:spTree>
    <p:extLst>
      <p:ext uri="{BB962C8B-B14F-4D97-AF65-F5344CB8AC3E}">
        <p14:creationId xmlns:p14="http://schemas.microsoft.com/office/powerpoint/2010/main" val="31370803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Botánico de Mount Lofty, junto con el Adelaide y Wittunga Botanic Gardens, comprenden los Jardines Botánicos tres de Adelaide. </a:t>
            </a:r>
          </a:p>
          <a:p>
            <a:endParaRPr lang="es-ES" dirty="0"/>
          </a:p>
        </p:txBody>
      </p:sp>
    </p:spTree>
    <p:extLst>
      <p:ext uri="{BB962C8B-B14F-4D97-AF65-F5344CB8AC3E}">
        <p14:creationId xmlns:p14="http://schemas.microsoft.com/office/powerpoint/2010/main" val="29582976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1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20582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5613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26422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396303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1959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20978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6232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2063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7170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45907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954316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95018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5823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9396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93251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62226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21489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26"/>
            <a:ext cx="9144000" cy="6849874"/>
          </a:xfrm>
          <a:prstGeom prst="rect">
            <a:avLst/>
          </a:prstGeom>
        </p:spPr>
      </p:pic>
    </p:spTree>
    <p:extLst>
      <p:ext uri="{BB962C8B-B14F-4D97-AF65-F5344CB8AC3E}">
        <p14:creationId xmlns:p14="http://schemas.microsoft.com/office/powerpoint/2010/main" val="26386948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43217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475046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 y="0"/>
            <a:ext cx="9142474" cy="6858000"/>
          </a:xfrm>
          <a:prstGeom prst="rect">
            <a:avLst/>
          </a:prstGeom>
        </p:spPr>
      </p:pic>
    </p:spTree>
    <p:extLst>
      <p:ext uri="{BB962C8B-B14F-4D97-AF65-F5344CB8AC3E}">
        <p14:creationId xmlns:p14="http://schemas.microsoft.com/office/powerpoint/2010/main" val="32602330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27457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90437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5776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3333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957818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57050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txBody>
          <a:bodyPr/>
          <a:lstStyle/>
          <a:p>
            <a:r>
              <a:rPr lang="es-ES" dirty="0"/>
              <a:t>Mount Tomah Botanic garden</a:t>
            </a:r>
          </a:p>
        </p:txBody>
      </p:sp>
      <p:sp>
        <p:nvSpPr>
          <p:cNvPr id="3" name="2 Marcador de contenido"/>
          <p:cNvSpPr>
            <a:spLocks noGrp="1"/>
          </p:cNvSpPr>
          <p:nvPr>
            <p:ph sz="quarter" idx="1"/>
          </p:nvPr>
        </p:nvSpPr>
        <p:spPr>
          <a:xfrm>
            <a:off x="457200" y="1268760"/>
            <a:ext cx="7467600" cy="5205192"/>
          </a:xfrm>
        </p:spPr>
        <p:txBody>
          <a:bodyPr>
            <a:normAutofit lnSpcReduction="10000"/>
          </a:bodyPr>
          <a:lstStyle/>
          <a:p>
            <a:r>
              <a:rPr lang="es-ES" dirty="0"/>
              <a:t>Mount Tomah Botanic Garden es un jardín publico de 28 hectáreas  a unos 100 km al oeste de Sydney en las Montañas Azules , establecido en 1972. </a:t>
            </a:r>
          </a:p>
          <a:p>
            <a:r>
              <a:rPr lang="es-ES" dirty="0"/>
              <a:t>Hay un adicional de 128 hectáreas de tierras dedicadas a la conservación. </a:t>
            </a:r>
          </a:p>
          <a:p>
            <a:r>
              <a:rPr lang="es-ES" dirty="0"/>
              <a:t>El jardín tiene 1000 m sobre el nivel del mar, y se especializa en plantas de clima fresco que no fueran capaces de crecer en condiciones más cálidas de Sydney. </a:t>
            </a:r>
          </a:p>
          <a:p>
            <a:r>
              <a:rPr lang="es-ES" dirty="0"/>
              <a:t>Los jardines son administrados por el Fideicomiso Jardines Botánicos , una división de la Nueva Gales del Sur Departamento de Medio Ambiente y Cambio Climático. </a:t>
            </a:r>
          </a:p>
        </p:txBody>
      </p:sp>
    </p:spTree>
    <p:extLst>
      <p:ext uri="{BB962C8B-B14F-4D97-AF65-F5344CB8AC3E}">
        <p14:creationId xmlns:p14="http://schemas.microsoft.com/office/powerpoint/2010/main" val="9809001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12648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0693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235338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889900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6074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371357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7297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34966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10945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268051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02217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5004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566250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78561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35493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9031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55238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166420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4017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180407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69220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528" b="6312"/>
          <a:stretch/>
        </p:blipFill>
        <p:spPr>
          <a:xfrm>
            <a:off x="0" y="0"/>
            <a:ext cx="9144000" cy="6858000"/>
          </a:xfrm>
          <a:prstGeom prst="rect">
            <a:avLst/>
          </a:prstGeom>
        </p:spPr>
      </p:pic>
    </p:spTree>
    <p:extLst>
      <p:ext uri="{BB962C8B-B14F-4D97-AF65-F5344CB8AC3E}">
        <p14:creationId xmlns:p14="http://schemas.microsoft.com/office/powerpoint/2010/main" val="5511632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20210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28268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103547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386977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29574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34479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84762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19700881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60292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3630088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5933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250575980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496006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314580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15325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43340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03499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57783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2412</Words>
  <Application>Microsoft Office PowerPoint</Application>
  <PresentationFormat>Presentación en pantalla (4:3)</PresentationFormat>
  <Paragraphs>327</Paragraphs>
  <Slides>152</Slides>
  <Notes>129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152</vt:i4>
      </vt:variant>
    </vt:vector>
  </HeadingPairs>
  <TitlesOfParts>
    <vt:vector size="157" baseType="lpstr">
      <vt:lpstr>Calibri</vt:lpstr>
      <vt:lpstr>Century Schoolbook</vt:lpstr>
      <vt:lpstr>Wingdings</vt:lpstr>
      <vt:lpstr>Wingdings 2</vt:lpstr>
      <vt:lpstr>Default Theme</vt:lpstr>
      <vt:lpstr>OCEANIA.-LA VUELTA AL MUNDO EN 385 JARDINES.-AUSTRALIA.-H </vt:lpstr>
      <vt:lpstr>Himeji Garden en Adelaide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Annan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Cootha Botanic Garden.-Brisbane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Lofty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Tomah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6</cp:revision>
  <dcterms:created xsi:type="dcterms:W3CDTF">2013-09-17T05:34:35Z</dcterms:created>
  <dcterms:modified xsi:type="dcterms:W3CDTF">2018-02-28T07:59:23Z</dcterms:modified>
</cp:coreProperties>
</file>