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Lst>
  <p:notesMasterIdLst>
    <p:notesMasterId r:id="rId117"/>
  </p:notesMasterIdLst>
  <p:sldIdLst>
    <p:sldId id="257" r:id="rId5"/>
    <p:sldId id="258" r:id="rId6"/>
    <p:sldId id="262" r:id="rId7"/>
    <p:sldId id="264" r:id="rId8"/>
    <p:sldId id="272" r:id="rId9"/>
    <p:sldId id="259" r:id="rId10"/>
    <p:sldId id="260" r:id="rId11"/>
    <p:sldId id="261" r:id="rId12"/>
    <p:sldId id="265" r:id="rId13"/>
    <p:sldId id="266" r:id="rId14"/>
    <p:sldId id="267" r:id="rId15"/>
    <p:sldId id="268" r:id="rId16"/>
    <p:sldId id="269" r:id="rId17"/>
    <p:sldId id="271" r:id="rId18"/>
    <p:sldId id="270" r:id="rId19"/>
    <p:sldId id="304"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1" r:id="rId58"/>
    <p:sldId id="322"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6" r:id="rId72"/>
    <p:sldId id="335" r:id="rId73"/>
    <p:sldId id="338" r:id="rId74"/>
    <p:sldId id="337" r:id="rId75"/>
    <p:sldId id="339" r:id="rId76"/>
    <p:sldId id="340" r:id="rId77"/>
    <p:sldId id="341" r:id="rId78"/>
    <p:sldId id="342" r:id="rId79"/>
    <p:sldId id="343" r:id="rId80"/>
    <p:sldId id="344" r:id="rId81"/>
    <p:sldId id="345" r:id="rId82"/>
    <p:sldId id="346" r:id="rId83"/>
    <p:sldId id="347" r:id="rId84"/>
    <p:sldId id="348" r:id="rId85"/>
    <p:sldId id="349" r:id="rId86"/>
    <p:sldId id="350"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5" r:id="rId102"/>
    <p:sldId id="366" r:id="rId103"/>
    <p:sldId id="367" r:id="rId104"/>
    <p:sldId id="368" r:id="rId105"/>
    <p:sldId id="369" r:id="rId106"/>
    <p:sldId id="370" r:id="rId107"/>
    <p:sldId id="371" r:id="rId108"/>
    <p:sldId id="372" r:id="rId109"/>
    <p:sldId id="373" r:id="rId110"/>
    <p:sldId id="374" r:id="rId111"/>
    <p:sldId id="375" r:id="rId112"/>
    <p:sldId id="376" r:id="rId113"/>
    <p:sldId id="377" r:id="rId114"/>
    <p:sldId id="378" r:id="rId115"/>
    <p:sldId id="379"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8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notesMaster" Target="notesMasters/notesMaster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viewProps" Target="viewProps.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CF481B-CF1F-4DDF-BE29-7AAF58F5162F}"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72C3A8-287D-4483-96C0-3868B5A57F0B}" type="slidenum">
              <a:rPr lang="es-ES" smtClean="0"/>
              <a:t>‹Nº›</a:t>
            </a:fld>
            <a:endParaRPr lang="es-ES" dirty="0"/>
          </a:p>
        </p:txBody>
      </p:sp>
    </p:spTree>
    <p:extLst>
      <p:ext uri="{BB962C8B-B14F-4D97-AF65-F5344CB8AC3E}">
        <p14:creationId xmlns:p14="http://schemas.microsoft.com/office/powerpoint/2010/main" val="3715177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Kennerton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5</a:t>
            </a:fld>
            <a:endParaRPr lang="es-ES" dirty="0"/>
          </a:p>
        </p:txBody>
      </p:sp>
    </p:spTree>
    <p:extLst>
      <p:ext uri="{BB962C8B-B14F-4D97-AF65-F5344CB8AC3E}">
        <p14:creationId xmlns:p14="http://schemas.microsoft.com/office/powerpoint/2010/main" val="282625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Kennerton Green  Garden</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6</a:t>
            </a:fld>
            <a:endParaRPr lang="es-ES" dirty="0"/>
          </a:p>
        </p:txBody>
      </p:sp>
    </p:spTree>
    <p:extLst>
      <p:ext uri="{BB962C8B-B14F-4D97-AF65-F5344CB8AC3E}">
        <p14:creationId xmlns:p14="http://schemas.microsoft.com/office/powerpoint/2010/main" val="944559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Kennerton Green  Garden</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7</a:t>
            </a:fld>
            <a:endParaRPr lang="es-ES" dirty="0"/>
          </a:p>
        </p:txBody>
      </p:sp>
    </p:spTree>
    <p:extLst>
      <p:ext uri="{BB962C8B-B14F-4D97-AF65-F5344CB8AC3E}">
        <p14:creationId xmlns:p14="http://schemas.microsoft.com/office/powerpoint/2010/main" val="4027128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Kennerton Green  Garden</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8</a:t>
            </a:fld>
            <a:endParaRPr lang="es-ES" dirty="0"/>
          </a:p>
        </p:txBody>
      </p:sp>
    </p:spTree>
    <p:extLst>
      <p:ext uri="{BB962C8B-B14F-4D97-AF65-F5344CB8AC3E}">
        <p14:creationId xmlns:p14="http://schemas.microsoft.com/office/powerpoint/2010/main" val="3342501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Kennerton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9</a:t>
            </a:fld>
            <a:endParaRPr lang="es-ES" dirty="0"/>
          </a:p>
        </p:txBody>
      </p:sp>
    </p:spTree>
    <p:extLst>
      <p:ext uri="{BB962C8B-B14F-4D97-AF65-F5344CB8AC3E}">
        <p14:creationId xmlns:p14="http://schemas.microsoft.com/office/powerpoint/2010/main" val="3774170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Kennerton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10</a:t>
            </a:fld>
            <a:endParaRPr lang="es-ES" dirty="0"/>
          </a:p>
        </p:txBody>
      </p:sp>
    </p:spTree>
    <p:extLst>
      <p:ext uri="{BB962C8B-B14F-4D97-AF65-F5344CB8AC3E}">
        <p14:creationId xmlns:p14="http://schemas.microsoft.com/office/powerpoint/2010/main" val="921907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Kennerton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11</a:t>
            </a:fld>
            <a:endParaRPr lang="es-ES" dirty="0"/>
          </a:p>
        </p:txBody>
      </p:sp>
    </p:spTree>
    <p:extLst>
      <p:ext uri="{BB962C8B-B14F-4D97-AF65-F5344CB8AC3E}">
        <p14:creationId xmlns:p14="http://schemas.microsoft.com/office/powerpoint/2010/main" val="659205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Kennerton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12</a:t>
            </a:fld>
            <a:endParaRPr lang="es-ES" dirty="0"/>
          </a:p>
        </p:txBody>
      </p:sp>
    </p:spTree>
    <p:extLst>
      <p:ext uri="{BB962C8B-B14F-4D97-AF65-F5344CB8AC3E}">
        <p14:creationId xmlns:p14="http://schemas.microsoft.com/office/powerpoint/2010/main" val="768539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Kennerton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13</a:t>
            </a:fld>
            <a:endParaRPr lang="es-ES" dirty="0"/>
          </a:p>
        </p:txBody>
      </p:sp>
    </p:spTree>
    <p:extLst>
      <p:ext uri="{BB962C8B-B14F-4D97-AF65-F5344CB8AC3E}">
        <p14:creationId xmlns:p14="http://schemas.microsoft.com/office/powerpoint/2010/main" val="4051201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17</a:t>
            </a:fld>
            <a:endParaRPr lang="es-ES" dirty="0"/>
          </a:p>
        </p:txBody>
      </p:sp>
    </p:spTree>
    <p:extLst>
      <p:ext uri="{BB962C8B-B14F-4D97-AF65-F5344CB8AC3E}">
        <p14:creationId xmlns:p14="http://schemas.microsoft.com/office/powerpoint/2010/main" val="3678871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18</a:t>
            </a:fld>
            <a:endParaRPr lang="es-ES" dirty="0"/>
          </a:p>
        </p:txBody>
      </p:sp>
    </p:spTree>
    <p:extLst>
      <p:ext uri="{BB962C8B-B14F-4D97-AF65-F5344CB8AC3E}">
        <p14:creationId xmlns:p14="http://schemas.microsoft.com/office/powerpoint/2010/main" val="2912705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19</a:t>
            </a:fld>
            <a:endParaRPr lang="es-ES" dirty="0"/>
          </a:p>
        </p:txBody>
      </p:sp>
    </p:spTree>
    <p:extLst>
      <p:ext uri="{BB962C8B-B14F-4D97-AF65-F5344CB8AC3E}">
        <p14:creationId xmlns:p14="http://schemas.microsoft.com/office/powerpoint/2010/main" val="3035185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20</a:t>
            </a:fld>
            <a:endParaRPr lang="es-ES" dirty="0"/>
          </a:p>
        </p:txBody>
      </p:sp>
    </p:spTree>
    <p:extLst>
      <p:ext uri="{BB962C8B-B14F-4D97-AF65-F5344CB8AC3E}">
        <p14:creationId xmlns:p14="http://schemas.microsoft.com/office/powerpoint/2010/main" val="3414844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21</a:t>
            </a:fld>
            <a:endParaRPr lang="es-ES" dirty="0"/>
          </a:p>
        </p:txBody>
      </p:sp>
    </p:spTree>
    <p:extLst>
      <p:ext uri="{BB962C8B-B14F-4D97-AF65-F5344CB8AC3E}">
        <p14:creationId xmlns:p14="http://schemas.microsoft.com/office/powerpoint/2010/main" val="3140814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22</a:t>
            </a:fld>
            <a:endParaRPr lang="es-ES" dirty="0"/>
          </a:p>
        </p:txBody>
      </p:sp>
    </p:spTree>
    <p:extLst>
      <p:ext uri="{BB962C8B-B14F-4D97-AF65-F5344CB8AC3E}">
        <p14:creationId xmlns:p14="http://schemas.microsoft.com/office/powerpoint/2010/main" val="47841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23</a:t>
            </a:fld>
            <a:endParaRPr lang="es-ES" dirty="0"/>
          </a:p>
        </p:txBody>
      </p:sp>
    </p:spTree>
    <p:extLst>
      <p:ext uri="{BB962C8B-B14F-4D97-AF65-F5344CB8AC3E}">
        <p14:creationId xmlns:p14="http://schemas.microsoft.com/office/powerpoint/2010/main" val="1694545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24</a:t>
            </a:fld>
            <a:endParaRPr lang="es-ES" dirty="0"/>
          </a:p>
        </p:txBody>
      </p:sp>
    </p:spTree>
    <p:extLst>
      <p:ext uri="{BB962C8B-B14F-4D97-AF65-F5344CB8AC3E}">
        <p14:creationId xmlns:p14="http://schemas.microsoft.com/office/powerpoint/2010/main" val="3873081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25</a:t>
            </a:fld>
            <a:endParaRPr lang="es-ES" dirty="0"/>
          </a:p>
        </p:txBody>
      </p:sp>
    </p:spTree>
    <p:extLst>
      <p:ext uri="{BB962C8B-B14F-4D97-AF65-F5344CB8AC3E}">
        <p14:creationId xmlns:p14="http://schemas.microsoft.com/office/powerpoint/2010/main" val="1750627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26</a:t>
            </a:fld>
            <a:endParaRPr lang="es-ES" dirty="0"/>
          </a:p>
        </p:txBody>
      </p:sp>
    </p:spTree>
    <p:extLst>
      <p:ext uri="{BB962C8B-B14F-4D97-AF65-F5344CB8AC3E}">
        <p14:creationId xmlns:p14="http://schemas.microsoft.com/office/powerpoint/2010/main" val="1736454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27</a:t>
            </a:fld>
            <a:endParaRPr lang="es-ES" dirty="0"/>
          </a:p>
        </p:txBody>
      </p:sp>
    </p:spTree>
    <p:extLst>
      <p:ext uri="{BB962C8B-B14F-4D97-AF65-F5344CB8AC3E}">
        <p14:creationId xmlns:p14="http://schemas.microsoft.com/office/powerpoint/2010/main" val="4256825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28</a:t>
            </a:fld>
            <a:endParaRPr lang="es-ES" dirty="0"/>
          </a:p>
        </p:txBody>
      </p:sp>
    </p:spTree>
    <p:extLst>
      <p:ext uri="{BB962C8B-B14F-4D97-AF65-F5344CB8AC3E}">
        <p14:creationId xmlns:p14="http://schemas.microsoft.com/office/powerpoint/2010/main" val="1330575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29</a:t>
            </a:fld>
            <a:endParaRPr lang="es-ES" dirty="0"/>
          </a:p>
        </p:txBody>
      </p:sp>
    </p:spTree>
    <p:extLst>
      <p:ext uri="{BB962C8B-B14F-4D97-AF65-F5344CB8AC3E}">
        <p14:creationId xmlns:p14="http://schemas.microsoft.com/office/powerpoint/2010/main" val="1123739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Maleny Botanical Gardens.</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30</a:t>
            </a:fld>
            <a:endParaRPr lang="es-ES" dirty="0"/>
          </a:p>
        </p:txBody>
      </p:sp>
    </p:spTree>
    <p:extLst>
      <p:ext uri="{BB962C8B-B14F-4D97-AF65-F5344CB8AC3E}">
        <p14:creationId xmlns:p14="http://schemas.microsoft.com/office/powerpoint/2010/main" val="35967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Marsden Park</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34</a:t>
            </a:fld>
            <a:endParaRPr lang="es-ES" dirty="0"/>
          </a:p>
        </p:txBody>
      </p:sp>
    </p:spTree>
    <p:extLst>
      <p:ext uri="{BB962C8B-B14F-4D97-AF65-F5344CB8AC3E}">
        <p14:creationId xmlns:p14="http://schemas.microsoft.com/office/powerpoint/2010/main" val="2431414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Marsden Park</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35</a:t>
            </a:fld>
            <a:endParaRPr lang="es-ES" dirty="0"/>
          </a:p>
        </p:txBody>
      </p:sp>
    </p:spTree>
    <p:extLst>
      <p:ext uri="{BB962C8B-B14F-4D97-AF65-F5344CB8AC3E}">
        <p14:creationId xmlns:p14="http://schemas.microsoft.com/office/powerpoint/2010/main" val="10888341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Marsden Park</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36</a:t>
            </a:fld>
            <a:endParaRPr lang="es-ES" dirty="0"/>
          </a:p>
        </p:txBody>
      </p:sp>
    </p:spTree>
    <p:extLst>
      <p:ext uri="{BB962C8B-B14F-4D97-AF65-F5344CB8AC3E}">
        <p14:creationId xmlns:p14="http://schemas.microsoft.com/office/powerpoint/2010/main" val="1109286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Marsden Park</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37</a:t>
            </a:fld>
            <a:endParaRPr lang="es-ES" dirty="0"/>
          </a:p>
        </p:txBody>
      </p:sp>
    </p:spTree>
    <p:extLst>
      <p:ext uri="{BB962C8B-B14F-4D97-AF65-F5344CB8AC3E}">
        <p14:creationId xmlns:p14="http://schemas.microsoft.com/office/powerpoint/2010/main" val="38210179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Marsden Park</a:t>
            </a:r>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38</a:t>
            </a:fld>
            <a:endParaRPr lang="es-ES" dirty="0"/>
          </a:p>
        </p:txBody>
      </p:sp>
    </p:spTree>
    <p:extLst>
      <p:ext uri="{BB962C8B-B14F-4D97-AF65-F5344CB8AC3E}">
        <p14:creationId xmlns:p14="http://schemas.microsoft.com/office/powerpoint/2010/main" val="2097442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Pino Wollemi protegido por una jaula de acero y Banksia ornata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335260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848243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039957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Gardens.-Zorros voladores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2097315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Gardens.-Anizoganthus flavoidus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6287782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500247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Gardens.-Araucarias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7290739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1978867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4483718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8846741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0432016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2418038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7508254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4751586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6155022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Annan Botanic Gardens</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5378296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Garden.-Brisbane</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5540407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Garden.-Brisbane</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8786291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.-Japanese Garden.-Brisbane</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341929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Garden.-Brisbane</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42657852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Mount Cootha Botanic Garden.-Brisbane</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5719280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Cootha.-Colvillea racemosa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2040724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5259182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0401991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Cootha.-Agave</a:t>
            </a:r>
            <a:r>
              <a:rPr lang="es-ES" baseline="0" dirty="0"/>
              <a:t> potatorum</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6291134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1250310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Cootha.-Banksia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8912281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895483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6975296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8922490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Cootha.-</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6490914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7294644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8085610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42299615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Mount Lofty Botanic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551060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7853830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3202521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6202224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0822676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2193197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7849262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4525630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4450578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0598443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7948042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41088647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636673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1302074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2892603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918934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2724169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2839539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4844786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9217345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0792009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.-Budleia</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9502905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542050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Mount Lofty Botanic Garden .-</a:t>
            </a:r>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4248387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9388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36616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70318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20941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797285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12306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10060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9260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4138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468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78209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66533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7885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25610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01487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781522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0355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80992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73271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38634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0794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483588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208572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645875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19754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1767750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1930731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057566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518905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24505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76999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231738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80296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248418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731967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015825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4994894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699901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467896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541699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86676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33228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7117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84505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3228654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6166615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52234884"/>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9434213"/>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hyperlink" Target="//upload.wikimedia.org/wikipedia/commons/5/56/WollemiaNobilisPineKiefer.jpg" TargetMode="External"/><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35.jpeg"/><Relationship Id="rId5" Type="http://schemas.openxmlformats.org/officeDocument/2006/relationships/hyperlink" Target="//upload.wikimedia.org/wikipedia/commons/b/bb/Banksia_ornata3_Mt_annan_entrance_apr_04_email.jpg" TargetMode="External"/><Relationship Id="rId4" Type="http://schemas.openxmlformats.org/officeDocument/2006/relationships/image" Target="../media/image34.jpeg"/></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3" Type="http://schemas.openxmlformats.org/officeDocument/2006/relationships/hyperlink" Target="//upload.wikimedia.org/wikipedia/en/1/1e/Dedicationtablet.jpg" TargetMode="External"/><Relationship Id="rId2" Type="http://schemas.openxmlformats.org/officeDocument/2006/relationships/notesSlide" Target="../notesSlides/notesSlide45.xml"/><Relationship Id="rId1" Type="http://schemas.openxmlformats.org/officeDocument/2006/relationships/slideLayout" Target="../slideLayouts/slideLayout29.xml"/><Relationship Id="rId4" Type="http://schemas.openxmlformats.org/officeDocument/2006/relationships/image" Target="../media/image51.jpeg"/></Relationships>
</file>

<file path=ppt/slides/_rels/slide69.xml.rels><?xml version="1.0" encoding="UTF-8" standalone="yes"?>
<Relationships xmlns="http://schemas.openxmlformats.org/package/2006/relationships"><Relationship Id="rId3" Type="http://schemas.openxmlformats.org/officeDocument/2006/relationships/hyperlink" Target="//upload.wikimedia.org/wikipedia/en/9/9e/Japanesegarden.jpg" TargetMode="External"/><Relationship Id="rId2" Type="http://schemas.openxmlformats.org/officeDocument/2006/relationships/notesSlide" Target="../notesSlides/notesSlide46.xml"/><Relationship Id="rId1" Type="http://schemas.openxmlformats.org/officeDocument/2006/relationships/slideLayout" Target="../slideLayouts/slideLayout29.xml"/><Relationship Id="rId4" Type="http://schemas.openxmlformats.org/officeDocument/2006/relationships/image" Target="../media/image52.jpeg"/></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0.xml"/><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4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4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4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40.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4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40.xml"/></Relationships>
</file>

<file path=ppt/slides/_rels/slide10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40.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40.xml"/></Relationships>
</file>

<file path=ppt/slides/_rels/slide10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3.xml"/><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4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412776"/>
            <a:ext cx="6696744" cy="4176464"/>
          </a:xfrm>
        </p:spPr>
        <p:txBody>
          <a:bodyPr>
            <a:normAutofit fontScale="90000"/>
          </a:bodyPr>
          <a:lstStyle/>
          <a:p>
            <a:r>
              <a:rPr lang="es-ES" sz="3600" dirty="0"/>
              <a:t>OCEANIA.-LA VUELTA AL MUNDO EN 885 JARDINES.-AUSTRALIA</a:t>
            </a:r>
            <a:r>
              <a:rPr lang="es-ES" sz="4000" dirty="0"/>
              <a:t>.-. </a:t>
            </a:r>
            <a:r>
              <a:rPr lang="es-ES" sz="3100" dirty="0"/>
              <a:t>Kennerton Green  Garden.-Maleny Botanical Gardens.-Marsden Park.-Mount Annan.-Mount Cootha .-Mount Lofty  </a:t>
            </a:r>
            <a:br>
              <a:rPr lang="es-ES" sz="3100" dirty="0"/>
            </a:br>
            <a:br>
              <a:rPr lang="es-ES" sz="3100" dirty="0"/>
            </a:br>
            <a:br>
              <a:rPr lang="es-ES" sz="3100" dirty="0"/>
            </a:br>
            <a:br>
              <a:rPr lang="es-ES" dirty="0"/>
            </a:br>
            <a:endParaRPr lang="es-ES" dirty="0"/>
          </a:p>
        </p:txBody>
      </p:sp>
      <p:sp>
        <p:nvSpPr>
          <p:cNvPr id="3" name="2 Subtítulo"/>
          <p:cNvSpPr>
            <a:spLocks noGrp="1"/>
          </p:cNvSpPr>
          <p:nvPr>
            <p:ph type="subTitle" idx="1"/>
          </p:nvPr>
        </p:nvSpPr>
        <p:spPr>
          <a:xfrm>
            <a:off x="2411760" y="5003322"/>
            <a:ext cx="4896544" cy="1371600"/>
          </a:xfrm>
        </p:spPr>
        <p:txBody>
          <a:bodyPr>
            <a:normAutofit/>
          </a:bodyPr>
          <a:lstStyle/>
          <a:p>
            <a:r>
              <a:rPr lang="es-ES" dirty="0"/>
              <a:t>Selección de textos y fotografías por</a:t>
            </a:r>
          </a:p>
          <a:p>
            <a:r>
              <a:rPr lang="es-ES" sz="2800" dirty="0"/>
              <a:t>JOSE ELIAS BONELLS</a:t>
            </a:r>
          </a:p>
          <a:p>
            <a:endParaRPr lang="es-ES" sz="2800" dirty="0"/>
          </a:p>
          <a:p>
            <a:endParaRPr lang="es-ES" sz="2800" dirty="0"/>
          </a:p>
          <a:p>
            <a:endParaRPr lang="es-ES" sz="2800" dirty="0"/>
          </a:p>
          <a:p>
            <a:endParaRPr lang="es-ES" dirty="0"/>
          </a:p>
        </p:txBody>
      </p:sp>
    </p:spTree>
    <p:extLst>
      <p:ext uri="{BB962C8B-B14F-4D97-AF65-F5344CB8AC3E}">
        <p14:creationId xmlns:p14="http://schemas.microsoft.com/office/powerpoint/2010/main" val="1676559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Kennerton Green  Garden</a:t>
            </a:r>
          </a:p>
        </p:txBody>
      </p:sp>
      <p:sp>
        <p:nvSpPr>
          <p:cNvPr id="3" name="2 Marcador de contenido"/>
          <p:cNvSpPr>
            <a:spLocks noGrp="1"/>
          </p:cNvSpPr>
          <p:nvPr>
            <p:ph sz="quarter" idx="1"/>
          </p:nvPr>
        </p:nvSpPr>
        <p:spPr/>
        <p:txBody>
          <a:bodyPr/>
          <a:lstStyle/>
          <a:p>
            <a:r>
              <a:rPr lang="es-ES" dirty="0"/>
              <a:t>De todos los grandes jardines en Australia, Kennerton verde en Mittagong en la Nueva Gales del Sur Southern Highlands es uno de los mejores. Este magnífico jardín ha tenido una sucesión de propietarios, de hecho, el patio trasero de Burke visitó por primera vez en 1988, cuando era propiedad brevemente por Susan Renouf. </a:t>
            </a:r>
          </a:p>
          <a:p>
            <a:r>
              <a:rPr lang="es-ES" dirty="0"/>
              <a:t>El propietario actual es Marylyn Abbott, que ha cambiado y perfeccionado el jardín durante los últimos 11 años, casi el doble del tamaño de las superficies plantadas.</a:t>
            </a:r>
          </a:p>
        </p:txBody>
      </p:sp>
    </p:spTree>
    <p:extLst>
      <p:ext uri="{BB962C8B-B14F-4D97-AF65-F5344CB8AC3E}">
        <p14:creationId xmlns:p14="http://schemas.microsoft.com/office/powerpoint/2010/main" val="3480146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Potager se presenta como una cruz de San Jorge atravesado por una cruz de San Andrés. El diseño ha sido creado con setos de boj recortado entonces se rellenaron con verduras, hierbas y algunas plantas con flores. </a:t>
            </a:r>
          </a:p>
          <a:p>
            <a:r>
              <a:rPr lang="es-ES" dirty="0"/>
              <a:t>Está rodeado por tres lados por paredes en espaldera con Red Delicious y Jonathan manzanas, y confinado en el cuarto lado por un edificio bajo con ventanas de estilo gótico. La entrada Potager se modela en la lychgate de San Simón y la iglesia de St. Jude en Bowral.</a:t>
            </a:r>
          </a:p>
          <a:p>
            <a:r>
              <a:rPr lang="es-ES" dirty="0"/>
              <a:t>White Garden</a:t>
            </a:r>
          </a:p>
          <a:p>
            <a:r>
              <a:rPr lang="es-ES" dirty="0"/>
              <a:t>Poniendo plantas con flores  blancas juntos en un jardín es a menudo más fácil que intentar hacer diferentes colores trabajan juntos. </a:t>
            </a:r>
          </a:p>
          <a:p>
            <a:endParaRPr lang="es-ES" dirty="0"/>
          </a:p>
        </p:txBody>
      </p:sp>
    </p:spTree>
    <p:extLst>
      <p:ext uri="{BB962C8B-B14F-4D97-AF65-F5344CB8AC3E}">
        <p14:creationId xmlns:p14="http://schemas.microsoft.com/office/powerpoint/2010/main" val="2398230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esta zona las plantaciones de mayo casquillo (Spiraea cantoniensis 'lanceata') y aliso (Lobularia maritima) armonizan bien con grava blanquecina y palomas blancas cola de milano que viven en un palomar blanco. </a:t>
            </a:r>
          </a:p>
          <a:p>
            <a:r>
              <a:rPr lang="es-ES" dirty="0"/>
              <a:t>Mayo arbusto flores, en septiembre y octubre en Australia, por lo que los australianos realmente debería llamarlo arbusto septiembre</a:t>
            </a:r>
          </a:p>
          <a:p>
            <a:r>
              <a:rPr lang="es-ES" dirty="0"/>
              <a:t> Tiene un bonito hábito llorando, y crece en todo menos en las partes más calientes del país.</a:t>
            </a:r>
          </a:p>
          <a:p>
            <a:endParaRPr lang="es-ES" dirty="0"/>
          </a:p>
          <a:p>
            <a:endParaRPr lang="es-ES" dirty="0"/>
          </a:p>
        </p:txBody>
      </p:sp>
    </p:spTree>
    <p:extLst>
      <p:ext uri="{BB962C8B-B14F-4D97-AF65-F5344CB8AC3E}">
        <p14:creationId xmlns:p14="http://schemas.microsoft.com/office/powerpoint/2010/main" val="1167860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9588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141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2158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1831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2615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884331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0272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911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270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2164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Maleny Botanical Gardens.</a:t>
            </a:r>
          </a:p>
        </p:txBody>
      </p:sp>
      <p:sp>
        <p:nvSpPr>
          <p:cNvPr id="3" name="2 Marcador de contenido"/>
          <p:cNvSpPr>
            <a:spLocks noGrp="1"/>
          </p:cNvSpPr>
          <p:nvPr>
            <p:ph sz="quarter" idx="1"/>
          </p:nvPr>
        </p:nvSpPr>
        <p:spPr/>
        <p:txBody>
          <a:bodyPr/>
          <a:lstStyle/>
          <a:p>
            <a:r>
              <a:rPr lang="es-ES" dirty="0"/>
              <a:t>Los Maleny Jardín Botánico, conocidos como la "joya de Maleny", es una experiencia inolvidable que usted debe planear para disfrutar en una de sus vacaciones. Además de ser una oportunidad para explorar exquisitos jardines botánicos que son una aventura, como veis lo que la naturaleza tiene para ofrecer, cuenta con un aviario increíble donde algunas de las aves en realidad vienen a descansar sobre sus hombros, y usted y sus hijos pueden tener encuentros personales con animales especiales.</a:t>
            </a:r>
          </a:p>
        </p:txBody>
      </p:sp>
    </p:spTree>
    <p:extLst>
      <p:ext uri="{BB962C8B-B14F-4D97-AF65-F5344CB8AC3E}">
        <p14:creationId xmlns:p14="http://schemas.microsoft.com/office/powerpoint/2010/main" val="4229948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Como usted está de excursión los seis kilómetros de vías a través de la selva virgen y hasta un mirador majestuoso, usted será capaz de ver miles de plantas de colores incluyendo rosas, orquídeas, plantas anuales, azaleas y algunos de los más raros de cícadas del mundo. </a:t>
            </a:r>
          </a:p>
          <a:p>
            <a:r>
              <a:rPr lang="es-ES" dirty="0"/>
              <a:t>Las cícadas son plantas de semilla que se caracterizan por una leñoso tronco robusto. Tienen una corona de hojas perennes grandes, rígidas y duras, y los troncos varían en tamaño desde unos pocos centímetros a varios metros de altura. Algunos ejemplares en el mundo son reconocidos por tener tanto como 1.000 años.</a:t>
            </a:r>
          </a:p>
        </p:txBody>
      </p:sp>
    </p:spTree>
    <p:extLst>
      <p:ext uri="{BB962C8B-B14F-4D97-AF65-F5344CB8AC3E}">
        <p14:creationId xmlns:p14="http://schemas.microsoft.com/office/powerpoint/2010/main" val="2789760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713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0103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958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61309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1949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2973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 y="71437"/>
            <a:ext cx="9134475" cy="6858000"/>
          </a:xfrm>
          <a:prstGeom prst="rect">
            <a:avLst/>
          </a:prstGeom>
        </p:spPr>
      </p:pic>
    </p:spTree>
    <p:extLst>
      <p:ext uri="{BB962C8B-B14F-4D97-AF65-F5344CB8AC3E}">
        <p14:creationId xmlns:p14="http://schemas.microsoft.com/office/powerpoint/2010/main" val="3633813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3988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887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912452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4547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1314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74656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9830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Marsden Park</a:t>
            </a:r>
          </a:p>
        </p:txBody>
      </p:sp>
      <p:sp>
        <p:nvSpPr>
          <p:cNvPr id="3" name="2 Marcador de contenido"/>
          <p:cNvSpPr>
            <a:spLocks noGrp="1"/>
          </p:cNvSpPr>
          <p:nvPr>
            <p:ph sz="quarter" idx="1"/>
          </p:nvPr>
        </p:nvSpPr>
        <p:spPr/>
        <p:txBody>
          <a:bodyPr/>
          <a:lstStyle/>
          <a:p>
            <a:r>
              <a:rPr lang="es-ES" dirty="0"/>
              <a:t>Marsden Park es un suburbio de Sydney , en el estado de Nueva Gales del Sur , Australia . Marsden Park está situado a 49 kilómetros  al norte-oeste del distrito de negocios central de Sydney , en el Blacktown área del gobierno local y es parte de la Greater Western Sydney región.</a:t>
            </a:r>
          </a:p>
          <a:p>
            <a:r>
              <a:rPr lang="es-ES" dirty="0"/>
              <a:t>Como en el censo de 2011 , Marsden parque tenía una población estimada de 1.050.</a:t>
            </a:r>
          </a:p>
          <a:p>
            <a:r>
              <a:rPr lang="es-ES" dirty="0"/>
              <a:t>Unas fotografias de los jardines del barrio. </a:t>
            </a:r>
          </a:p>
        </p:txBody>
      </p:sp>
    </p:spTree>
    <p:extLst>
      <p:ext uri="{BB962C8B-B14F-4D97-AF65-F5344CB8AC3E}">
        <p14:creationId xmlns:p14="http://schemas.microsoft.com/office/powerpoint/2010/main" val="2270936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733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8735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351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49004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44670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9382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8965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Mount Annan Botanic Gardens</a:t>
            </a:r>
          </a:p>
        </p:txBody>
      </p:sp>
      <p:sp>
        <p:nvSpPr>
          <p:cNvPr id="5" name="4 Marcador de contenido"/>
          <p:cNvSpPr>
            <a:spLocks noGrp="1"/>
          </p:cNvSpPr>
          <p:nvPr>
            <p:ph sz="quarter" idx="1"/>
          </p:nvPr>
        </p:nvSpPr>
        <p:spPr/>
        <p:txBody>
          <a:bodyPr/>
          <a:lstStyle/>
          <a:p>
            <a:r>
              <a:rPr lang="es-ES" dirty="0"/>
              <a:t>Mount Annan Botanic Garden es un jardín botánico de 416 hectáreas  en una zona montañosa del suroeste de Sydney suburbio de Mount Annan , entre Campbelltown y Camden , Nueva Gales del Sur . </a:t>
            </a:r>
          </a:p>
          <a:p>
            <a:r>
              <a:rPr lang="es-ES" dirty="0"/>
              <a:t>El jardín se abrió al público en 1988, especializado en plantas nativas, con una colección de más de 4000 especies. </a:t>
            </a:r>
          </a:p>
          <a:p>
            <a:r>
              <a:rPr lang="es-ES" dirty="0"/>
              <a:t>Es el jardín botánico más grande en Australia. </a:t>
            </a:r>
          </a:p>
          <a:p>
            <a:r>
              <a:rPr lang="es-ES" dirty="0"/>
              <a:t>Tras el descubrimiento, en o alrededor del 10 de septiembre de 1994 el pino Wollemi se cultivó por primera vez en 1995.</a:t>
            </a:r>
          </a:p>
        </p:txBody>
      </p:sp>
    </p:spTree>
    <p:extLst>
      <p:ext uri="{BB962C8B-B14F-4D97-AF65-F5344CB8AC3E}">
        <p14:creationId xmlns:p14="http://schemas.microsoft.com/office/powerpoint/2010/main" val="2934831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Antes de que se conviertan en comercialmente disponible los árboles eran tan valiosos que fueron cultivadas en el interior de jaulas de acero para protegerlos de los ladrones. </a:t>
            </a:r>
          </a:p>
          <a:p>
            <a:r>
              <a:rPr lang="es-ES" dirty="0"/>
              <a:t>El Jardín está gestionado por la Fundación Jardín Botánico ( Royal Botanic Gardens, Sydney ), una división de la Nueva Gales del Sur Departamento de Medio Ambiente y Cambio Climático . </a:t>
            </a:r>
          </a:p>
          <a:p>
            <a:r>
              <a:rPr lang="es-ES" dirty="0"/>
              <a:t>Las 416 hectáreas de jardín se compone de Bushland australiano con pantallas cultivadas y fue inaugurado en 1988 por la entonces duquesa de York, Sarah Ferguson.</a:t>
            </a:r>
          </a:p>
          <a:p>
            <a:endParaRPr lang="es-ES" dirty="0"/>
          </a:p>
          <a:p>
            <a:endParaRPr lang="es-ES" dirty="0"/>
          </a:p>
        </p:txBody>
      </p:sp>
    </p:spTree>
    <p:extLst>
      <p:ext uri="{BB962C8B-B14F-4D97-AF65-F5344CB8AC3E}">
        <p14:creationId xmlns:p14="http://schemas.microsoft.com/office/powerpoint/2010/main" val="18944914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Cuenta con jardines temáticos que incluyen "Garden Gran Idea", "Jardín del zarzo" y "Garden Banksia" así como el "Área de picnic Woodland", que pone de relieve el peligro del Cumberland Plain Woodland encuentra dentro de la finca.</a:t>
            </a:r>
          </a:p>
          <a:p>
            <a:r>
              <a:rPr lang="es-ES" dirty="0"/>
              <a:t>También es un refugio para más de 160 especies de aves, así como wallaroos, wallabies y canguros que llaman a la casa del jardín. Con el crecimiento rápido que ocurre en la región de Macarthur se está convirtiendo en un corredor de vida silvestre para nuestra fauna nativas locales. </a:t>
            </a:r>
          </a:p>
          <a:p>
            <a:r>
              <a:rPr lang="es-ES" dirty="0"/>
              <a:t>El jardín es el jardín de la planta australiana de la Fundación Jardín Botánico e incluye no sólo zonas de picnic y más de 20 kilómetros de senderos para caminar, sino también las instalaciones de investigación de la flora nativa y el Banco de Semillas de NSW.</a:t>
            </a:r>
          </a:p>
          <a:p>
            <a:endParaRPr lang="es-ES" dirty="0"/>
          </a:p>
        </p:txBody>
      </p:sp>
    </p:spTree>
    <p:extLst>
      <p:ext uri="{BB962C8B-B14F-4D97-AF65-F5344CB8AC3E}">
        <p14:creationId xmlns:p14="http://schemas.microsoft.com/office/powerpoint/2010/main" val="3357991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Mount Annan Botanic Garden cubre una vasta área y se puede acceder por dos vías bucle que atraviesan el sitio, sin embargo los visitantes se pierden la belleza de la ubicación si no se detienen a lo largo y caminan por diferentes lugares del jardín .</a:t>
            </a:r>
          </a:p>
          <a:p>
            <a:r>
              <a:rPr lang="es-ES" dirty="0"/>
              <a:t> Desde lo alto de Sundial los visitantes Colina cuentan con espectaculares vistas de 360 ​​° de los alrededores, incluyendo vistas del horizonte de Sydney. </a:t>
            </a:r>
          </a:p>
          <a:p>
            <a:r>
              <a:rPr lang="es-ES" dirty="0"/>
              <a:t>En los últimos cuatro años, el Jardín ha experimentado un desarrollo intenso, con cambios importantes en lo que fue el Garden Terrace que ha cambiado de nombre al Jardín Connections, que ahora es de hecho el escaparate de la finca. </a:t>
            </a:r>
          </a:p>
          <a:p>
            <a:endParaRPr lang="es-ES" dirty="0"/>
          </a:p>
          <a:p>
            <a:endParaRPr lang="es-ES" dirty="0"/>
          </a:p>
        </p:txBody>
      </p:sp>
    </p:spTree>
    <p:extLst>
      <p:ext uri="{BB962C8B-B14F-4D97-AF65-F5344CB8AC3E}">
        <p14:creationId xmlns:p14="http://schemas.microsoft.com/office/powerpoint/2010/main" val="1911689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"Banco de Semillas" fue establecido en 1986 como parte integrante del Monte Annan Botanic Garden. </a:t>
            </a:r>
          </a:p>
          <a:p>
            <a:r>
              <a:rPr lang="es-ES" dirty="0"/>
              <a:t>Su función inicial era proporcionar semillas silvestres recolectados por el desarrollo de este nuevo Jardín, particularmente importantes colecciones del Jardín de barbillas, eucaliptos y plantas de la familia Proteaceae. </a:t>
            </a:r>
          </a:p>
          <a:p>
            <a:r>
              <a:rPr lang="es-ES" dirty="0"/>
              <a:t>El Banco de Semillas de Nueva Gales del Sur continúa apoyando el desarrollo en curso del Monte Annan Botanic Garden, pero hoy el Banco de Semillas también juega un papel importante a nivel internacional en la conservación y la investigación. </a:t>
            </a:r>
          </a:p>
          <a:p>
            <a:endParaRPr lang="es-ES" dirty="0"/>
          </a:p>
        </p:txBody>
      </p:sp>
    </p:spTree>
    <p:extLst>
      <p:ext uri="{BB962C8B-B14F-4D97-AF65-F5344CB8AC3E}">
        <p14:creationId xmlns:p14="http://schemas.microsoft.com/office/powerpoint/2010/main" val="1254656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Esta conservación y la investigación también incluye ahora el peligro pino Wollemi, que fue descubierto en 1994 en el Parque Nacional Wollemi, que es parte de la zona de las Montañas Azules, a 200 kilómetros al noroeste de Sydney.</a:t>
            </a:r>
          </a:p>
          <a:p>
            <a:r>
              <a:rPr lang="es-ES" dirty="0"/>
              <a:t> El descubrimiento del pino Wollemi es considerado como uno de los principales hallazgos botánicos en la historia reciente, se pensaba que se había extinguido con sólo los registros fósiles restantes. </a:t>
            </a:r>
          </a:p>
          <a:p>
            <a:r>
              <a:rPr lang="es-ES" dirty="0"/>
              <a:t>Como parte del Plan de Manejo de Conservación del pino, Mount Annan Botanic Garden es ahora el hogar de la única colección de acceso público de los pinos de primera generación (réplicas clónicas), en el Paseo de Wollemi Discovery. </a:t>
            </a:r>
          </a:p>
        </p:txBody>
      </p:sp>
    </p:spTree>
    <p:extLst>
      <p:ext uri="{BB962C8B-B14F-4D97-AF65-F5344CB8AC3E}">
        <p14:creationId xmlns:p14="http://schemas.microsoft.com/office/powerpoint/2010/main" val="6634954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La caminata fue inaugurado en marzo de 2006 y es actualmente el hogar de 60 de estos pinos Wollemi. En la actualidad hay otros 140 para plantar hacia fuera y el jardín están buscando patrocinadores de estos árboles. </a:t>
            </a:r>
          </a:p>
          <a:p>
            <a:r>
              <a:rPr lang="es-ES" dirty="0"/>
              <a:t>También se están desarrollando en el lugar es el Centro de Macarthur para una Vida Sostenible, que se está acercando al final de la construcción y ya ha comenzado la educación de la comunidad local en la jardinería orgánica. </a:t>
            </a:r>
          </a:p>
          <a:p>
            <a:r>
              <a:rPr lang="es-ES" dirty="0"/>
              <a:t>El Centro será el hogar de un gran jardín comunitario para aquellos que deseen cultivar  sus propias verduras y otras plantas, pero que no tienen espacio en su propio patio trasero. </a:t>
            </a:r>
          </a:p>
        </p:txBody>
      </p:sp>
    </p:spTree>
    <p:extLst>
      <p:ext uri="{BB962C8B-B14F-4D97-AF65-F5344CB8AC3E}">
        <p14:creationId xmlns:p14="http://schemas.microsoft.com/office/powerpoint/2010/main" val="20212929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objetivo del Centro es promover la sostenibilidad, la equidad social, la diversidad cultural y la estabilidad económica.</a:t>
            </a:r>
          </a:p>
          <a:p>
            <a:r>
              <a:rPr lang="es-ES" dirty="0"/>
              <a:t> El sitio incluirá exhibiciones interactivas de producción de energía alternativa y el uso, reciclaje de aguas residuales, el agua y la eficiencia energética, la prevención y gestión de residuos. </a:t>
            </a:r>
          </a:p>
          <a:p>
            <a:r>
              <a:rPr lang="es-ES" dirty="0"/>
              <a:t>La instalación se mostrará cómo se puede lograr la sostenibilidad en el ámbito individual familiar, comunitario y regional.</a:t>
            </a:r>
          </a:p>
        </p:txBody>
      </p:sp>
    </p:spTree>
    <p:extLst>
      <p:ext uri="{BB962C8B-B14F-4D97-AF65-F5344CB8AC3E}">
        <p14:creationId xmlns:p14="http://schemas.microsoft.com/office/powerpoint/2010/main" val="3269397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WollemiaNobilisPineKief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4860032" cy="68354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rchivo: Banksia ornata3 Mt Annan entrada 04 de abril email.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32" y="1"/>
            <a:ext cx="4283968" cy="683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579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62085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8744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8958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93710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9264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41727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78843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385270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663847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86375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86381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20230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08711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889495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3385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Mount Cootha Botanic Garden.-Brisbane</a:t>
            </a:r>
            <a:endParaRPr lang="es-ES" dirty="0"/>
          </a:p>
        </p:txBody>
      </p:sp>
      <p:sp>
        <p:nvSpPr>
          <p:cNvPr id="5" name="4 Marcador de contenido"/>
          <p:cNvSpPr>
            <a:spLocks noGrp="1"/>
          </p:cNvSpPr>
          <p:nvPr>
            <p:ph sz="quarter" idx="1"/>
          </p:nvPr>
        </p:nvSpPr>
        <p:spPr/>
        <p:txBody>
          <a:bodyPr>
            <a:normAutofit/>
          </a:bodyPr>
          <a:lstStyle/>
          <a:p>
            <a:r>
              <a:rPr lang="es-ES" dirty="0"/>
              <a:t>Los Jardines Botánicos de Brisbane se encuentra a 7 km de la ciudad de Brisbane en Toowong , Queensland , Australia , a los pies de la montaña más alta de Brisbane, Monte Cootha . </a:t>
            </a:r>
          </a:p>
          <a:p>
            <a:r>
              <a:rPr lang="es-ES" dirty="0"/>
              <a:t>Los jardines, que se llamaban originalmente el monte Cootha Botanic Gardens y que abarcan 52 hectáreas, fueron establecidos por el Consejo de la ciudad de Brisbane en 1970, y se inauguraron oficialmente en 1976. </a:t>
            </a:r>
          </a:p>
          <a:p>
            <a:r>
              <a:rPr lang="es-ES" dirty="0"/>
              <a:t> Los jardines son el segundo jardín botánico establecido en Brisbane.. </a:t>
            </a:r>
          </a:p>
        </p:txBody>
      </p:sp>
    </p:spTree>
    <p:extLst>
      <p:ext uri="{BB962C8B-B14F-4D97-AF65-F5344CB8AC3E}">
        <p14:creationId xmlns:p14="http://schemas.microsoft.com/office/powerpoint/2010/main" val="24805776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Los jardines originales, ahora conocidos como el Jardín Botánico de la ciudad de Brisbane están situado en el CBD de Brisbane en Point Gardens . Los nuevos jardines fueron desarrollados por el Ayuntamiento porque el sitio original de la ciudad no se podía ampliar y era propenso a las inundaciones. </a:t>
            </a:r>
          </a:p>
          <a:p>
            <a:r>
              <a:rPr lang="es-ES" dirty="0"/>
              <a:t>Características de los Jardines Botánicos de Brisbane incluyen: </a:t>
            </a:r>
          </a:p>
          <a:p>
            <a:r>
              <a:rPr lang="es-ES" dirty="0"/>
              <a:t>Display Tropical Dome sus puertas en diciembre de 1977, 28 m de diámetro y 9 m de altura </a:t>
            </a:r>
          </a:p>
          <a:p>
            <a:r>
              <a:rPr lang="es-ES" dirty="0"/>
              <a:t>Jardín Japonés </a:t>
            </a:r>
          </a:p>
          <a:p>
            <a:r>
              <a:rPr lang="es-ES" dirty="0"/>
              <a:t>Bonsai House </a:t>
            </a:r>
          </a:p>
          <a:p>
            <a:r>
              <a:rPr lang="es-ES" dirty="0"/>
              <a:t>Casa e los helechos </a:t>
            </a:r>
          </a:p>
          <a:p>
            <a:endParaRPr lang="es-ES" dirty="0"/>
          </a:p>
          <a:p>
            <a:endParaRPr lang="es-ES" dirty="0"/>
          </a:p>
          <a:p>
            <a:endParaRPr lang="es-ES" dirty="0"/>
          </a:p>
        </p:txBody>
      </p:sp>
    </p:spTree>
    <p:extLst>
      <p:ext uri="{BB962C8B-B14F-4D97-AF65-F5344CB8AC3E}">
        <p14:creationId xmlns:p14="http://schemas.microsoft.com/office/powerpoint/2010/main" val="33144011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Zona Árida y la Cámara de Cactus </a:t>
            </a:r>
          </a:p>
          <a:p>
            <a:r>
              <a:rPr lang="es-ES" dirty="0"/>
              <a:t>Rainforest Exótico </a:t>
            </a:r>
          </a:p>
          <a:p>
            <a:r>
              <a:rPr lang="es-ES" dirty="0"/>
              <a:t>Rainforest australiano </a:t>
            </a:r>
          </a:p>
          <a:p>
            <a:r>
              <a:rPr lang="es-ES" dirty="0"/>
              <a:t>Planta Fragante y Herb Garden</a:t>
            </a:r>
          </a:p>
          <a:p>
            <a:r>
              <a:rPr lang="es-ES" dirty="0"/>
              <a:t>Jardín Templado </a:t>
            </a:r>
          </a:p>
          <a:p>
            <a:r>
              <a:rPr lang="es-ES" dirty="0"/>
              <a:t>Laguna y Bamboo Grove </a:t>
            </a:r>
          </a:p>
          <a:p>
            <a:r>
              <a:rPr lang="es-ES" dirty="0"/>
              <a:t>Comunidades de plantas australianas </a:t>
            </a:r>
          </a:p>
          <a:p>
            <a:r>
              <a:rPr lang="es-ES" dirty="0"/>
              <a:t>Nacional Libertad  </a:t>
            </a:r>
          </a:p>
          <a:p>
            <a:r>
              <a:rPr lang="es-ES" dirty="0"/>
              <a:t>Los jardines están abiertos todos los días del año desde las 8am a 5pm. La entrada a los jardines es gratuita. </a:t>
            </a:r>
          </a:p>
          <a:p>
            <a:endParaRPr lang="es-ES" dirty="0"/>
          </a:p>
          <a:p>
            <a:endParaRPr lang="es-ES" dirty="0"/>
          </a:p>
        </p:txBody>
      </p:sp>
    </p:spTree>
    <p:extLst>
      <p:ext uri="{BB962C8B-B14F-4D97-AF65-F5344CB8AC3E}">
        <p14:creationId xmlns:p14="http://schemas.microsoft.com/office/powerpoint/2010/main" val="25795385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Jardín Japonés </a:t>
            </a:r>
          </a:p>
          <a:p>
            <a:r>
              <a:rPr lang="es-ES" dirty="0"/>
              <a:t>La tableta de dedicación, con la caligrafía por el primer ministro japonés Noboru Takeshita </a:t>
            </a:r>
          </a:p>
          <a:p>
            <a:r>
              <a:rPr lang="es-ES" dirty="0"/>
              <a:t>Diseñado por uno de los principales defensores tradicionales de Japón, el  jardín japonés Kenzo de finales de los años Ogata (su último trabajo), el jardín es fiel a los conceptos de diseño del Japanese Garden conceptos y utiliza árboles australianos, arbustos y flores nativas. </a:t>
            </a:r>
          </a:p>
          <a:p>
            <a:r>
              <a:rPr lang="es-ES" dirty="0"/>
              <a:t>El Estanque del Japón y el Jardín fueron reubicados en el Pabellón de Gobierno de Japón en Brisbane World Expo '88 , y fue abierto después de la celebración de la Expo el 6 de febrero 1989 a través de la obra del Brisbane alcalde Sallyanne Atkinson y Hanamura Nichahiro, de la Asociación Japonesa para la Expo.</a:t>
            </a:r>
          </a:p>
          <a:p>
            <a:endParaRPr lang="es-ES" dirty="0"/>
          </a:p>
        </p:txBody>
      </p:sp>
    </p:spTree>
    <p:extLst>
      <p:ext uri="{BB962C8B-B14F-4D97-AF65-F5344CB8AC3E}">
        <p14:creationId xmlns:p14="http://schemas.microsoft.com/office/powerpoint/2010/main" val="40986519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Una placa conmemorativa de la dedicación del Ayuntamiento de Brisbane y la Asociación Japonesa para la Exposición Ocio 1988 y una puerta de bienvenida con caligrafía en una tablilla de dedicación por encima de la puerta por el entonces Primer Ministro de Japón Noboru Takeshita recibe a los visitantes  a la entrada del Jardín.</a:t>
            </a:r>
          </a:p>
          <a:p>
            <a:r>
              <a:rPr lang="es-ES" dirty="0"/>
              <a:t> La caligrafía japonesa está grabada en oro, dedicándole el nombre de "yu-tsui-en" el jardín. Esto se traduce literalmente como "disfrutar, azul-verde, jardín 'y significa simplemente“. Ven a este jardín y disfrutar del azul del agua y el verde de los árboles. </a:t>
            </a:r>
          </a:p>
        </p:txBody>
      </p:sp>
    </p:spTree>
    <p:extLst>
      <p:ext uri="{BB962C8B-B14F-4D97-AF65-F5344CB8AC3E}">
        <p14:creationId xmlns:p14="http://schemas.microsoft.com/office/powerpoint/2010/main" val="42204869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Dedicationtable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5591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Japanese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712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4825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42441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20024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1826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1019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35290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000" b="5355"/>
          <a:stretch/>
        </p:blipFill>
        <p:spPr>
          <a:xfrm>
            <a:off x="0" y="0"/>
            <a:ext cx="9144000" cy="6858000"/>
          </a:xfrm>
          <a:prstGeom prst="rect">
            <a:avLst/>
          </a:prstGeom>
        </p:spPr>
      </p:pic>
    </p:spTree>
    <p:extLst>
      <p:ext uri="{BB962C8B-B14F-4D97-AF65-F5344CB8AC3E}">
        <p14:creationId xmlns:p14="http://schemas.microsoft.com/office/powerpoint/2010/main" val="1998581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75014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Tree>
    <p:extLst>
      <p:ext uri="{BB962C8B-B14F-4D97-AF65-F5344CB8AC3E}">
        <p14:creationId xmlns:p14="http://schemas.microsoft.com/office/powerpoint/2010/main" val="13241064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27504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341"/>
            <a:ext cx="9144000" cy="6898341"/>
          </a:xfrm>
          <a:prstGeom prst="rect">
            <a:avLst/>
          </a:prstGeom>
        </p:spPr>
      </p:pic>
    </p:spTree>
    <p:extLst>
      <p:ext uri="{BB962C8B-B14F-4D97-AF65-F5344CB8AC3E}">
        <p14:creationId xmlns:p14="http://schemas.microsoft.com/office/powerpoint/2010/main" val="38836079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9131300" cy="6858000"/>
          </a:xfrm>
          <a:prstGeom prst="rect">
            <a:avLst/>
          </a:prstGeom>
        </p:spPr>
      </p:pic>
    </p:spTree>
    <p:extLst>
      <p:ext uri="{BB962C8B-B14F-4D97-AF65-F5344CB8AC3E}">
        <p14:creationId xmlns:p14="http://schemas.microsoft.com/office/powerpoint/2010/main" val="36401993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5358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166"/>
          <a:stretch/>
        </p:blipFill>
        <p:spPr>
          <a:xfrm>
            <a:off x="0" y="1"/>
            <a:ext cx="9144000" cy="6858000"/>
          </a:xfrm>
          <a:prstGeom prst="rect">
            <a:avLst/>
          </a:prstGeom>
        </p:spPr>
      </p:pic>
    </p:spTree>
    <p:extLst>
      <p:ext uri="{BB962C8B-B14F-4D97-AF65-F5344CB8AC3E}">
        <p14:creationId xmlns:p14="http://schemas.microsoft.com/office/powerpoint/2010/main" val="23625883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57456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Mount Lofty Botanic Garden</a:t>
            </a:r>
          </a:p>
        </p:txBody>
      </p:sp>
      <p:sp>
        <p:nvSpPr>
          <p:cNvPr id="3" name="2 Marcador de contenido"/>
          <p:cNvSpPr>
            <a:spLocks noGrp="1"/>
          </p:cNvSpPr>
          <p:nvPr>
            <p:ph sz="quarter" idx="1"/>
          </p:nvPr>
        </p:nvSpPr>
        <p:spPr>
          <a:xfrm>
            <a:off x="457200" y="1600200"/>
            <a:ext cx="7643192" cy="4873752"/>
          </a:xfrm>
        </p:spPr>
        <p:txBody>
          <a:bodyPr>
            <a:normAutofit lnSpcReduction="10000"/>
          </a:bodyPr>
          <a:lstStyle/>
          <a:p>
            <a:r>
              <a:rPr lang="es-ES" dirty="0"/>
              <a:t>Inaugurado en 1977, el jardín en forma de medialuna Mount Lofty Botanic se encuentra en 97 hectáreas en las laderas orientales del monte Lofty en el Adelaide Hills, al este de Adelaide en Australia del Sur . </a:t>
            </a:r>
          </a:p>
          <a:p>
            <a:r>
              <a:rPr lang="es-ES" dirty="0"/>
              <a:t>Con clima frío y húmedo se adaptan  las plantas de ubicación de climas templados que son difíciles de crecer en la llanos de Adelaide . </a:t>
            </a:r>
          </a:p>
          <a:p>
            <a:r>
              <a:rPr lang="es-ES" dirty="0"/>
              <a:t>Entre la flora nativas australiana hay helechos arborescentes , así como exóticas plantas cultivadas procedentes de climas fríos como Rhododendron y Magnolia y las especies nacionales Rose Collection. </a:t>
            </a:r>
          </a:p>
        </p:txBody>
      </p:sp>
    </p:spTree>
    <p:extLst>
      <p:ext uri="{BB962C8B-B14F-4D97-AF65-F5344CB8AC3E}">
        <p14:creationId xmlns:p14="http://schemas.microsoft.com/office/powerpoint/2010/main" val="23453696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Botánico de Mount Lofty, junto con el Adelaide y Wittunga Botanic Gardens, comprenden los  tres Jardines Botánicos  de Adelaide. </a:t>
            </a:r>
          </a:p>
          <a:p>
            <a:endParaRPr lang="es-ES" dirty="0"/>
          </a:p>
        </p:txBody>
      </p:sp>
    </p:spTree>
    <p:extLst>
      <p:ext uri="{BB962C8B-B14F-4D97-AF65-F5344CB8AC3E}">
        <p14:creationId xmlns:p14="http://schemas.microsoft.com/office/powerpoint/2010/main" val="9702738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1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99620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30714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6153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268123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38485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35061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16245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95320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516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36136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02358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93116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79924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09185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2143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4464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35325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26"/>
            <a:ext cx="9144000" cy="6849874"/>
          </a:xfrm>
          <a:prstGeom prst="rect">
            <a:avLst/>
          </a:prstGeom>
        </p:spPr>
      </p:pic>
    </p:spTree>
    <p:extLst>
      <p:ext uri="{BB962C8B-B14F-4D97-AF65-F5344CB8AC3E}">
        <p14:creationId xmlns:p14="http://schemas.microsoft.com/office/powerpoint/2010/main" val="28665043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692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259461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 y="0"/>
            <a:ext cx="9142474" cy="6858000"/>
          </a:xfrm>
          <a:prstGeom prst="rect">
            <a:avLst/>
          </a:prstGeom>
        </p:spPr>
      </p:pic>
    </p:spTree>
    <p:extLst>
      <p:ext uri="{BB962C8B-B14F-4D97-AF65-F5344CB8AC3E}">
        <p14:creationId xmlns:p14="http://schemas.microsoft.com/office/powerpoint/2010/main" val="23955461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4615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70429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90464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7406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495400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36731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75</TotalTime>
  <Words>2486</Words>
  <Application>Microsoft Office PowerPoint</Application>
  <PresentationFormat>Presentación en pantalla (4:3)</PresentationFormat>
  <Paragraphs>252</Paragraphs>
  <Slides>112</Slides>
  <Notes>86</Notes>
  <HiddenSlides>0</HiddenSlides>
  <MMClips>0</MMClips>
  <ScaleCrop>false</ScaleCrop>
  <HeadingPairs>
    <vt:vector size="6" baseType="variant">
      <vt:variant>
        <vt:lpstr>Fuentes usadas</vt:lpstr>
      </vt:variant>
      <vt:variant>
        <vt:i4>4</vt:i4>
      </vt:variant>
      <vt:variant>
        <vt:lpstr>Tema</vt:lpstr>
      </vt:variant>
      <vt:variant>
        <vt:i4>4</vt:i4>
      </vt:variant>
      <vt:variant>
        <vt:lpstr>Títulos de diapositiva</vt:lpstr>
      </vt:variant>
      <vt:variant>
        <vt:i4>112</vt:i4>
      </vt:variant>
    </vt:vector>
  </HeadingPairs>
  <TitlesOfParts>
    <vt:vector size="120" baseType="lpstr">
      <vt:lpstr>Calibri</vt:lpstr>
      <vt:lpstr>Century Schoolbook</vt:lpstr>
      <vt:lpstr>Wingdings</vt:lpstr>
      <vt:lpstr>Wingdings 2</vt:lpstr>
      <vt:lpstr>1_Default Theme</vt:lpstr>
      <vt:lpstr>Default Theme</vt:lpstr>
      <vt:lpstr>2_Default Theme</vt:lpstr>
      <vt:lpstr>3_Default Theme</vt:lpstr>
      <vt:lpstr>OCEANIA.-LA VUELTA AL MUNDO EN 885 JARDINES.-AUSTRALIA.-. Kennerton Green  Garden.-Maleny Botanical Gardens.-Marsden Park.-Mount Annan.-Mount Cootha .-Mount Lofty      </vt:lpstr>
      <vt:lpstr>Kennerton Green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Maleny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Marsden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Annan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Cootha Botanic Garden.-Brisbane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Lofty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10</cp:revision>
  <dcterms:created xsi:type="dcterms:W3CDTF">2016-04-18T16:34:26Z</dcterms:created>
  <dcterms:modified xsi:type="dcterms:W3CDTF">2018-02-28T06:10:26Z</dcterms:modified>
</cp:coreProperties>
</file>