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07"/>
  </p:notesMasterIdLst>
  <p:sldIdLst>
    <p:sldId id="264" r:id="rId3"/>
    <p:sldId id="257" r:id="rId4"/>
    <p:sldId id="258" r:id="rId5"/>
    <p:sldId id="259" r:id="rId6"/>
    <p:sldId id="260" r:id="rId7"/>
    <p:sldId id="261" r:id="rId8"/>
    <p:sldId id="262" r:id="rId9"/>
    <p:sldId id="263" r:id="rId10"/>
    <p:sldId id="266" r:id="rId11"/>
    <p:sldId id="267" r:id="rId12"/>
    <p:sldId id="271"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321" r:id="rId27"/>
    <p:sldId id="322" r:id="rId28"/>
    <p:sldId id="323" r:id="rId29"/>
    <p:sldId id="324" r:id="rId30"/>
    <p:sldId id="325" r:id="rId31"/>
    <p:sldId id="326" r:id="rId32"/>
    <p:sldId id="327" r:id="rId33"/>
    <p:sldId id="328" r:id="rId34"/>
    <p:sldId id="329" r:id="rId35"/>
    <p:sldId id="337" r:id="rId36"/>
    <p:sldId id="299" r:id="rId37"/>
    <p:sldId id="331" r:id="rId38"/>
    <p:sldId id="332" r:id="rId39"/>
    <p:sldId id="333" r:id="rId40"/>
    <p:sldId id="334" r:id="rId41"/>
    <p:sldId id="379" r:id="rId42"/>
    <p:sldId id="335" r:id="rId43"/>
    <p:sldId id="336" r:id="rId44"/>
    <p:sldId id="338" r:id="rId45"/>
    <p:sldId id="339" r:id="rId46"/>
    <p:sldId id="340" r:id="rId47"/>
    <p:sldId id="341" r:id="rId48"/>
    <p:sldId id="342" r:id="rId49"/>
    <p:sldId id="343" r:id="rId50"/>
    <p:sldId id="344" r:id="rId51"/>
    <p:sldId id="345" r:id="rId52"/>
    <p:sldId id="346" r:id="rId53"/>
    <p:sldId id="306" r:id="rId54"/>
    <p:sldId id="348" r:id="rId55"/>
    <p:sldId id="349" r:id="rId56"/>
    <p:sldId id="350" r:id="rId57"/>
    <p:sldId id="351" r:id="rId58"/>
    <p:sldId id="360" r:id="rId59"/>
    <p:sldId id="352" r:id="rId60"/>
    <p:sldId id="353" r:id="rId61"/>
    <p:sldId id="354" r:id="rId62"/>
    <p:sldId id="355" r:id="rId63"/>
    <p:sldId id="356" r:id="rId64"/>
    <p:sldId id="357" r:id="rId65"/>
    <p:sldId id="358" r:id="rId66"/>
    <p:sldId id="359" r:id="rId67"/>
    <p:sldId id="361" r:id="rId68"/>
    <p:sldId id="362" r:id="rId69"/>
    <p:sldId id="363" r:id="rId70"/>
    <p:sldId id="364" r:id="rId71"/>
    <p:sldId id="365" r:id="rId72"/>
    <p:sldId id="366" r:id="rId73"/>
    <p:sldId id="367" r:id="rId74"/>
    <p:sldId id="368" r:id="rId75"/>
    <p:sldId id="369" r:id="rId76"/>
    <p:sldId id="370" r:id="rId77"/>
    <p:sldId id="371" r:id="rId78"/>
    <p:sldId id="372" r:id="rId79"/>
    <p:sldId id="373" r:id="rId80"/>
    <p:sldId id="374" r:id="rId81"/>
    <p:sldId id="375" r:id="rId82"/>
    <p:sldId id="376" r:id="rId83"/>
    <p:sldId id="377" r:id="rId84"/>
    <p:sldId id="307" r:id="rId85"/>
    <p:sldId id="308" r:id="rId86"/>
    <p:sldId id="380" r:id="rId87"/>
    <p:sldId id="381" r:id="rId88"/>
    <p:sldId id="382" r:id="rId89"/>
    <p:sldId id="383" r:id="rId90"/>
    <p:sldId id="384" r:id="rId91"/>
    <p:sldId id="385" r:id="rId92"/>
    <p:sldId id="386" r:id="rId93"/>
    <p:sldId id="387" r:id="rId94"/>
    <p:sldId id="388" r:id="rId95"/>
    <p:sldId id="286" r:id="rId96"/>
    <p:sldId id="294" r:id="rId97"/>
    <p:sldId id="295" r:id="rId98"/>
    <p:sldId id="296" r:id="rId99"/>
    <p:sldId id="297" r:id="rId100"/>
    <p:sldId id="298" r:id="rId101"/>
    <p:sldId id="301" r:id="rId102"/>
    <p:sldId id="302" r:id="rId103"/>
    <p:sldId id="303" r:id="rId104"/>
    <p:sldId id="304" r:id="rId105"/>
    <p:sldId id="310"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60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notesMaster" Target="notesMasters/notes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3D1E5B-DF32-4863-A3E7-E2C773926411}"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FC1DC3-2080-49A8-BF88-4C540346F41A}" type="slidenum">
              <a:rPr lang="es-ES" smtClean="0"/>
              <a:t>‹Nº›</a:t>
            </a:fld>
            <a:endParaRPr lang="es-ES" dirty="0"/>
          </a:p>
        </p:txBody>
      </p:sp>
    </p:spTree>
    <p:extLst>
      <p:ext uri="{BB962C8B-B14F-4D97-AF65-F5344CB8AC3E}">
        <p14:creationId xmlns:p14="http://schemas.microsoft.com/office/powerpoint/2010/main" val="2309696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BCFC6E-143E-4FBF-93F1-A1C0B849A61B}" type="slidenum">
              <a:rPr lang="es-ES_tradnl">
                <a:solidFill>
                  <a:prstClr val="black"/>
                </a:solidFill>
                <a:latin typeface="Arial" pitchFamily="34" charset="0"/>
              </a:rPr>
              <a:pPr eaLnBrk="1" hangingPunct="1"/>
              <a:t>3</a:t>
            </a:fld>
            <a:endParaRPr lang="es-ES_tradnl"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98863F-75D0-46D8-8BE2-15EE5B4E7A4A}"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4A4245-9E3E-4B78-9CE0-1DA9C04F7D49}"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B438F3-E678-40C0-AB46-25A1D0F36FD5}"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Park.-The Sundial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AB4323-008B-4C64-8EF7-2A97CC24D675}"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0A8F63-3D4D-41D4-A981-314CB22C6EA9}"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Marsden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12</a:t>
            </a:fld>
            <a:endParaRPr lang="es-ES" dirty="0"/>
          </a:p>
        </p:txBody>
      </p:sp>
    </p:spTree>
    <p:extLst>
      <p:ext uri="{BB962C8B-B14F-4D97-AF65-F5344CB8AC3E}">
        <p14:creationId xmlns:p14="http://schemas.microsoft.com/office/powerpoint/2010/main" val="700565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13</a:t>
            </a:fld>
            <a:endParaRPr lang="es-ES" dirty="0"/>
          </a:p>
        </p:txBody>
      </p:sp>
    </p:spTree>
    <p:extLst>
      <p:ext uri="{BB962C8B-B14F-4D97-AF65-F5344CB8AC3E}">
        <p14:creationId xmlns:p14="http://schemas.microsoft.com/office/powerpoint/2010/main" val="1147009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14</a:t>
            </a:fld>
            <a:endParaRPr lang="es-ES" dirty="0"/>
          </a:p>
        </p:txBody>
      </p:sp>
    </p:spTree>
    <p:extLst>
      <p:ext uri="{BB962C8B-B14F-4D97-AF65-F5344CB8AC3E}">
        <p14:creationId xmlns:p14="http://schemas.microsoft.com/office/powerpoint/2010/main" val="4256585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15</a:t>
            </a:fld>
            <a:endParaRPr lang="es-ES" dirty="0"/>
          </a:p>
        </p:txBody>
      </p:sp>
    </p:spTree>
    <p:extLst>
      <p:ext uri="{BB962C8B-B14F-4D97-AF65-F5344CB8AC3E}">
        <p14:creationId xmlns:p14="http://schemas.microsoft.com/office/powerpoint/2010/main" val="3128874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16</a:t>
            </a:fld>
            <a:endParaRPr lang="es-ES" dirty="0"/>
          </a:p>
        </p:txBody>
      </p:sp>
    </p:spTree>
    <p:extLst>
      <p:ext uri="{BB962C8B-B14F-4D97-AF65-F5344CB8AC3E}">
        <p14:creationId xmlns:p14="http://schemas.microsoft.com/office/powerpoint/2010/main" val="637141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17</a:t>
            </a:fld>
            <a:endParaRPr lang="es-ES" dirty="0"/>
          </a:p>
        </p:txBody>
      </p:sp>
    </p:spTree>
    <p:extLst>
      <p:ext uri="{BB962C8B-B14F-4D97-AF65-F5344CB8AC3E}">
        <p14:creationId xmlns:p14="http://schemas.microsoft.com/office/powerpoint/2010/main" val="2889209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18</a:t>
            </a:fld>
            <a:endParaRPr lang="es-ES" dirty="0"/>
          </a:p>
        </p:txBody>
      </p:sp>
    </p:spTree>
    <p:extLst>
      <p:ext uri="{BB962C8B-B14F-4D97-AF65-F5344CB8AC3E}">
        <p14:creationId xmlns:p14="http://schemas.microsoft.com/office/powerpoint/2010/main" val="1337209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19</a:t>
            </a:fld>
            <a:endParaRPr lang="es-ES" dirty="0"/>
          </a:p>
        </p:txBody>
      </p:sp>
    </p:spTree>
    <p:extLst>
      <p:ext uri="{BB962C8B-B14F-4D97-AF65-F5344CB8AC3E}">
        <p14:creationId xmlns:p14="http://schemas.microsoft.com/office/powerpoint/2010/main" val="1769162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20</a:t>
            </a:fld>
            <a:endParaRPr lang="es-ES" dirty="0"/>
          </a:p>
        </p:txBody>
      </p:sp>
    </p:spTree>
    <p:extLst>
      <p:ext uri="{BB962C8B-B14F-4D97-AF65-F5344CB8AC3E}">
        <p14:creationId xmlns:p14="http://schemas.microsoft.com/office/powerpoint/2010/main" val="1964781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21</a:t>
            </a:fld>
            <a:endParaRPr lang="es-ES" dirty="0"/>
          </a:p>
        </p:txBody>
      </p:sp>
    </p:spTree>
    <p:extLst>
      <p:ext uri="{BB962C8B-B14F-4D97-AF65-F5344CB8AC3E}">
        <p14:creationId xmlns:p14="http://schemas.microsoft.com/office/powerpoint/2010/main" val="3313802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p:txBody>
      </p:sp>
      <p:sp>
        <p:nvSpPr>
          <p:cNvPr id="4" name="3 Marcador de número de diapositiva"/>
          <p:cNvSpPr>
            <a:spLocks noGrp="1"/>
          </p:cNvSpPr>
          <p:nvPr>
            <p:ph type="sldNum" sz="quarter" idx="10"/>
          </p:nvPr>
        </p:nvSpPr>
        <p:spPr/>
        <p:txBody>
          <a:bodyPr/>
          <a:lstStyle/>
          <a:p>
            <a:fld id="{CCFC1DC3-2080-49A8-BF88-4C540346F41A}" type="slidenum">
              <a:rPr lang="es-ES" smtClean="0"/>
              <a:t>22</a:t>
            </a:fld>
            <a:endParaRPr lang="es-ES" dirty="0"/>
          </a:p>
        </p:txBody>
      </p:sp>
    </p:spTree>
    <p:extLst>
      <p:ext uri="{BB962C8B-B14F-4D97-AF65-F5344CB8AC3E}">
        <p14:creationId xmlns:p14="http://schemas.microsoft.com/office/powerpoint/2010/main" val="1834552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23</a:t>
            </a:fld>
            <a:endParaRPr lang="es-ES" dirty="0"/>
          </a:p>
        </p:txBody>
      </p:sp>
    </p:spTree>
    <p:extLst>
      <p:ext uri="{BB962C8B-B14F-4D97-AF65-F5344CB8AC3E}">
        <p14:creationId xmlns:p14="http://schemas.microsoft.com/office/powerpoint/2010/main" val="2377402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Abkazhi Gardens.</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24</a:t>
            </a:fld>
            <a:endParaRPr lang="es-ES" dirty="0"/>
          </a:p>
        </p:txBody>
      </p:sp>
    </p:spTree>
    <p:extLst>
      <p:ext uri="{BB962C8B-B14F-4D97-AF65-F5344CB8AC3E}">
        <p14:creationId xmlns:p14="http://schemas.microsoft.com/office/powerpoint/2010/main" val="2544285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334903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765587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306424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813152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648717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555476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918257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178313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397010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869437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698600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2627683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476615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326986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2930659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52</a:t>
            </a:fld>
            <a:endParaRPr lang="es-ES" dirty="0"/>
          </a:p>
        </p:txBody>
      </p:sp>
    </p:spTree>
    <p:extLst>
      <p:ext uri="{BB962C8B-B14F-4D97-AF65-F5344CB8AC3E}">
        <p14:creationId xmlns:p14="http://schemas.microsoft.com/office/powerpoint/2010/main" val="21188111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175523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6DCACA-28DC-4CDD-B3AA-BA2006EBF934}"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004511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667402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56F52C-F805-4C7F-AF06-53C32F9A9021}"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118626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544234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2580880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Garden.-Maclura fruits.</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939280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Garden.-Tillantia.-Spanish </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969968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Garden.-Phoenix</a:t>
            </a:r>
            <a:r>
              <a:rPr lang="es-ES" baseline="0" dirty="0"/>
              <a:t> reclinata</a:t>
            </a: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9588864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081413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7EA369-43E4-4484-9E65-36C263C90250}" type="slidenum">
              <a:rPr lang="es-ES_tradnl">
                <a:solidFill>
                  <a:prstClr val="black"/>
                </a:solidFill>
                <a:latin typeface="Arial" pitchFamily="34" charset="0"/>
              </a:rPr>
              <a:pPr eaLnBrk="1" hangingPunct="1"/>
              <a:t>66</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86912B-928C-401F-8ADF-DE829AD00FB3}"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8948651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760444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06488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7832886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3031942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7554993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795202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84620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5296419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4538929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1542863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1217832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 Beaucarnea recurvata</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778310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0640960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4348491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CCFC1DC3-2080-49A8-BF88-4C540346F41A}" type="slidenum">
              <a:rPr lang="es-ES" smtClean="0"/>
              <a:t>83</a:t>
            </a:fld>
            <a:endParaRPr lang="es-ES" dirty="0"/>
          </a:p>
        </p:txBody>
      </p:sp>
    </p:spTree>
    <p:extLst>
      <p:ext uri="{BB962C8B-B14F-4D97-AF65-F5344CB8AC3E}">
        <p14:creationId xmlns:p14="http://schemas.microsoft.com/office/powerpoint/2010/main" val="14248115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84</a:t>
            </a:fld>
            <a:endParaRPr lang="es-ES" dirty="0"/>
          </a:p>
        </p:txBody>
      </p:sp>
    </p:spTree>
    <p:extLst>
      <p:ext uri="{BB962C8B-B14F-4D97-AF65-F5344CB8AC3E}">
        <p14:creationId xmlns:p14="http://schemas.microsoft.com/office/powerpoint/2010/main" val="29134066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840734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571024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Garden.-Cedro</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51720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Adelaide.-Cinnamomum_camphora_-_Botanic_Garden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2843108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Adelaide.-Cinnamomum_camphora_-_Botanic_Garden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1247569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0936469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Adelaide.-Leucadendron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200927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Garden..-Nelumbium frutos</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8076466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6564842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95</a:t>
            </a:fld>
            <a:endParaRPr lang="es-ES" dirty="0"/>
          </a:p>
        </p:txBody>
      </p:sp>
    </p:spTree>
    <p:extLst>
      <p:ext uri="{BB962C8B-B14F-4D97-AF65-F5344CB8AC3E}">
        <p14:creationId xmlns:p14="http://schemas.microsoft.com/office/powerpoint/2010/main" val="28002083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96</a:t>
            </a:fld>
            <a:endParaRPr lang="es-ES" dirty="0"/>
          </a:p>
        </p:txBody>
      </p:sp>
    </p:spTree>
    <p:extLst>
      <p:ext uri="{BB962C8B-B14F-4D97-AF65-F5344CB8AC3E}">
        <p14:creationId xmlns:p14="http://schemas.microsoft.com/office/powerpoint/2010/main" val="39260548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97</a:t>
            </a:fld>
            <a:endParaRPr lang="es-ES" dirty="0"/>
          </a:p>
        </p:txBody>
      </p:sp>
    </p:spTree>
    <p:extLst>
      <p:ext uri="{BB962C8B-B14F-4D97-AF65-F5344CB8AC3E}">
        <p14:creationId xmlns:p14="http://schemas.microsoft.com/office/powerpoint/2010/main" val="5200896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98</a:t>
            </a:fld>
            <a:endParaRPr lang="es-ES" dirty="0"/>
          </a:p>
        </p:txBody>
      </p:sp>
    </p:spTree>
    <p:extLst>
      <p:ext uri="{BB962C8B-B14F-4D97-AF65-F5344CB8AC3E}">
        <p14:creationId xmlns:p14="http://schemas.microsoft.com/office/powerpoint/2010/main" val="33837848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99</a:t>
            </a:fld>
            <a:endParaRPr lang="es-ES" dirty="0"/>
          </a:p>
        </p:txBody>
      </p:sp>
    </p:spTree>
    <p:extLst>
      <p:ext uri="{BB962C8B-B14F-4D97-AF65-F5344CB8AC3E}">
        <p14:creationId xmlns:p14="http://schemas.microsoft.com/office/powerpoint/2010/main" val="8358991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100</a:t>
            </a:fld>
            <a:endParaRPr lang="es-ES" dirty="0"/>
          </a:p>
        </p:txBody>
      </p:sp>
    </p:spTree>
    <p:extLst>
      <p:ext uri="{BB962C8B-B14F-4D97-AF65-F5344CB8AC3E}">
        <p14:creationId xmlns:p14="http://schemas.microsoft.com/office/powerpoint/2010/main" val="35658072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101</a:t>
            </a:fld>
            <a:endParaRPr lang="es-ES" dirty="0"/>
          </a:p>
        </p:txBody>
      </p:sp>
    </p:spTree>
    <p:extLst>
      <p:ext uri="{BB962C8B-B14F-4D97-AF65-F5344CB8AC3E}">
        <p14:creationId xmlns:p14="http://schemas.microsoft.com/office/powerpoint/2010/main" val="27678308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102</a:t>
            </a:fld>
            <a:endParaRPr lang="es-ES" dirty="0"/>
          </a:p>
        </p:txBody>
      </p:sp>
    </p:spTree>
    <p:extLst>
      <p:ext uri="{BB962C8B-B14F-4D97-AF65-F5344CB8AC3E}">
        <p14:creationId xmlns:p14="http://schemas.microsoft.com/office/powerpoint/2010/main" val="29606825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103</a:t>
            </a:fld>
            <a:endParaRPr lang="es-ES" dirty="0"/>
          </a:p>
        </p:txBody>
      </p:sp>
    </p:spTree>
    <p:extLst>
      <p:ext uri="{BB962C8B-B14F-4D97-AF65-F5344CB8AC3E}">
        <p14:creationId xmlns:p14="http://schemas.microsoft.com/office/powerpoint/2010/main" val="25132745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CCFC1DC3-2080-49A8-BF88-4C540346F41A}" type="slidenum">
              <a:rPr lang="es-ES" smtClean="0"/>
              <a:t>104</a:t>
            </a:fld>
            <a:endParaRPr lang="es-ES" dirty="0"/>
          </a:p>
        </p:txBody>
      </p:sp>
    </p:spTree>
    <p:extLst>
      <p:ext uri="{BB962C8B-B14F-4D97-AF65-F5344CB8AC3E}">
        <p14:creationId xmlns:p14="http://schemas.microsoft.com/office/powerpoint/2010/main" val="2061367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810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39666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60665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48958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90329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55016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159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8652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9177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0750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43249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12971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7186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8605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70339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80008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7481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86947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94474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64623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61261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3819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748635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60288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412776"/>
            <a:ext cx="6912768" cy="2952328"/>
          </a:xfrm>
        </p:spPr>
        <p:txBody>
          <a:bodyPr>
            <a:normAutofit fontScale="90000"/>
          </a:bodyPr>
          <a:lstStyle/>
          <a:p>
            <a:r>
              <a:rPr lang="es-ES" sz="3600" dirty="0"/>
              <a:t>OCEANIA.-LA VUELTA AL MUNDO EN 885 JARDINES.</a:t>
            </a:r>
            <a:r>
              <a:rPr lang="es-ES" sz="4000" dirty="0"/>
              <a:t>-AUSTRALIA.-</a:t>
            </a:r>
            <a:r>
              <a:rPr lang="es-ES" sz="3100" dirty="0"/>
              <a:t>Marsden Park.-Abkazhi Gardens.-Adelaide Botanic Garden</a:t>
            </a:r>
            <a:br>
              <a:rPr lang="es-ES"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409155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a:xfrm>
            <a:off x="1115616" y="274638"/>
            <a:ext cx="6809184" cy="1143000"/>
          </a:xfrm>
        </p:spPr>
        <p:txBody>
          <a:bodyPr/>
          <a:lstStyle/>
          <a:p>
            <a:pPr eaLnBrk="1" hangingPunct="1"/>
            <a:r>
              <a:rPr lang="es-ES" b="1" dirty="0"/>
              <a:t>Marsden Park</a:t>
            </a:r>
          </a:p>
        </p:txBody>
      </p:sp>
      <p:sp>
        <p:nvSpPr>
          <p:cNvPr id="103427" name="2 Marcador de contenido"/>
          <p:cNvSpPr>
            <a:spLocks noGrp="1"/>
          </p:cNvSpPr>
          <p:nvPr>
            <p:ph sz="quarter" idx="1"/>
          </p:nvPr>
        </p:nvSpPr>
        <p:spPr>
          <a:xfrm>
            <a:off x="914400" y="2276475"/>
            <a:ext cx="7185992" cy="3743325"/>
          </a:xfrm>
        </p:spPr>
        <p:txBody>
          <a:bodyPr/>
          <a:lstStyle/>
          <a:p>
            <a:pPr eaLnBrk="1" hangingPunct="1"/>
            <a:r>
              <a:rPr lang="es-ES" sz="2400" b="1" dirty="0"/>
              <a:t>Marsden Park</a:t>
            </a:r>
            <a:r>
              <a:rPr lang="es-ES" sz="2400" dirty="0"/>
              <a:t> es un suburbio de Sidney , en el estado de Nueva Gales del Sur , Australia . </a:t>
            </a:r>
          </a:p>
          <a:p>
            <a:pPr eaLnBrk="1" hangingPunct="1"/>
            <a:r>
              <a:rPr lang="es-ES" sz="2400" dirty="0"/>
              <a:t>Marsden Park está ubicada a 49 kilómetros al oeste del distrito de negocios central de Sydney , en el área del gobierno local de la Ciudad de Blacktown y es parte de la Gran Western Sydney región.</a:t>
            </a:r>
          </a:p>
        </p:txBody>
      </p:sp>
    </p:spTree>
    <p:extLst>
      <p:ext uri="{BB962C8B-B14F-4D97-AF65-F5344CB8AC3E}">
        <p14:creationId xmlns:p14="http://schemas.microsoft.com/office/powerpoint/2010/main" val="221395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Marsd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90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Marsd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328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Marsd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51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Marsd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897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Marsd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74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Marsden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468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482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Abkazhi Gardens.</a:t>
            </a:r>
          </a:p>
        </p:txBody>
      </p:sp>
      <p:sp>
        <p:nvSpPr>
          <p:cNvPr id="3" name="2 Marcador de contenido"/>
          <p:cNvSpPr>
            <a:spLocks noGrp="1"/>
          </p:cNvSpPr>
          <p:nvPr>
            <p:ph sz="quarter" idx="1"/>
          </p:nvPr>
        </p:nvSpPr>
        <p:spPr/>
        <p:txBody>
          <a:bodyPr>
            <a:normAutofit/>
          </a:bodyPr>
          <a:lstStyle/>
          <a:p>
            <a:r>
              <a:rPr lang="es-ES" dirty="0"/>
              <a:t>El jardín ofrece un escape del ajetreo de la vida moderna. Creado en 1946 por el príncipe y la princesa Abkhazi, es un jardín patrimonio famoso por sus árboles majestuosos y espectacular emplazamiento. </a:t>
            </a:r>
          </a:p>
          <a:p>
            <a:r>
              <a:rPr lang="es-ES" dirty="0"/>
              <a:t>Como un jardín dinámico y en evolución, las nuevas plantaciones pagan respecto a la visión original de la Abkhazi pero bienvenido interesantes nuevos tesoros que cambian con las estaciones del año y mejoran el diseño sofisticado. </a:t>
            </a:r>
          </a:p>
        </p:txBody>
      </p:sp>
    </p:spTree>
    <p:extLst>
      <p:ext uri="{BB962C8B-B14F-4D97-AF65-F5344CB8AC3E}">
        <p14:creationId xmlns:p14="http://schemas.microsoft.com/office/powerpoint/2010/main" val="843519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Estancia para el almuerzo o té de la tarde en la casa original, un espacio sencillo pero elegante, donde uno se siente como un invitado personal de los Abkhazis. </a:t>
            </a:r>
          </a:p>
          <a:p>
            <a:r>
              <a:rPr lang="es-ES" dirty="0"/>
              <a:t>El salón de té en Abkhazi Jardín exhibe la cocina casera tradicional elaborada con ingredientes frescos de la zona. </a:t>
            </a:r>
          </a:p>
          <a:p>
            <a:r>
              <a:rPr lang="es-ES" dirty="0"/>
              <a:t>Nuestra Tienda en el jardín ofrece muchos regalos uno-de-uno-bueno por artesanos locales. </a:t>
            </a:r>
          </a:p>
        </p:txBody>
      </p:sp>
    </p:spTree>
    <p:extLst>
      <p:ext uri="{BB962C8B-B14F-4D97-AF65-F5344CB8AC3E}">
        <p14:creationId xmlns:p14="http://schemas.microsoft.com/office/powerpoint/2010/main" val="129783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811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6020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54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426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661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585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424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9170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58236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93"/>
            <a:ext cx="9144000" cy="6797507"/>
          </a:xfrm>
          <a:prstGeom prst="rect">
            <a:avLst/>
          </a:prstGeom>
        </p:spPr>
      </p:pic>
    </p:spTree>
    <p:extLst>
      <p:ext uri="{BB962C8B-B14F-4D97-AF65-F5344CB8AC3E}">
        <p14:creationId xmlns:p14="http://schemas.microsoft.com/office/powerpoint/2010/main" val="384003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849488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0487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98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9840" y="34850"/>
            <a:ext cx="4559840" cy="6858000"/>
          </a:xfrm>
          <a:prstGeom prst="rect">
            <a:avLst/>
          </a:prstGeom>
        </p:spPr>
      </p:pic>
    </p:spTree>
    <p:extLst>
      <p:ext uri="{BB962C8B-B14F-4D97-AF65-F5344CB8AC3E}">
        <p14:creationId xmlns:p14="http://schemas.microsoft.com/office/powerpoint/2010/main" val="1684100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fontAlgn="auto">
              <a:spcAft>
                <a:spcPts val="0"/>
              </a:spcAft>
              <a:defRPr/>
            </a:pPr>
            <a:r>
              <a:rPr lang="es-ES" dirty="0"/>
              <a:t>Adelaide Botanic Garden</a:t>
            </a:r>
            <a:br>
              <a:rPr lang="es-ES" dirty="0"/>
            </a:br>
            <a:endParaRPr lang="es-ES" dirty="0"/>
          </a:p>
        </p:txBody>
      </p:sp>
      <p:sp>
        <p:nvSpPr>
          <p:cNvPr id="130051" name="2 Marcador de contenido"/>
          <p:cNvSpPr>
            <a:spLocks noGrp="1"/>
          </p:cNvSpPr>
          <p:nvPr>
            <p:ph sz="quarter" idx="1"/>
          </p:nvPr>
        </p:nvSpPr>
        <p:spPr/>
        <p:txBody>
          <a:bodyPr>
            <a:normAutofit/>
          </a:bodyPr>
          <a:lstStyle/>
          <a:p>
            <a:r>
              <a:rPr lang="es-ES" dirty="0"/>
              <a:t>El Adelaide Botanic Garden es unas (51 ha) de jardín público en la esquina noreste del centro de la ciudad de Adelaida , en las Tierras Adelaide Parque  Abarca un jardín vallado en North Terrace (entre el Hospital Royal Adelaide y el Centro Nacional del Vino ) y detrás de ella el Jardín Botánico (junto al zoológico de Adelaide ).</a:t>
            </a:r>
          </a:p>
          <a:p>
            <a:r>
              <a:rPr lang="es-ES" dirty="0"/>
              <a:t> El Adelaide Botanic Garden, junto con el Wittunga y el Monte Lofty Botanic Gardens, comprenden los tres Jardines Botánicos Adelaide. </a:t>
            </a:r>
          </a:p>
        </p:txBody>
      </p:sp>
    </p:spTree>
    <p:extLst>
      <p:ext uri="{BB962C8B-B14F-4D97-AF65-F5344CB8AC3E}">
        <p14:creationId xmlns:p14="http://schemas.microsoft.com/office/powerpoint/2010/main" val="1040212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Desde la primera encuesta oficial realizada por el mapa de Adelaide - Coronel William Light destinado a la ciudad planificada para tener un "jardín botánico". </a:t>
            </a:r>
          </a:p>
          <a:p>
            <a:r>
              <a:rPr lang="es-ES" dirty="0"/>
              <a:t>Para ello: él designado una forma natural Ait de tierra que se había formado en el curso de los río Torrens . </a:t>
            </a:r>
          </a:p>
          <a:p>
            <a:r>
              <a:rPr lang="es-ES" dirty="0"/>
              <a:t>Sin embargo, no fue sino hasta 1854, después de un llamado público a Gobernador Sir Henry joven que los jardines fueron establecidos en la ubicación actual. </a:t>
            </a:r>
          </a:p>
          <a:p>
            <a:r>
              <a:rPr lang="es-ES" dirty="0"/>
              <a:t>Fueron fundadas el año siguiente y se inauguró oficialmente en 1857. El diseño del jardín se vio influida por el Real Jardín de Kew, Inglaterra y Versalles, Francia . </a:t>
            </a:r>
          </a:p>
        </p:txBody>
      </p:sp>
    </p:spTree>
    <p:extLst>
      <p:ext uri="{BB962C8B-B14F-4D97-AF65-F5344CB8AC3E}">
        <p14:creationId xmlns:p14="http://schemas.microsoft.com/office/powerpoint/2010/main" val="3040122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Uno de los directores del siglo XIX, el jardín botánico fue el Dr. Richard Moritz Schomburgk , hermano del naturalista alemán Robert Hermann Schomburgk . Él era abogado principal para el establecimiento de reservas forestales en el campo cada vez más despojada del sur de Australia.</a:t>
            </a:r>
          </a:p>
          <a:p>
            <a:r>
              <a:rPr lang="es-ES" dirty="0"/>
              <a:t> El Dr. Schomburgk sucesor, el Dr. MW Holtze ISO, hizo mucho para hacer los jardines más atractivos para el público en general. </a:t>
            </a:r>
          </a:p>
          <a:p>
            <a:r>
              <a:rPr lang="es-ES" dirty="0"/>
              <a:t>Entre otras manifestaciones científicas y educativas de los nativos e internacionales horticultura , los huertos celebrar uno de los primeros especímenes reproducidos del pino Wollemi árbol, que fue descubierta en fecha tan reciente como 1994.</a:t>
            </a:r>
          </a:p>
          <a:p>
            <a:endParaRPr lang="es-ES" dirty="0"/>
          </a:p>
        </p:txBody>
      </p:sp>
    </p:spTree>
    <p:extLst>
      <p:ext uri="{BB962C8B-B14F-4D97-AF65-F5344CB8AC3E}">
        <p14:creationId xmlns:p14="http://schemas.microsoft.com/office/powerpoint/2010/main" val="4266219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The Palm, o tropical, es una casa victoriana invernadero ubicado al oeste del lago principal. </a:t>
            </a:r>
          </a:p>
          <a:p>
            <a:r>
              <a:rPr lang="es-ES" dirty="0"/>
              <a:t>Fue importada de Bremen, Alemania , en 1875, abrió sus puertas en 1877 y restaurado en 1995. </a:t>
            </a:r>
          </a:p>
          <a:p>
            <a:r>
              <a:rPr lang="es-ES" dirty="0"/>
              <a:t>A partir de 2007 se llevó a cabo una recogida de Madagascar flora áridas. </a:t>
            </a:r>
          </a:p>
          <a:p>
            <a:r>
              <a:rPr lang="es-ES" dirty="0"/>
              <a:t>Iniciado en 1996, el National Rose Garden Trial es el primer jardín de su tipo en Australia, donde las rosas son la prueba de su adecuación a los climas de Australia. </a:t>
            </a:r>
          </a:p>
          <a:p>
            <a:r>
              <a:rPr lang="es-ES" dirty="0"/>
              <a:t>El Jardín es una empresa conjunta entre el Jardín Botánico de Adelaida, el National Rose Society Trial de Australia y la industria de la rosa. </a:t>
            </a:r>
          </a:p>
        </p:txBody>
      </p:sp>
    </p:spTree>
    <p:extLst>
      <p:ext uri="{BB962C8B-B14F-4D97-AF65-F5344CB8AC3E}">
        <p14:creationId xmlns:p14="http://schemas.microsoft.com/office/powerpoint/2010/main" val="235337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Se ha construido en una parte de la antigua Municipal Tranvías Trust Hackney Depot. Las rosas se plantan en grupos tales como, Noisette Roses, Roses Bourbon, Roses Tea, Ramblers, y Perpetuas Rosas.</a:t>
            </a:r>
          </a:p>
          <a:p>
            <a:r>
              <a:rPr lang="es-ES" dirty="0"/>
              <a:t>Un ensayo se llevó a cabo durante dos temporadas de crecimiento y todas las plantas reciben el mismo trato en lo que respecta a las prácticas hortícolas. </a:t>
            </a:r>
          </a:p>
          <a:p>
            <a:r>
              <a:rPr lang="es-ES" dirty="0"/>
              <a:t>Las rosas son juzgadas por un panel de 10 expertos rosalistas que los ven y asignar los puntos en las dos estaciones de crecimiento.</a:t>
            </a:r>
          </a:p>
          <a:p>
            <a:r>
              <a:rPr lang="es-ES" dirty="0"/>
              <a:t> Los resultados se anuncian públicamente en la final de la prueba y las mejores rosas del espectáculo recibir un premio. </a:t>
            </a:r>
          </a:p>
          <a:p>
            <a:endParaRPr lang="es-ES" dirty="0"/>
          </a:p>
          <a:p>
            <a:endParaRPr lang="es-ES" dirty="0"/>
          </a:p>
        </p:txBody>
      </p:sp>
    </p:spTree>
    <p:extLst>
      <p:ext uri="{BB962C8B-B14F-4D97-AF65-F5344CB8AC3E}">
        <p14:creationId xmlns:p14="http://schemas.microsoft.com/office/powerpoint/2010/main" val="3219812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Mientras que en Adelaida en 2004, Sir Cliff Richard plantó una rosa llamada 'Sir Cliff Richard "en el Jardín de las Rosas rodeado por un pequeño grupo de aficionados y entusiastas de rosa. </a:t>
            </a:r>
          </a:p>
          <a:p>
            <a:r>
              <a:rPr lang="es-ES" dirty="0"/>
              <a:t>Las ventas de la rosas apoyan a la Fundación  crecimiento óseo.</a:t>
            </a:r>
          </a:p>
          <a:p>
            <a:r>
              <a:rPr lang="es-ES" dirty="0"/>
              <a:t>Como parte de la celebración de Adelaida del Bicentenario australiano del invernadero fue construido en 1987 y se abrió a finales de 1989.</a:t>
            </a:r>
          </a:p>
          <a:p>
            <a:r>
              <a:rPr lang="es-ES" dirty="0"/>
              <a:t> El edificio fue diseñado por el arquitecto Maron Guy y ha ganado premios por su diseño, ingeniería y paisajismo.</a:t>
            </a:r>
          </a:p>
          <a:p>
            <a:endParaRPr lang="es-ES" dirty="0"/>
          </a:p>
        </p:txBody>
      </p:sp>
    </p:spTree>
    <p:extLst>
      <p:ext uri="{BB962C8B-B14F-4D97-AF65-F5344CB8AC3E}">
        <p14:creationId xmlns:p14="http://schemas.microsoft.com/office/powerpoint/2010/main" val="1681859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Se encuentra a 100 metros  de largo, 47 metros  de ancho y 27 metros  de alto por lo que es el mayor invernadero de un solo vano en el hemisferio sur . Las casas de conservatorio en riesgo o en peligro de extinción plantas del bosque lluvioso tropical del norte de Australia, Papua Nueva Guinea , Indonesia y el sur las Islas del Pacífico .</a:t>
            </a:r>
          </a:p>
          <a:p>
            <a:r>
              <a:rPr lang="es-ES" dirty="0"/>
              <a:t> Sin embargo, a principios de 2012 una controvertida decisión fue anunciada, para eliminar las plantas tropicales en el Conservatorio debido a los costos de energía en aumento.  </a:t>
            </a:r>
          </a:p>
          <a:p>
            <a:r>
              <a:rPr lang="es-ES" dirty="0"/>
              <a:t>En abril de 2012 el precio de la entrada al invernadero fue abolida y el número de visitantes se espera que aumenten, a pesar de los costos crecientes de la energía y las reducciones presupuestarias resultantes en el edificio ya no se calienta.</a:t>
            </a:r>
          </a:p>
          <a:p>
            <a:endParaRPr lang="es-ES" dirty="0"/>
          </a:p>
        </p:txBody>
      </p:sp>
    </p:spTree>
    <p:extLst>
      <p:ext uri="{BB962C8B-B14F-4D97-AF65-F5344CB8AC3E}">
        <p14:creationId xmlns:p14="http://schemas.microsoft.com/office/powerpoint/2010/main" val="2472424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sede administrativa del Jardín Botánico están ubicados en el edificio histórico de Goodman, en la entrada Hackney Road en el lado oriental de los jardines. Este edificio fue construido en 1909 como sede de la primera Fideicomiso Municipal Tranvías, y el granero adyacente Tram A se ha convertido para mantener el Herbario Estatal . </a:t>
            </a:r>
          </a:p>
          <a:p>
            <a:r>
              <a:rPr lang="es-ES" dirty="0"/>
              <a:t>El Museo de Botánica Económica, creado por Schomburgk en 1879  y se describe como "el último purpose-built museo colonial en el mundo"  se encuentra dentro de los jardines a poca distancia hacia el oeste. </a:t>
            </a:r>
          </a:p>
          <a:p>
            <a:r>
              <a:rPr lang="es-ES" dirty="0"/>
              <a:t>Construido en estilo renacimiento griego y se inauguró en 1881, el edificio y su interior fueron ampliamente restaurada en 2008.</a:t>
            </a:r>
          </a:p>
          <a:p>
            <a:endParaRPr lang="es-ES" dirty="0"/>
          </a:p>
        </p:txBody>
      </p:sp>
    </p:spTree>
    <p:extLst>
      <p:ext uri="{BB962C8B-B14F-4D97-AF65-F5344CB8AC3E}">
        <p14:creationId xmlns:p14="http://schemas.microsoft.com/office/powerpoint/2010/main" val="785222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Con el fin de reducir la dependencia de los jardines sobre el agua potable desde el río Murray , un nuevo humedal se está construyendo al sur del Conservatorio del Bicentenario de mantener las aguas pluviales desviado de Primera Creek . </a:t>
            </a:r>
          </a:p>
          <a:p>
            <a:r>
              <a:rPr lang="es-ES" dirty="0"/>
              <a:t>Esto será parte de un almacenamiento del acuífero y la recuperación del sistema que se espera que tenga una capacidad útil de 100 megalitros al año</a:t>
            </a:r>
          </a:p>
        </p:txBody>
      </p:sp>
    </p:spTree>
    <p:extLst>
      <p:ext uri="{BB962C8B-B14F-4D97-AF65-F5344CB8AC3E}">
        <p14:creationId xmlns:p14="http://schemas.microsoft.com/office/powerpoint/2010/main" val="1306119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747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84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27335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566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09229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339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8949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863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2586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9588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332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57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2428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477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923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319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41587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94699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1645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57578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delaide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835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0201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548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delaid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283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803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50461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3441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618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44585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54215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9430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051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Adelaid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061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Adelaide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8299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852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5521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911788"/>
          </a:xfrm>
          <a:prstGeom prst="rect">
            <a:avLst/>
          </a:prstGeom>
        </p:spPr>
      </p:pic>
    </p:spTree>
    <p:extLst>
      <p:ext uri="{BB962C8B-B14F-4D97-AF65-F5344CB8AC3E}">
        <p14:creationId xmlns:p14="http://schemas.microsoft.com/office/powerpoint/2010/main" val="241282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0149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9188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5999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8188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994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57104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1423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53114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53924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17545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27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5056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35159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2339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6852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53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9440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35804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0217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19211002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348464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6077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203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60402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0481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1886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6666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7278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19929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0544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1292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48840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0634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7321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42</TotalTime>
  <Words>1611</Words>
  <Application>Microsoft Office PowerPoint</Application>
  <PresentationFormat>Presentación en pantalla (4:3)</PresentationFormat>
  <Paragraphs>212</Paragraphs>
  <Slides>104</Slides>
  <Notes>85</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104</vt:i4>
      </vt:variant>
    </vt:vector>
  </HeadingPairs>
  <TitlesOfParts>
    <vt:vector size="111" baseType="lpstr">
      <vt:lpstr>Arial</vt:lpstr>
      <vt:lpstr>Calibri</vt:lpstr>
      <vt:lpstr>Century Schoolbook</vt:lpstr>
      <vt:lpstr>Wingdings</vt:lpstr>
      <vt:lpstr>Wingdings 2</vt:lpstr>
      <vt:lpstr>1_Default Theme</vt:lpstr>
      <vt:lpstr>Default Theme</vt:lpstr>
      <vt:lpstr>OCEANIA.-LA VUELTA AL MUNDO EN 885 JARDINES.-AUSTRALIA.-Marsden Park.-Abkazhi Gardens.-Adelaide Botanic Garden  </vt:lpstr>
      <vt:lpstr>Marsden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Abkazhi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Adelaide Botanic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australia</dc:title>
  <dc:creator>Josep</dc:creator>
  <cp:lastModifiedBy>Usuario</cp:lastModifiedBy>
  <cp:revision>6</cp:revision>
  <dcterms:created xsi:type="dcterms:W3CDTF">2016-03-22T07:40:58Z</dcterms:created>
  <dcterms:modified xsi:type="dcterms:W3CDTF">2018-02-28T08:46:29Z</dcterms:modified>
</cp:coreProperties>
</file>