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D3B4F-E9A5-4E5D-B74C-3CC1528E379F}"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6B5EB2-704D-4E88-868A-9FBDE34AF9AA}" type="slidenum">
              <a:rPr lang="es-ES" smtClean="0"/>
              <a:t>‹Nº›</a:t>
            </a:fld>
            <a:endParaRPr lang="es-ES" dirty="0"/>
          </a:p>
        </p:txBody>
      </p:sp>
    </p:spTree>
    <p:extLst>
      <p:ext uri="{BB962C8B-B14F-4D97-AF65-F5344CB8AC3E}">
        <p14:creationId xmlns:p14="http://schemas.microsoft.com/office/powerpoint/2010/main" val="2983183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417557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692950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a:t>
            </a:fld>
            <a:endParaRPr lang="es-ES_tradnl" dirty="0">
              <a:solidFill>
                <a:prstClr val="black"/>
              </a:solidFill>
            </a:endParaRPr>
          </a:p>
        </p:txBody>
      </p:sp>
    </p:spTree>
    <p:extLst>
      <p:ext uri="{BB962C8B-B14F-4D97-AF65-F5344CB8AC3E}">
        <p14:creationId xmlns:p14="http://schemas.microsoft.com/office/powerpoint/2010/main" val="3852874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215768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9</a:t>
            </a:fld>
            <a:endParaRPr lang="es-ES_tradnl" dirty="0">
              <a:solidFill>
                <a:prstClr val="black"/>
              </a:solidFill>
            </a:endParaRPr>
          </a:p>
        </p:txBody>
      </p:sp>
    </p:spTree>
    <p:extLst>
      <p:ext uri="{BB962C8B-B14F-4D97-AF65-F5344CB8AC3E}">
        <p14:creationId xmlns:p14="http://schemas.microsoft.com/office/powerpoint/2010/main" val="3707867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626521-FB36-43DA-9808-D3FEFE141692}"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Christchurch Botanic Garden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14102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482911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16842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506307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15</a:t>
            </a:fld>
            <a:endParaRPr lang="es-ES_tradnl" dirty="0">
              <a:solidFill>
                <a:prstClr val="black"/>
              </a:solidFill>
            </a:endParaRPr>
          </a:p>
        </p:txBody>
      </p:sp>
    </p:spTree>
    <p:extLst>
      <p:ext uri="{BB962C8B-B14F-4D97-AF65-F5344CB8AC3E}">
        <p14:creationId xmlns:p14="http://schemas.microsoft.com/office/powerpoint/2010/main" val="3637679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59522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194881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26690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607992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310542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769238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473965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23</a:t>
            </a:fld>
            <a:endParaRPr lang="es-ES_tradnl" dirty="0">
              <a:solidFill>
                <a:prstClr val="black"/>
              </a:solidFill>
            </a:endParaRPr>
          </a:p>
        </p:txBody>
      </p:sp>
    </p:spTree>
    <p:extLst>
      <p:ext uri="{BB962C8B-B14F-4D97-AF65-F5344CB8AC3E}">
        <p14:creationId xmlns:p14="http://schemas.microsoft.com/office/powerpoint/2010/main" val="1703799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24</a:t>
            </a:fld>
            <a:endParaRPr lang="es-ES_tradnl" dirty="0">
              <a:solidFill>
                <a:prstClr val="black"/>
              </a:solidFill>
            </a:endParaRPr>
          </a:p>
        </p:txBody>
      </p:sp>
    </p:spTree>
    <p:extLst>
      <p:ext uri="{BB962C8B-B14F-4D97-AF65-F5344CB8AC3E}">
        <p14:creationId xmlns:p14="http://schemas.microsoft.com/office/powerpoint/2010/main" val="3407941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337029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006358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985873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836420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29</a:t>
            </a:fld>
            <a:endParaRPr lang="es-ES_tradnl" dirty="0">
              <a:solidFill>
                <a:prstClr val="black"/>
              </a:solidFill>
            </a:endParaRPr>
          </a:p>
        </p:txBody>
      </p:sp>
    </p:spTree>
    <p:extLst>
      <p:ext uri="{BB962C8B-B14F-4D97-AF65-F5344CB8AC3E}">
        <p14:creationId xmlns:p14="http://schemas.microsoft.com/office/powerpoint/2010/main" val="636560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30</a:t>
            </a:fld>
            <a:endParaRPr lang="es-ES_tradnl" dirty="0">
              <a:solidFill>
                <a:prstClr val="black"/>
              </a:solidFill>
            </a:endParaRPr>
          </a:p>
        </p:txBody>
      </p:sp>
    </p:spTree>
    <p:extLst>
      <p:ext uri="{BB962C8B-B14F-4D97-AF65-F5344CB8AC3E}">
        <p14:creationId xmlns:p14="http://schemas.microsoft.com/office/powerpoint/2010/main" val="1101889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31</a:t>
            </a:fld>
            <a:endParaRPr lang="es-ES_tradnl" dirty="0">
              <a:solidFill>
                <a:prstClr val="black"/>
              </a:solidFill>
            </a:endParaRPr>
          </a:p>
        </p:txBody>
      </p:sp>
    </p:spTree>
    <p:extLst>
      <p:ext uri="{BB962C8B-B14F-4D97-AF65-F5344CB8AC3E}">
        <p14:creationId xmlns:p14="http://schemas.microsoft.com/office/powerpoint/2010/main" val="1925678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782902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589016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36</a:t>
            </a:fld>
            <a:endParaRPr lang="es-ES_tradnl" dirty="0">
              <a:solidFill>
                <a:prstClr val="black"/>
              </a:solidFill>
            </a:endParaRPr>
          </a:p>
        </p:txBody>
      </p:sp>
    </p:spTree>
    <p:extLst>
      <p:ext uri="{BB962C8B-B14F-4D97-AF65-F5344CB8AC3E}">
        <p14:creationId xmlns:p14="http://schemas.microsoft.com/office/powerpoint/2010/main" val="17390891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37</a:t>
            </a:fld>
            <a:endParaRPr lang="es-ES_tradnl" dirty="0">
              <a:solidFill>
                <a:prstClr val="black"/>
              </a:solidFill>
            </a:endParaRPr>
          </a:p>
        </p:txBody>
      </p:sp>
    </p:spTree>
    <p:extLst>
      <p:ext uri="{BB962C8B-B14F-4D97-AF65-F5344CB8AC3E}">
        <p14:creationId xmlns:p14="http://schemas.microsoft.com/office/powerpoint/2010/main" val="34009540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38</a:t>
            </a:fld>
            <a:endParaRPr lang="es-ES_tradnl" dirty="0">
              <a:solidFill>
                <a:prstClr val="black"/>
              </a:solidFill>
            </a:endParaRPr>
          </a:p>
        </p:txBody>
      </p:sp>
    </p:spTree>
    <p:extLst>
      <p:ext uri="{BB962C8B-B14F-4D97-AF65-F5344CB8AC3E}">
        <p14:creationId xmlns:p14="http://schemas.microsoft.com/office/powerpoint/2010/main" val="2103481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39</a:t>
            </a:fld>
            <a:endParaRPr lang="es-ES_tradnl" dirty="0">
              <a:solidFill>
                <a:prstClr val="black"/>
              </a:solidFill>
            </a:endParaRPr>
          </a:p>
        </p:txBody>
      </p:sp>
    </p:spTree>
    <p:extLst>
      <p:ext uri="{BB962C8B-B14F-4D97-AF65-F5344CB8AC3E}">
        <p14:creationId xmlns:p14="http://schemas.microsoft.com/office/powerpoint/2010/main" val="3350050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40</a:t>
            </a:fld>
            <a:endParaRPr lang="es-ES_tradnl" dirty="0">
              <a:solidFill>
                <a:prstClr val="black"/>
              </a:solidFill>
            </a:endParaRPr>
          </a:p>
        </p:txBody>
      </p:sp>
    </p:spTree>
    <p:extLst>
      <p:ext uri="{BB962C8B-B14F-4D97-AF65-F5344CB8AC3E}">
        <p14:creationId xmlns:p14="http://schemas.microsoft.com/office/powerpoint/2010/main" val="94101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41</a:t>
            </a:fld>
            <a:endParaRPr lang="es-ES_tradnl" dirty="0">
              <a:solidFill>
                <a:prstClr val="black"/>
              </a:solidFill>
            </a:endParaRPr>
          </a:p>
        </p:txBody>
      </p:sp>
    </p:spTree>
    <p:extLst>
      <p:ext uri="{BB962C8B-B14F-4D97-AF65-F5344CB8AC3E}">
        <p14:creationId xmlns:p14="http://schemas.microsoft.com/office/powerpoint/2010/main" val="33531838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42</a:t>
            </a:fld>
            <a:endParaRPr lang="es-ES_tradnl" dirty="0">
              <a:solidFill>
                <a:prstClr val="black"/>
              </a:solidFill>
            </a:endParaRPr>
          </a:p>
        </p:txBody>
      </p:sp>
    </p:spTree>
    <p:extLst>
      <p:ext uri="{BB962C8B-B14F-4D97-AF65-F5344CB8AC3E}">
        <p14:creationId xmlns:p14="http://schemas.microsoft.com/office/powerpoint/2010/main" val="27139895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43</a:t>
            </a:fld>
            <a:endParaRPr lang="es-ES_tradnl" dirty="0">
              <a:solidFill>
                <a:prstClr val="black"/>
              </a:solidFill>
            </a:endParaRPr>
          </a:p>
        </p:txBody>
      </p:sp>
    </p:spTree>
    <p:extLst>
      <p:ext uri="{BB962C8B-B14F-4D97-AF65-F5344CB8AC3E}">
        <p14:creationId xmlns:p14="http://schemas.microsoft.com/office/powerpoint/2010/main" val="3118308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44</a:t>
            </a:fld>
            <a:endParaRPr lang="es-ES_tradnl" dirty="0">
              <a:solidFill>
                <a:prstClr val="black"/>
              </a:solidFill>
            </a:endParaRPr>
          </a:p>
        </p:txBody>
      </p:sp>
    </p:spTree>
    <p:extLst>
      <p:ext uri="{BB962C8B-B14F-4D97-AF65-F5344CB8AC3E}">
        <p14:creationId xmlns:p14="http://schemas.microsoft.com/office/powerpoint/2010/main" val="3463154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45</a:t>
            </a:fld>
            <a:endParaRPr lang="es-ES_tradnl" dirty="0">
              <a:solidFill>
                <a:prstClr val="black"/>
              </a:solidFill>
            </a:endParaRPr>
          </a:p>
        </p:txBody>
      </p:sp>
    </p:spTree>
    <p:extLst>
      <p:ext uri="{BB962C8B-B14F-4D97-AF65-F5344CB8AC3E}">
        <p14:creationId xmlns:p14="http://schemas.microsoft.com/office/powerpoint/2010/main" val="37387951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46</a:t>
            </a:fld>
            <a:endParaRPr lang="es-ES_tradnl" dirty="0">
              <a:solidFill>
                <a:prstClr val="black"/>
              </a:solidFill>
            </a:endParaRPr>
          </a:p>
        </p:txBody>
      </p:sp>
    </p:spTree>
    <p:extLst>
      <p:ext uri="{BB962C8B-B14F-4D97-AF65-F5344CB8AC3E}">
        <p14:creationId xmlns:p14="http://schemas.microsoft.com/office/powerpoint/2010/main" val="2504095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47</a:t>
            </a:fld>
            <a:endParaRPr lang="es-ES_tradnl" dirty="0">
              <a:solidFill>
                <a:prstClr val="black"/>
              </a:solidFill>
            </a:endParaRPr>
          </a:p>
        </p:txBody>
      </p:sp>
    </p:spTree>
    <p:extLst>
      <p:ext uri="{BB962C8B-B14F-4D97-AF65-F5344CB8AC3E}">
        <p14:creationId xmlns:p14="http://schemas.microsoft.com/office/powerpoint/2010/main" val="359359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48</a:t>
            </a:fld>
            <a:endParaRPr lang="es-ES_tradnl" dirty="0">
              <a:solidFill>
                <a:prstClr val="black"/>
              </a:solidFill>
            </a:endParaRPr>
          </a:p>
        </p:txBody>
      </p:sp>
    </p:spTree>
    <p:extLst>
      <p:ext uri="{BB962C8B-B14F-4D97-AF65-F5344CB8AC3E}">
        <p14:creationId xmlns:p14="http://schemas.microsoft.com/office/powerpoint/2010/main" val="4230880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49</a:t>
            </a:fld>
            <a:endParaRPr lang="es-ES_tradnl" dirty="0">
              <a:solidFill>
                <a:prstClr val="black"/>
              </a:solidFill>
            </a:endParaRPr>
          </a:p>
        </p:txBody>
      </p:sp>
    </p:spTree>
    <p:extLst>
      <p:ext uri="{BB962C8B-B14F-4D97-AF65-F5344CB8AC3E}">
        <p14:creationId xmlns:p14="http://schemas.microsoft.com/office/powerpoint/2010/main" val="2700685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50</a:t>
            </a:fld>
            <a:endParaRPr lang="es-ES_tradnl" dirty="0">
              <a:solidFill>
                <a:prstClr val="black"/>
              </a:solidFill>
            </a:endParaRPr>
          </a:p>
        </p:txBody>
      </p:sp>
    </p:spTree>
    <p:extLst>
      <p:ext uri="{BB962C8B-B14F-4D97-AF65-F5344CB8AC3E}">
        <p14:creationId xmlns:p14="http://schemas.microsoft.com/office/powerpoint/2010/main" val="17069896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51</a:t>
            </a:fld>
            <a:endParaRPr lang="es-ES_tradnl" dirty="0">
              <a:solidFill>
                <a:prstClr val="black"/>
              </a:solidFill>
            </a:endParaRPr>
          </a:p>
        </p:txBody>
      </p:sp>
    </p:spTree>
    <p:extLst>
      <p:ext uri="{BB962C8B-B14F-4D97-AF65-F5344CB8AC3E}">
        <p14:creationId xmlns:p14="http://schemas.microsoft.com/office/powerpoint/2010/main" val="2030876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850011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8534926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54</a:t>
            </a:fld>
            <a:endParaRPr lang="es-ES_tradnl" dirty="0">
              <a:solidFill>
                <a:prstClr val="black"/>
              </a:solidFill>
            </a:endParaRPr>
          </a:p>
        </p:txBody>
      </p:sp>
    </p:spTree>
    <p:extLst>
      <p:ext uri="{BB962C8B-B14F-4D97-AF65-F5344CB8AC3E}">
        <p14:creationId xmlns:p14="http://schemas.microsoft.com/office/powerpoint/2010/main" val="15427351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728497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2900614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1683446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1355410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2781719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674737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49074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9690841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0072474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691309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79486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3144976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2236883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3821288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927233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6503096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2068441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2638772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293962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1637357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0350968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205921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2642712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324268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6523803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617847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8360005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9045349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4197622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6960189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9400736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6064815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9240691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4625666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4056903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3357608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6973962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873745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857425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6303679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9394746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931662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6218298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7053265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9105852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1973724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7419403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488392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56845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4893154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68955938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49085406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1709041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1257322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22592444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877707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Christchurch Botanic Garden</a:t>
            </a:r>
          </a:p>
          <a:p>
            <a:endParaRPr lang="es-ES" dirty="0"/>
          </a:p>
        </p:txBody>
      </p:sp>
      <p:sp>
        <p:nvSpPr>
          <p:cNvPr id="4" name="3 Marcador de número de diapositiva"/>
          <p:cNvSpPr>
            <a:spLocks noGrp="1"/>
          </p:cNvSpPr>
          <p:nvPr>
            <p:ph type="sldNum" sz="quarter" idx="10"/>
          </p:nvPr>
        </p:nvSpPr>
        <p:spPr/>
        <p:txBody>
          <a:bodyPr/>
          <a:lstStyle/>
          <a:p>
            <a:fld id="{05C0DFEC-8E47-4C4D-AA0A-ACCFD8389CD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75455031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112</a:t>
            </a:fld>
            <a:endParaRPr lang="es-ES_tradnl" dirty="0">
              <a:solidFill>
                <a:prstClr val="black"/>
              </a:solidFill>
            </a:endParaRPr>
          </a:p>
        </p:txBody>
      </p:sp>
    </p:spTree>
    <p:extLst>
      <p:ext uri="{BB962C8B-B14F-4D97-AF65-F5344CB8AC3E}">
        <p14:creationId xmlns:p14="http://schemas.microsoft.com/office/powerpoint/2010/main" val="27293820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Centro de visitantes</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115</a:t>
            </a:fld>
            <a:endParaRPr lang="es-ES_tradnl" dirty="0">
              <a:solidFill>
                <a:prstClr val="black"/>
              </a:solidFill>
            </a:endParaRPr>
          </a:p>
        </p:txBody>
      </p:sp>
    </p:spTree>
    <p:extLst>
      <p:ext uri="{BB962C8B-B14F-4D97-AF65-F5344CB8AC3E}">
        <p14:creationId xmlns:p14="http://schemas.microsoft.com/office/powerpoint/2010/main" val="17565589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Interior de la Biblioteca</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116</a:t>
            </a:fld>
            <a:endParaRPr lang="es-ES_tradnl" dirty="0">
              <a:solidFill>
                <a:prstClr val="black"/>
              </a:solidFill>
            </a:endParaRPr>
          </a:p>
        </p:txBody>
      </p:sp>
    </p:spTree>
    <p:extLst>
      <p:ext uri="{BB962C8B-B14F-4D97-AF65-F5344CB8AC3E}">
        <p14:creationId xmlns:p14="http://schemas.microsoft.com/office/powerpoint/2010/main" val="38805551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117</a:t>
            </a:fld>
            <a:endParaRPr lang="es-ES_tradnl" dirty="0">
              <a:solidFill>
                <a:prstClr val="black"/>
              </a:solidFill>
            </a:endParaRPr>
          </a:p>
        </p:txBody>
      </p:sp>
    </p:spTree>
    <p:extLst>
      <p:ext uri="{BB962C8B-B14F-4D97-AF65-F5344CB8AC3E}">
        <p14:creationId xmlns:p14="http://schemas.microsoft.com/office/powerpoint/2010/main" val="10853280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118</a:t>
            </a:fld>
            <a:endParaRPr lang="es-ES_tradnl" dirty="0">
              <a:solidFill>
                <a:prstClr val="black"/>
              </a:solidFill>
            </a:endParaRPr>
          </a:p>
        </p:txBody>
      </p:sp>
    </p:spTree>
    <p:extLst>
      <p:ext uri="{BB962C8B-B14F-4D97-AF65-F5344CB8AC3E}">
        <p14:creationId xmlns:p14="http://schemas.microsoft.com/office/powerpoint/2010/main" val="329564246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119</a:t>
            </a:fld>
            <a:endParaRPr lang="es-ES_tradnl" dirty="0">
              <a:solidFill>
                <a:prstClr val="black"/>
              </a:solidFill>
            </a:endParaRPr>
          </a:p>
        </p:txBody>
      </p:sp>
    </p:spTree>
    <p:extLst>
      <p:ext uri="{BB962C8B-B14F-4D97-AF65-F5344CB8AC3E}">
        <p14:creationId xmlns:p14="http://schemas.microsoft.com/office/powerpoint/2010/main" val="346594479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120</a:t>
            </a:fld>
            <a:endParaRPr lang="es-ES_tradnl" dirty="0">
              <a:solidFill>
                <a:prstClr val="black"/>
              </a:solidFill>
            </a:endParaRPr>
          </a:p>
        </p:txBody>
      </p:sp>
    </p:spTree>
    <p:extLst>
      <p:ext uri="{BB962C8B-B14F-4D97-AF65-F5344CB8AC3E}">
        <p14:creationId xmlns:p14="http://schemas.microsoft.com/office/powerpoint/2010/main" val="183318743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121</a:t>
            </a:fld>
            <a:endParaRPr lang="es-ES_tradnl" dirty="0">
              <a:solidFill>
                <a:prstClr val="black"/>
              </a:solidFill>
            </a:endParaRPr>
          </a:p>
        </p:txBody>
      </p:sp>
    </p:spTree>
    <p:extLst>
      <p:ext uri="{BB962C8B-B14F-4D97-AF65-F5344CB8AC3E}">
        <p14:creationId xmlns:p14="http://schemas.microsoft.com/office/powerpoint/2010/main" val="20916868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122</a:t>
            </a:fld>
            <a:endParaRPr lang="es-ES_tradnl" dirty="0">
              <a:solidFill>
                <a:prstClr val="black"/>
              </a:solidFill>
            </a:endParaRPr>
          </a:p>
        </p:txBody>
      </p:sp>
    </p:spTree>
    <p:extLst>
      <p:ext uri="{BB962C8B-B14F-4D97-AF65-F5344CB8AC3E}">
        <p14:creationId xmlns:p14="http://schemas.microsoft.com/office/powerpoint/2010/main" val="20092967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123</a:t>
            </a:fld>
            <a:endParaRPr lang="es-ES_tradnl" dirty="0">
              <a:solidFill>
                <a:prstClr val="black"/>
              </a:solidFill>
            </a:endParaRPr>
          </a:p>
        </p:txBody>
      </p:sp>
    </p:spTree>
    <p:extLst>
      <p:ext uri="{BB962C8B-B14F-4D97-AF65-F5344CB8AC3E}">
        <p14:creationId xmlns:p14="http://schemas.microsoft.com/office/powerpoint/2010/main" val="425970335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124</a:t>
            </a:fld>
            <a:endParaRPr lang="es-ES_tradnl" dirty="0">
              <a:solidFill>
                <a:prstClr val="black"/>
              </a:solidFill>
            </a:endParaRPr>
          </a:p>
        </p:txBody>
      </p:sp>
    </p:spTree>
    <p:extLst>
      <p:ext uri="{BB962C8B-B14F-4D97-AF65-F5344CB8AC3E}">
        <p14:creationId xmlns:p14="http://schemas.microsoft.com/office/powerpoint/2010/main" val="13928003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125</a:t>
            </a:fld>
            <a:endParaRPr lang="es-ES_tradnl" dirty="0">
              <a:solidFill>
                <a:prstClr val="black"/>
              </a:solidFill>
            </a:endParaRPr>
          </a:p>
        </p:txBody>
      </p:sp>
    </p:spTree>
    <p:extLst>
      <p:ext uri="{BB962C8B-B14F-4D97-AF65-F5344CB8AC3E}">
        <p14:creationId xmlns:p14="http://schemas.microsoft.com/office/powerpoint/2010/main" val="17295145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126</a:t>
            </a:fld>
            <a:endParaRPr lang="es-ES_tradnl" dirty="0">
              <a:solidFill>
                <a:prstClr val="black"/>
              </a:solidFill>
            </a:endParaRPr>
          </a:p>
        </p:txBody>
      </p:sp>
    </p:spTree>
    <p:extLst>
      <p:ext uri="{BB962C8B-B14F-4D97-AF65-F5344CB8AC3E}">
        <p14:creationId xmlns:p14="http://schemas.microsoft.com/office/powerpoint/2010/main" val="537335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127</a:t>
            </a:fld>
            <a:endParaRPr lang="es-ES_tradnl" dirty="0">
              <a:solidFill>
                <a:prstClr val="black"/>
              </a:solidFill>
            </a:endParaRPr>
          </a:p>
        </p:txBody>
      </p:sp>
    </p:spTree>
    <p:extLst>
      <p:ext uri="{BB962C8B-B14F-4D97-AF65-F5344CB8AC3E}">
        <p14:creationId xmlns:p14="http://schemas.microsoft.com/office/powerpoint/2010/main" val="15427979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128</a:t>
            </a:fld>
            <a:endParaRPr lang="es-ES_tradnl" dirty="0">
              <a:solidFill>
                <a:prstClr val="black"/>
              </a:solidFill>
            </a:endParaRPr>
          </a:p>
        </p:txBody>
      </p:sp>
    </p:spTree>
    <p:extLst>
      <p:ext uri="{BB962C8B-B14F-4D97-AF65-F5344CB8AC3E}">
        <p14:creationId xmlns:p14="http://schemas.microsoft.com/office/powerpoint/2010/main" val="158735102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129</a:t>
            </a:fld>
            <a:endParaRPr lang="es-ES_tradnl" dirty="0">
              <a:solidFill>
                <a:prstClr val="black"/>
              </a:solidFill>
            </a:endParaRPr>
          </a:p>
        </p:txBody>
      </p:sp>
    </p:spTree>
    <p:extLst>
      <p:ext uri="{BB962C8B-B14F-4D97-AF65-F5344CB8AC3E}">
        <p14:creationId xmlns:p14="http://schemas.microsoft.com/office/powerpoint/2010/main" val="33280501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130</a:t>
            </a:fld>
            <a:endParaRPr lang="es-ES_tradnl" dirty="0">
              <a:solidFill>
                <a:prstClr val="black"/>
              </a:solidFill>
            </a:endParaRPr>
          </a:p>
        </p:txBody>
      </p:sp>
    </p:spTree>
    <p:extLst>
      <p:ext uri="{BB962C8B-B14F-4D97-AF65-F5344CB8AC3E}">
        <p14:creationId xmlns:p14="http://schemas.microsoft.com/office/powerpoint/2010/main" val="77434466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131</a:t>
            </a:fld>
            <a:endParaRPr lang="es-ES_tradnl" dirty="0">
              <a:solidFill>
                <a:prstClr val="black"/>
              </a:solidFill>
            </a:endParaRPr>
          </a:p>
        </p:txBody>
      </p:sp>
    </p:spTree>
    <p:extLst>
      <p:ext uri="{BB962C8B-B14F-4D97-AF65-F5344CB8AC3E}">
        <p14:creationId xmlns:p14="http://schemas.microsoft.com/office/powerpoint/2010/main" val="111496877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132</a:t>
            </a:fld>
            <a:endParaRPr lang="es-ES_tradnl" dirty="0">
              <a:solidFill>
                <a:prstClr val="black"/>
              </a:solidFill>
            </a:endParaRPr>
          </a:p>
        </p:txBody>
      </p:sp>
    </p:spTree>
    <p:extLst>
      <p:ext uri="{BB962C8B-B14F-4D97-AF65-F5344CB8AC3E}">
        <p14:creationId xmlns:p14="http://schemas.microsoft.com/office/powerpoint/2010/main" val="8725427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133</a:t>
            </a:fld>
            <a:endParaRPr lang="es-ES_tradnl" dirty="0">
              <a:solidFill>
                <a:prstClr val="black"/>
              </a:solidFill>
            </a:endParaRPr>
          </a:p>
        </p:txBody>
      </p:sp>
    </p:spTree>
    <p:extLst>
      <p:ext uri="{BB962C8B-B14F-4D97-AF65-F5344CB8AC3E}">
        <p14:creationId xmlns:p14="http://schemas.microsoft.com/office/powerpoint/2010/main" val="340122341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137</a:t>
            </a:fld>
            <a:endParaRPr lang="es-ES_tradnl" dirty="0">
              <a:solidFill>
                <a:prstClr val="black"/>
              </a:solidFill>
            </a:endParaRPr>
          </a:p>
        </p:txBody>
      </p:sp>
    </p:spTree>
    <p:extLst>
      <p:ext uri="{BB962C8B-B14F-4D97-AF65-F5344CB8AC3E}">
        <p14:creationId xmlns:p14="http://schemas.microsoft.com/office/powerpoint/2010/main" val="41739093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2FCA63-565D-4C80-A8D9-84277137D81E}"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Lanarch Castle Gardens.-New Zealand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055B7D-47C3-44EA-A256-4E922CCB40CE}" type="slidenum">
              <a:rPr lang="es-ES_tradnl">
                <a:solidFill>
                  <a:prstClr val="black"/>
                </a:solidFill>
                <a:latin typeface="Arial" charset="0"/>
              </a:rPr>
              <a:pPr eaLnBrk="1" hangingPunct="1"/>
              <a:t>139</a:t>
            </a:fld>
            <a:endParaRPr lang="es-ES_tradnl" dirty="0">
              <a:solidFill>
                <a:prstClr val="black"/>
              </a:solidFill>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Lanarch Castle Gardens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AE70A6-2318-474C-B221-C8D74CD227B0}"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Lanarch Castle Gardens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FD15B6-F9E0-420E-A2FB-288E25D4CA09}"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Lanarch Castle Gardens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143</a:t>
            </a:fld>
            <a:endParaRPr lang="es-ES_tradnl" dirty="0">
              <a:solidFill>
                <a:prstClr val="black"/>
              </a:solidFill>
            </a:endParaRPr>
          </a:p>
        </p:txBody>
      </p:sp>
    </p:spTree>
    <p:extLst>
      <p:ext uri="{BB962C8B-B14F-4D97-AF65-F5344CB8AC3E}">
        <p14:creationId xmlns:p14="http://schemas.microsoft.com/office/powerpoint/2010/main" val="395400714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145</a:t>
            </a:fld>
            <a:endParaRPr lang="es-ES_tradnl" dirty="0">
              <a:solidFill>
                <a:prstClr val="black"/>
              </a:solidFill>
            </a:endParaRPr>
          </a:p>
        </p:txBody>
      </p:sp>
    </p:spTree>
    <p:extLst>
      <p:ext uri="{BB962C8B-B14F-4D97-AF65-F5344CB8AC3E}">
        <p14:creationId xmlns:p14="http://schemas.microsoft.com/office/powerpoint/2010/main" val="423026108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146</a:t>
            </a:fld>
            <a:endParaRPr lang="es-ES_tradnl" dirty="0">
              <a:solidFill>
                <a:prstClr val="black"/>
              </a:solidFill>
            </a:endParaRPr>
          </a:p>
        </p:txBody>
      </p:sp>
    </p:spTree>
    <p:extLst>
      <p:ext uri="{BB962C8B-B14F-4D97-AF65-F5344CB8AC3E}">
        <p14:creationId xmlns:p14="http://schemas.microsoft.com/office/powerpoint/2010/main" val="24485483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147</a:t>
            </a:fld>
            <a:endParaRPr lang="es-ES_tradnl" dirty="0">
              <a:solidFill>
                <a:prstClr val="black"/>
              </a:solidFill>
            </a:endParaRPr>
          </a:p>
        </p:txBody>
      </p:sp>
    </p:spTree>
    <p:extLst>
      <p:ext uri="{BB962C8B-B14F-4D97-AF65-F5344CB8AC3E}">
        <p14:creationId xmlns:p14="http://schemas.microsoft.com/office/powerpoint/2010/main" val="242891518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Larnach Castle</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148</a:t>
            </a:fld>
            <a:endParaRPr lang="es-ES_tradnl" dirty="0">
              <a:solidFill>
                <a:prstClr val="black"/>
              </a:solidFill>
            </a:endParaRPr>
          </a:p>
        </p:txBody>
      </p:sp>
    </p:spTree>
    <p:extLst>
      <p:ext uri="{BB962C8B-B14F-4D97-AF65-F5344CB8AC3E}">
        <p14:creationId xmlns:p14="http://schemas.microsoft.com/office/powerpoint/2010/main" val="1396994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172200" cy="2088232"/>
          </a:xfrm>
        </p:spPr>
        <p:txBody>
          <a:bodyPr>
            <a:normAutofit/>
          </a:bodyPr>
          <a:lstStyle/>
          <a:p>
            <a:r>
              <a:rPr lang="es-ES" dirty="0"/>
              <a:t>OCEANIA.-LA VUELTA AL MUNDO EN 885 JARDINES.-NUEVA ZELANDA.-A.</a:t>
            </a:r>
            <a:br>
              <a:rPr lang="es-ES" dirty="0"/>
            </a:br>
            <a:endParaRPr lang="es-ES" dirty="0"/>
          </a:p>
        </p:txBody>
      </p:sp>
      <p:sp>
        <p:nvSpPr>
          <p:cNvPr id="3" name="2 Subtítulo"/>
          <p:cNvSpPr>
            <a:spLocks noGrp="1"/>
          </p:cNvSpPr>
          <p:nvPr>
            <p:ph type="subTitle" idx="1"/>
          </p:nvPr>
        </p:nvSpPr>
        <p:spPr>
          <a:xfrm>
            <a:off x="3779912" y="5003322"/>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Christchurch Botanic Gardens</a:t>
            </a:r>
          </a:p>
        </p:txBody>
      </p:sp>
      <p:sp>
        <p:nvSpPr>
          <p:cNvPr id="3" name="2 Marcador de contenido"/>
          <p:cNvSpPr>
            <a:spLocks noGrp="1"/>
          </p:cNvSpPr>
          <p:nvPr>
            <p:ph sz="quarter" idx="1"/>
          </p:nvPr>
        </p:nvSpPr>
        <p:spPr/>
        <p:txBody>
          <a:bodyPr>
            <a:normAutofit lnSpcReduction="10000"/>
          </a:bodyPr>
          <a:lstStyle/>
          <a:p>
            <a:r>
              <a:rPr lang="es-ES" dirty="0"/>
              <a:t>El Jardín Botánico de Christchurch, situado en el centro de la ciudad de Christchurch , Nueva Zelanda son los jardines botánicos fundada en 1863,  cuando un roble Inglés se plantó el 9 de julio 1863 para conmemorar la solemnización del matrimonio entre el Príncipe Alberto y la Princesa Alexandra de Dinamarca . </a:t>
            </a:r>
          </a:p>
          <a:p>
            <a:r>
              <a:rPr lang="es-ES" dirty="0"/>
              <a:t>La expansión jardines en una superficie de 21 hectáreas  y se encuentran adyacentes al bucle del río Avon junto a Hagley Park . El Jardín Botánico de Christchurch tienen una variedad de colección de exóticos y locales las plantas de Nueva Zelanda.</a:t>
            </a:r>
          </a:p>
          <a:p>
            <a:endParaRPr lang="es-ES" dirty="0"/>
          </a:p>
        </p:txBody>
      </p:sp>
    </p:spTree>
    <p:extLst>
      <p:ext uri="{BB962C8B-B14F-4D97-AF65-F5344CB8AC3E}">
        <p14:creationId xmlns:p14="http://schemas.microsoft.com/office/powerpoint/2010/main" val="152204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Algunas de las atracciones de los Jardines incluyen: </a:t>
            </a:r>
          </a:p>
          <a:p>
            <a:r>
              <a:rPr lang="es-ES" dirty="0"/>
              <a:t>The Herb Garden (iniciado en 1986) cuenta con varias plantas de gran valor culinario y medicinal (ver Herboristería ). </a:t>
            </a:r>
          </a:p>
          <a:p>
            <a:r>
              <a:rPr lang="es-ES" dirty="0"/>
              <a:t>El Jardín de las Rosas cuenta con más de 250 variedades de rosas . </a:t>
            </a:r>
          </a:p>
          <a:p>
            <a:r>
              <a:rPr lang="es-ES" dirty="0"/>
              <a:t>Las colecciones de plantas de todo el mundo, incluyendo Asia, América del Norte, Europa, América del Sur y África del Sur. </a:t>
            </a:r>
          </a:p>
          <a:p>
            <a:r>
              <a:rPr lang="es-ES" dirty="0"/>
              <a:t>Cunningham casa-una gran casa victoriana de cristal que contiene una colección impresionante tropical con una colección de plantas de orquídeas / carnívora y una casa de cactus adjunto. </a:t>
            </a:r>
          </a:p>
          <a:p>
            <a:endParaRPr lang="es-ES" dirty="0"/>
          </a:p>
        </p:txBody>
      </p:sp>
    </p:spTree>
    <p:extLst>
      <p:ext uri="{BB962C8B-B14F-4D97-AF65-F5344CB8AC3E}">
        <p14:creationId xmlns:p14="http://schemas.microsoft.com/office/powerpoint/2010/main" val="405683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Casa Fern </a:t>
            </a:r>
          </a:p>
          <a:p>
            <a:r>
              <a:rPr lang="es-ES" dirty="0"/>
              <a:t>Una variedad de oportunidades de observación de aves, paloma torcaz con muchos estar presente y una colonia de cormoranes en acción durante la primavera .El jardín de rocas contiene algunas plantas que permanecen en flor durante todo el año. </a:t>
            </a:r>
          </a:p>
          <a:p>
            <a:r>
              <a:rPr lang="es-ES" dirty="0"/>
              <a:t>El Jardín Heather tiene varios Ericas y Callunas, ofreciendo flores y follaje durante todo el año. </a:t>
            </a:r>
          </a:p>
          <a:p>
            <a:r>
              <a:rPr lang="es-ES" dirty="0"/>
              <a:t>Una parte de los jardines tiene varias especies de Rhododendron e híbridos con varias plantas asociadas de hostas, Helleborus y Liliums. </a:t>
            </a:r>
          </a:p>
          <a:p>
            <a:r>
              <a:rPr lang="es-ES" dirty="0"/>
              <a:t>El jardín El agua tiene lillies y lirios y tiene muchos árboles y arbustos que lo rodean. </a:t>
            </a:r>
          </a:p>
          <a:p>
            <a:r>
              <a:rPr lang="es-ES" dirty="0"/>
              <a:t>Una sección de planta nativa con una amplia gama de nuevas plantas Zelanda </a:t>
            </a:r>
          </a:p>
          <a:p>
            <a:endParaRPr lang="es-ES" dirty="0"/>
          </a:p>
        </p:txBody>
      </p:sp>
    </p:spTree>
    <p:extLst>
      <p:ext uri="{BB962C8B-B14F-4D97-AF65-F5344CB8AC3E}">
        <p14:creationId xmlns:p14="http://schemas.microsoft.com/office/powerpoint/2010/main" val="228431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846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224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95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821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199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ew Zea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781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1464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402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3281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8562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39149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90545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11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4962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87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2077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2711388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898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310115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0739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2624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8669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45780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4322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568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348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432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890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38534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774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00256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481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018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558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72805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614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599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5283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222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292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654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98764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826"/>
            <a:ext cx="9144000" cy="6789174"/>
          </a:xfrm>
          <a:prstGeom prst="rect">
            <a:avLst/>
          </a:prstGeom>
        </p:spPr>
      </p:pic>
    </p:spTree>
    <p:extLst>
      <p:ext uri="{BB962C8B-B14F-4D97-AF65-F5344CB8AC3E}">
        <p14:creationId xmlns:p14="http://schemas.microsoft.com/office/powerpoint/2010/main" val="3373476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20800899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16991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485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94340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87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958"/>
            <a:ext cx="9224682" cy="6837042"/>
          </a:xfrm>
          <a:prstGeom prst="rect">
            <a:avLst/>
          </a:prstGeom>
        </p:spPr>
      </p:pic>
    </p:spTree>
    <p:extLst>
      <p:ext uri="{BB962C8B-B14F-4D97-AF65-F5344CB8AC3E}">
        <p14:creationId xmlns:p14="http://schemas.microsoft.com/office/powerpoint/2010/main" val="12157697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449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48413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210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83052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0356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3537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429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9945184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1816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0997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25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5837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06661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0510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0001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22443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7026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1249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0880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49992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7872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0025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397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4371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5634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325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82062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3100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2599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8439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1971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0842698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3589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06333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493885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56037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3672780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7041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32097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1074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10689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43542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4913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42818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37131"/>
          </a:xfrm>
          <a:prstGeom prst="rect">
            <a:avLst/>
          </a:prstGeom>
        </p:spPr>
      </p:pic>
    </p:spTree>
    <p:extLst>
      <p:ext uri="{BB962C8B-B14F-4D97-AF65-F5344CB8AC3E}">
        <p14:creationId xmlns:p14="http://schemas.microsoft.com/office/powerpoint/2010/main" val="42064774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97360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0558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0989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54093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338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911738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9226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998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0800302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29307120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97436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86506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234012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1191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Auckland Botanic Gardens</a:t>
            </a:r>
          </a:p>
        </p:txBody>
      </p:sp>
      <p:sp>
        <p:nvSpPr>
          <p:cNvPr id="3" name="2 Marcador de contenido"/>
          <p:cNvSpPr>
            <a:spLocks noGrp="1"/>
          </p:cNvSpPr>
          <p:nvPr>
            <p:ph sz="quarter" idx="1"/>
          </p:nvPr>
        </p:nvSpPr>
        <p:spPr/>
        <p:txBody>
          <a:bodyPr/>
          <a:lstStyle/>
          <a:p>
            <a:r>
              <a:rPr lang="es-ES" dirty="0"/>
              <a:t>Auckland Botanic Gardens, Auckland , Nueva Zelanda es un jardín botánico que abarca 64 hectáreas  en Manurewa , South Auckland. </a:t>
            </a:r>
          </a:p>
          <a:p>
            <a:r>
              <a:rPr lang="es-ES" dirty="0"/>
              <a:t>La primera compra de tierras por parte de la Autoridad Regional de Auckland (ARA) - predecesor de Auckland Regional Council (ARC) - se remonta a 1968. La evolución se inició en 1973. El jardín fue abierto oficialmente al público en 1982. En ese mismo año el primer (y hasta ahora único) Guía de Visitantes fue publicada.  En la actualidad cuenta con más de 10.000 plantas. </a:t>
            </a:r>
          </a:p>
        </p:txBody>
      </p:sp>
    </p:spTree>
    <p:extLst>
      <p:ext uri="{BB962C8B-B14F-4D97-AF65-F5344CB8AC3E}">
        <p14:creationId xmlns:p14="http://schemas.microsoft.com/office/powerpoint/2010/main" val="4844988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01119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87675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95177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2968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442458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51668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90505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63014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939113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92575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8740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20175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206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313964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64907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347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48040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1062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1685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73134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Lanarch Castle</a:t>
            </a:r>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Larnach Castle (también conocida como "Castillo de Larnach"), es una imponente mansión en la cresta de la Península de Otago dentro de los límites de la ciudad de Dunedin , Nueva Zelanda , cerca de la pequeña ciudad de Pukehiki . </a:t>
            </a:r>
          </a:p>
          <a:p>
            <a:r>
              <a:rPr lang="es-ES" dirty="0"/>
              <a:t>Es una de las pocas casas de esta escala en Nueva Zelanda. </a:t>
            </a:r>
          </a:p>
          <a:p>
            <a:r>
              <a:rPr lang="es-ES" dirty="0"/>
              <a:t>La casa y sus jardines están a menudo abiertos al público. </a:t>
            </a:r>
          </a:p>
          <a:p>
            <a:endParaRPr lang="es-ES" dirty="0"/>
          </a:p>
        </p:txBody>
      </p:sp>
    </p:spTree>
    <p:extLst>
      <p:ext uri="{BB962C8B-B14F-4D97-AF65-F5344CB8AC3E}">
        <p14:creationId xmlns:p14="http://schemas.microsoft.com/office/powerpoint/2010/main" val="133084310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jardines Larnach Castle es uno de los cinco jardines de todo el país que se ha dado la calificación de "Jardín de Importancia Internacional" por el New Zealand Gardens Trust . </a:t>
            </a:r>
          </a:p>
          <a:p>
            <a:r>
              <a:rPr lang="es-ES" dirty="0"/>
              <a:t>Ellos fueron los primeros jardines en la isla del sur de recibir este premio, los único en la isla del sur de este ranking también se encuentra en Dunedin - Dunedin Botanic Gardens .</a:t>
            </a:r>
          </a:p>
          <a:p>
            <a:r>
              <a:rPr lang="es-ES" dirty="0"/>
              <a:t>Larnach Castle sigue siendo una atracción turística importante en Dunedin. </a:t>
            </a:r>
          </a:p>
          <a:p>
            <a:r>
              <a:rPr lang="es-ES" dirty="0"/>
              <a:t>Los propietarios han adquirido otra casa moderna cerca, cuyo diseño es una forma de revivir la tradición victoriana de la ciudad. </a:t>
            </a:r>
          </a:p>
          <a:p>
            <a:endParaRPr lang="es-ES" dirty="0"/>
          </a:p>
          <a:p>
            <a:endParaRPr lang="es-ES" dirty="0"/>
          </a:p>
        </p:txBody>
      </p:sp>
    </p:spTree>
    <p:extLst>
      <p:ext uri="{BB962C8B-B14F-4D97-AF65-F5344CB8AC3E}">
        <p14:creationId xmlns:p14="http://schemas.microsoft.com/office/powerpoint/2010/main" val="12747134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complejo ampliado con éxito cotiza en la reputación del viejo edificio - una señal de su interés permanente. El edificio ha sido visitado por investigadores de lo paranormal y ofrecido en el local de televisión de Nueva Zelanda muestra como " Ghost Hunt "y" Spookers ", así como la televisión internacional muestra como la americana" Ghost Hunters International ". </a:t>
            </a:r>
          </a:p>
          <a:p>
            <a:r>
              <a:rPr lang="es-ES" dirty="0"/>
              <a:t>De acuerdo con un artículo en el Herald de Nueva Zelandia , en noviembre de 2008, se habían producido cerca de 30 avistamientos de "espíritus de mal humor", "toques", "empujando" y otros "sucesos extraños" en el castillo.</a:t>
            </a:r>
          </a:p>
          <a:p>
            <a:endParaRPr lang="es-ES" dirty="0"/>
          </a:p>
        </p:txBody>
      </p:sp>
    </p:spTree>
    <p:extLst>
      <p:ext uri="{BB962C8B-B14F-4D97-AF65-F5344CB8AC3E}">
        <p14:creationId xmlns:p14="http://schemas.microsoft.com/office/powerpoint/2010/main" val="15145769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6609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anarc Cast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9201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anarch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9377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1889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Lanarch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1455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Larnach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9692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360452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36815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00794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9275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754093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303557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133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1252</Words>
  <Application>Microsoft Office PowerPoint</Application>
  <PresentationFormat>Presentación en pantalla (4:3)</PresentationFormat>
  <Paragraphs>296</Paragraphs>
  <Slides>149</Slides>
  <Notes>135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149</vt:i4>
      </vt:variant>
    </vt:vector>
  </HeadingPairs>
  <TitlesOfParts>
    <vt:vector size="155" baseType="lpstr">
      <vt:lpstr>Arial</vt:lpstr>
      <vt:lpstr>Calibri</vt:lpstr>
      <vt:lpstr>Century Schoolbook</vt:lpstr>
      <vt:lpstr>Wingdings</vt:lpstr>
      <vt:lpstr>Wingdings 2</vt:lpstr>
      <vt:lpstr>Default Theme</vt:lpstr>
      <vt:lpstr>OCEANIA.-LA VUELTA AL MUNDO EN 885 JARDINES.-NUEVA ZELANDA.-A. </vt:lpstr>
      <vt:lpstr>Christchurch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Auckland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Lanarch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2018-02-28T10:20:37Z</dcterms:modified>
</cp:coreProperties>
</file>