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05"/>
  </p:notesMasterIdLst>
  <p:sldIdLst>
    <p:sldId id="256" r:id="rId3"/>
    <p:sldId id="257" r:id="rId4"/>
    <p:sldId id="258" r:id="rId5"/>
    <p:sldId id="259" r:id="rId6"/>
    <p:sldId id="260" r:id="rId7"/>
    <p:sldId id="261" r:id="rId8"/>
    <p:sldId id="262" r:id="rId9"/>
    <p:sldId id="263" r:id="rId10"/>
    <p:sldId id="264" r:id="rId11"/>
    <p:sldId id="265" r:id="rId12"/>
    <p:sldId id="266" r:id="rId13"/>
    <p:sldId id="357"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356"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35E10C-E3F9-4787-8648-48EE3E50EDB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59D6A-BBA1-4A25-813D-A2C233CCCF98}" type="slidenum">
              <a:rPr lang="es-ES" smtClean="0"/>
              <a:t>‹Nº›</a:t>
            </a:fld>
            <a:endParaRPr lang="es-ES" dirty="0"/>
          </a:p>
        </p:txBody>
      </p:sp>
    </p:spTree>
    <p:extLst>
      <p:ext uri="{BB962C8B-B14F-4D97-AF65-F5344CB8AC3E}">
        <p14:creationId xmlns:p14="http://schemas.microsoft.com/office/powerpoint/2010/main" val="366782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Hotel Abassi</a:t>
            </a:r>
          </a:p>
        </p:txBody>
      </p:sp>
      <p:sp>
        <p:nvSpPr>
          <p:cNvPr id="4" name="3 Marcador de número de diapositiva"/>
          <p:cNvSpPr>
            <a:spLocks noGrp="1"/>
          </p:cNvSpPr>
          <p:nvPr>
            <p:ph type="sldNum" sz="quarter" idx="5"/>
          </p:nvPr>
        </p:nvSpPr>
        <p:spPr/>
        <p:txBody>
          <a:bodyPr/>
          <a:lstStyle/>
          <a:p>
            <a:pPr>
              <a:defRPr/>
            </a:pPr>
            <a:fld id="{17BE2FB5-C2EB-4F8A-AF13-4D7B869018AC}"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Abassi Hotel</a:t>
            </a:r>
          </a:p>
        </p:txBody>
      </p:sp>
      <p:sp>
        <p:nvSpPr>
          <p:cNvPr id="4" name="3 Marcador de número de diapositiva"/>
          <p:cNvSpPr>
            <a:spLocks noGrp="1"/>
          </p:cNvSpPr>
          <p:nvPr>
            <p:ph type="sldNum" sz="quarter" idx="5"/>
          </p:nvPr>
        </p:nvSpPr>
        <p:spPr/>
        <p:txBody>
          <a:bodyPr/>
          <a:lstStyle/>
          <a:p>
            <a:pPr>
              <a:defRPr/>
            </a:pPr>
            <a:fld id="{E02A7013-9BF3-4B77-AA2B-3E6712924965}"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Abassi Hotel</a:t>
            </a:r>
          </a:p>
        </p:txBody>
      </p:sp>
      <p:sp>
        <p:nvSpPr>
          <p:cNvPr id="4" name="3 Marcador de número de diapositiva"/>
          <p:cNvSpPr>
            <a:spLocks noGrp="1"/>
          </p:cNvSpPr>
          <p:nvPr>
            <p:ph type="sldNum" sz="quarter" idx="5"/>
          </p:nvPr>
        </p:nvSpPr>
        <p:spPr/>
        <p:txBody>
          <a:bodyPr/>
          <a:lstStyle/>
          <a:p>
            <a:pPr>
              <a:defRPr/>
            </a:pPr>
            <a:fld id="{02E18B3F-73FD-499A-B0F8-7DF63462ED2C}"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Abassi Hotel y Jardín Persa</a:t>
            </a:r>
          </a:p>
        </p:txBody>
      </p:sp>
      <p:sp>
        <p:nvSpPr>
          <p:cNvPr id="4" name="3 Marcador de número de diapositiva"/>
          <p:cNvSpPr>
            <a:spLocks noGrp="1"/>
          </p:cNvSpPr>
          <p:nvPr>
            <p:ph type="sldNum" sz="quarter" idx="5"/>
          </p:nvPr>
        </p:nvSpPr>
        <p:spPr/>
        <p:txBody>
          <a:bodyPr/>
          <a:lstStyle/>
          <a:p>
            <a:pPr>
              <a:defRPr/>
            </a:pPr>
            <a:fld id="{D2F239F3-64E8-4A56-8546-182DD78C2AE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Abassi Hotel</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112491-4B6A-4E3E-AAA7-C142B437514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Abassi Hotel</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E4AD07-1367-4FB8-866D-3D385CA82C7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Abassi Hotel</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3E47CA-3E76-4A12-AE31-6384025F56D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A4BC15-0242-404A-BCD0-9EAF4E83DB2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2DFA41-9FAB-4E94-B2F9-EE67EEAEDF08}"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661D15-1A6E-4775-AE23-A8D72DB4C83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B8282F-20CD-4AEE-9E59-3B2C9430B91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1CCDAB-8A4A-42FE-AF82-8B81D9C2A67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Bagh-e-Eram</a:t>
            </a:r>
          </a:p>
        </p:txBody>
      </p:sp>
      <p:sp>
        <p:nvSpPr>
          <p:cNvPr id="4" name="3 Marcador de número de diapositiva"/>
          <p:cNvSpPr>
            <a:spLocks noGrp="1"/>
          </p:cNvSpPr>
          <p:nvPr>
            <p:ph type="sldNum" sz="quarter" idx="5"/>
          </p:nvPr>
        </p:nvSpPr>
        <p:spPr/>
        <p:txBody>
          <a:bodyPr/>
          <a:lstStyle/>
          <a:p>
            <a:pPr>
              <a:defRPr/>
            </a:pPr>
            <a:fld id="{9F2253F2-4242-426D-AACF-A40F2D967D2E}"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5A548B-0D3E-4C50-820D-24634FC0ACC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Bag-e Eram</a:t>
            </a:r>
          </a:p>
        </p:txBody>
      </p:sp>
      <p:sp>
        <p:nvSpPr>
          <p:cNvPr id="4" name="3 Marcador de número de diapositiva"/>
          <p:cNvSpPr>
            <a:spLocks noGrp="1"/>
          </p:cNvSpPr>
          <p:nvPr>
            <p:ph type="sldNum" sz="quarter" idx="5"/>
          </p:nvPr>
        </p:nvSpPr>
        <p:spPr/>
        <p:txBody>
          <a:bodyPr/>
          <a:lstStyle/>
          <a:p>
            <a:pPr>
              <a:defRPr/>
            </a:pPr>
            <a:fld id="{4A574B63-9EE2-404C-B6DA-9AB0D22FF10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Gardens.-Shiraz</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46D08-0EB9-42E7-87DB-23AF4971C82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 Eram</a:t>
            </a:r>
          </a:p>
        </p:txBody>
      </p:sp>
      <p:sp>
        <p:nvSpPr>
          <p:cNvPr id="4" name="3 Marcador de número de diapositiva"/>
          <p:cNvSpPr>
            <a:spLocks noGrp="1"/>
          </p:cNvSpPr>
          <p:nvPr>
            <p:ph type="sldNum" sz="quarter" idx="5"/>
          </p:nvPr>
        </p:nvSpPr>
        <p:spPr/>
        <p:txBody>
          <a:bodyPr/>
          <a:lstStyle/>
          <a:p>
            <a:pPr>
              <a:defRPr/>
            </a:pPr>
            <a:fld id="{C1C15E2D-833A-4FFA-9B03-296BF6DA926C}"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 .-Shiraz</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BC219F-23F1-46AF-873B-59F76BF99CB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Bagh-e-Eram</a:t>
            </a:r>
          </a:p>
        </p:txBody>
      </p:sp>
      <p:sp>
        <p:nvSpPr>
          <p:cNvPr id="4" name="3 Marcador de número de diapositiva"/>
          <p:cNvSpPr>
            <a:spLocks noGrp="1"/>
          </p:cNvSpPr>
          <p:nvPr>
            <p:ph type="sldNum" sz="quarter" idx="5"/>
          </p:nvPr>
        </p:nvSpPr>
        <p:spPr/>
        <p:txBody>
          <a:bodyPr/>
          <a:lstStyle/>
          <a:p>
            <a:pPr>
              <a:defRPr/>
            </a:pPr>
            <a:fld id="{97686E02-551D-414B-A623-58C336F280F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Bagh-e-Eram</a:t>
            </a:r>
          </a:p>
        </p:txBody>
      </p:sp>
      <p:sp>
        <p:nvSpPr>
          <p:cNvPr id="4" name="3 Marcador de número de diapositiva"/>
          <p:cNvSpPr>
            <a:spLocks noGrp="1"/>
          </p:cNvSpPr>
          <p:nvPr>
            <p:ph type="sldNum" sz="quarter" idx="5"/>
          </p:nvPr>
        </p:nvSpPr>
        <p:spPr/>
        <p:txBody>
          <a:bodyPr/>
          <a:lstStyle/>
          <a:p>
            <a:pPr>
              <a:defRPr/>
            </a:pPr>
            <a:fld id="{75203588-2950-4EDE-9E16-B42AC1DA21A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 –E-Eram</a:t>
            </a:r>
          </a:p>
        </p:txBody>
      </p:sp>
      <p:sp>
        <p:nvSpPr>
          <p:cNvPr id="4" name="3 Marcador de número de diapositiva"/>
          <p:cNvSpPr>
            <a:spLocks noGrp="1"/>
          </p:cNvSpPr>
          <p:nvPr>
            <p:ph type="sldNum" sz="quarter" idx="5"/>
          </p:nvPr>
        </p:nvSpPr>
        <p:spPr/>
        <p:txBody>
          <a:bodyPr/>
          <a:lstStyle/>
          <a:p>
            <a:pPr>
              <a:defRPr/>
            </a:pPr>
            <a:fld id="{CC85253A-D382-44FF-A41C-ED6668DF23C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 Eram</a:t>
            </a:r>
          </a:p>
        </p:txBody>
      </p:sp>
      <p:sp>
        <p:nvSpPr>
          <p:cNvPr id="4" name="3 Marcador de número de diapositiva"/>
          <p:cNvSpPr>
            <a:spLocks noGrp="1"/>
          </p:cNvSpPr>
          <p:nvPr>
            <p:ph type="sldNum" sz="quarter" idx="5"/>
          </p:nvPr>
        </p:nvSpPr>
        <p:spPr/>
        <p:txBody>
          <a:bodyPr/>
          <a:lstStyle/>
          <a:p>
            <a:pPr>
              <a:defRPr/>
            </a:pPr>
            <a:fld id="{34BE7834-B7E5-4DFC-97A2-0526F573F19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 .-Shiraz</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EAA0D9-6551-4079-9207-5E395FBE0C49}"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Gardens.-Shiraz</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AAB6CF-B801-49F8-AC18-E0A9C43A9EE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 .-Shiraz</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BAD86B-1B68-4229-A1A4-54DD7823220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Golestan Palace</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F3CA12-96B2-40F0-9FA1-1B2F493857E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Golestan Palace</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B13D1B-A0B8-4B43-9E36-E45C31A01B0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Golestan Palace</a:t>
            </a:r>
          </a:p>
        </p:txBody>
      </p:sp>
      <p:sp>
        <p:nvSpPr>
          <p:cNvPr id="4" name="3 Marcador de número de diapositiva"/>
          <p:cNvSpPr>
            <a:spLocks noGrp="1"/>
          </p:cNvSpPr>
          <p:nvPr>
            <p:ph type="sldNum" sz="quarter" idx="5"/>
          </p:nvPr>
        </p:nvSpPr>
        <p:spPr/>
        <p:txBody>
          <a:bodyPr/>
          <a:lstStyle/>
          <a:p>
            <a:pPr>
              <a:defRPr/>
            </a:pPr>
            <a:fld id="{A7EA873F-26B0-4F12-B4B3-B6A80E39E4C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Isfahan</a:t>
            </a:r>
          </a:p>
        </p:txBody>
      </p:sp>
      <p:sp>
        <p:nvSpPr>
          <p:cNvPr id="4" name="3 Marcador de número de diapositiva"/>
          <p:cNvSpPr>
            <a:spLocks noGrp="1"/>
          </p:cNvSpPr>
          <p:nvPr>
            <p:ph type="sldNum" sz="quarter" idx="5"/>
          </p:nvPr>
        </p:nvSpPr>
        <p:spPr/>
        <p:txBody>
          <a:bodyPr/>
          <a:lstStyle/>
          <a:p>
            <a:pPr>
              <a:defRPr/>
            </a:pPr>
            <a:fld id="{8D6A61DC-07ED-4B5D-8613-CD7E4D48D4F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Isfahan.-Birds</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D0E5C4-862E-4EB4-B895-5CF70236F88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Isfahan</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E092B3-656C-49C1-8F74-1CE94F2391E0}"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Isfahan.-Naghshe e jahan</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5A0789-7981-4C0E-8158-0C05AFE66FC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Ifhasan.-Naghshe e jasan</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917153-04AB-4FD0-99B1-1DD906D57634}"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Isfahan</a:t>
            </a:r>
          </a:p>
        </p:txBody>
      </p:sp>
      <p:sp>
        <p:nvSpPr>
          <p:cNvPr id="4" name="3 Marcador de número de diapositiva"/>
          <p:cNvSpPr>
            <a:spLocks noGrp="1"/>
          </p:cNvSpPr>
          <p:nvPr>
            <p:ph type="sldNum" sz="quarter" idx="5"/>
          </p:nvPr>
        </p:nvSpPr>
        <p:spPr/>
        <p:txBody>
          <a:bodyPr/>
          <a:lstStyle/>
          <a:p>
            <a:pPr>
              <a:defRPr/>
            </a:pPr>
            <a:fld id="{0C961B83-7B0A-469F-AD4D-5A0E14263AA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Isfahan</a:t>
            </a:r>
          </a:p>
        </p:txBody>
      </p:sp>
      <p:sp>
        <p:nvSpPr>
          <p:cNvPr id="4" name="3 Marcador de número de diapositiva"/>
          <p:cNvSpPr>
            <a:spLocks noGrp="1"/>
          </p:cNvSpPr>
          <p:nvPr>
            <p:ph type="sldNum" sz="quarter" idx="5"/>
          </p:nvPr>
        </p:nvSpPr>
        <p:spPr/>
        <p:txBody>
          <a:bodyPr/>
          <a:lstStyle/>
          <a:p>
            <a:pPr>
              <a:defRPr/>
            </a:pPr>
            <a:fld id="{90FCF13E-DB32-4D64-B16F-4029A5D4C78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Naranjestan</a:t>
            </a:r>
          </a:p>
        </p:txBody>
      </p:sp>
      <p:sp>
        <p:nvSpPr>
          <p:cNvPr id="4" name="3 Marcador de número de diapositiva"/>
          <p:cNvSpPr>
            <a:spLocks noGrp="1"/>
          </p:cNvSpPr>
          <p:nvPr>
            <p:ph type="sldNum" sz="quarter" idx="5"/>
          </p:nvPr>
        </p:nvSpPr>
        <p:spPr/>
        <p:txBody>
          <a:bodyPr/>
          <a:lstStyle/>
          <a:p>
            <a:pPr>
              <a:defRPr/>
            </a:pPr>
            <a:fld id="{D197A572-6DF8-409E-B1BB-230BCA26337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Narenjestan e Gavam</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E542A-6AA4-47A3-B7FD-A94AE6DE844F}"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Narenjestan</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9BEB19-4D93-4FCE-A57E-F8D2B4DB9942}"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Naranjestan e Gavam</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4FAA0-C6FB-4EA4-81FF-E57D4CF1B3F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Naranjestan</a:t>
            </a:r>
          </a:p>
        </p:txBody>
      </p:sp>
      <p:sp>
        <p:nvSpPr>
          <p:cNvPr id="4" name="3 Marcador de número de diapositiva"/>
          <p:cNvSpPr>
            <a:spLocks noGrp="1"/>
          </p:cNvSpPr>
          <p:nvPr>
            <p:ph type="sldNum" sz="quarter" idx="5"/>
          </p:nvPr>
        </p:nvSpPr>
        <p:spPr/>
        <p:txBody>
          <a:bodyPr/>
          <a:lstStyle/>
          <a:p>
            <a:pPr>
              <a:defRPr/>
            </a:pPr>
            <a:fld id="{B524E2AF-DB4D-4732-AC8A-5FC1BC4D7A52}"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Naranjestan</a:t>
            </a:r>
          </a:p>
        </p:txBody>
      </p:sp>
      <p:sp>
        <p:nvSpPr>
          <p:cNvPr id="4" name="3 Marcador de número de diapositiva"/>
          <p:cNvSpPr>
            <a:spLocks noGrp="1"/>
          </p:cNvSpPr>
          <p:nvPr>
            <p:ph type="sldNum" sz="quarter" idx="5"/>
          </p:nvPr>
        </p:nvSpPr>
        <p:spPr/>
        <p:txBody>
          <a:bodyPr/>
          <a:lstStyle/>
          <a:p>
            <a:pPr>
              <a:defRPr/>
            </a:pPr>
            <a:fld id="{9F3C7BC7-2B7B-4C4E-9F63-7D581921DD6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6FE7784F-C210-4287-B4DB-13B60E706FC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Shalamar.Gardens.-Lahore</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10F941-B408-4327-B40E-DED11CD242B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Shalamar Gardens.-Lahore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2031B9-D191-43D6-A310-4E8ED6FB4AE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B844E6C0-E03D-472D-A136-448848A46CE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45DA197A-A717-417F-A81C-E78A6030067C}"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338B03EC-6AEC-49F2-A172-116DA1CB601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7193F2-CE7C-481D-B3A3-13A75350AF4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6EAE1C-073B-435F-8102-0B9A952BFE6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1141A-A259-48B3-9330-4247CAC2F66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DAD1B1-09EF-4C7E-B76A-56FED5C41C0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71D36E-A47A-42DA-BC9E-54EB253630F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0FEA91-86BE-487D-BBBD-38D15D706D6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9D259-44B4-441A-A5A2-6A542B7F5FAC}"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7DA7D2-F79D-4DFE-B9A7-8E199B7C664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02715-34DE-4B05-95CC-151CB12B215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 .-Nueva Delhi</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4F2135-72DB-44C2-80D8-80E348DA345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C308F47E-F779-4C9A-9A76-2AC6861ED16B}"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FFB387-B6D8-4A66-A5AB-5631BBA003D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1A9F8-68D6-4680-AB34-432C811E990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5A05E8-F04B-49CD-9AD2-BCB85A149FA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AACA2D-B902-437F-AD9D-E7FD2708841B}"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D68151-C9AD-4769-9CBD-2BA7E031F134}"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F306A9-157C-4B53-BD16-F962F989236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7CDC77-A4BD-4137-AEBA-4ADECA80A5AE}"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439CF0-35FF-4141-94E9-CDAACA1E0BA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69ABC981-C46D-4696-815B-CF061686353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4457AA0B-2DC3-47F0-9631-2C87C00B151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B85EDDC5-E2E6-4320-8CA8-2898B53EC96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77301C67-773F-4D6F-AF17-659B7930D23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BA4A3269-FB8A-4EDD-9578-280D2468665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095360BC-4556-4E2F-A8AA-55E663AA3C4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3AAE4DEA-13CC-4EC2-BD0A-2B8C611C9F05}"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F418340C-0E8E-4923-80DB-CCBF32B77C1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1B9A7E7E-4298-4487-B4C8-5BDE174B70D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103391-3033-49DA-BD8E-31B420EEB75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D495EE-9183-46D7-82D7-E7E53179FCF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E1F11D30-322C-4198-8710-24410CB13D7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D134C782-BBFE-4D74-848B-5BBDE0CBA97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218A5143-C3F6-449D-BB48-BA66E7A4B95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A1F52118-2DBA-4E70-8FCD-A83C5707511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5F63D626-5E8A-4092-9A99-816223F04E39}" type="slidenum">
              <a:rPr lang="es-ES">
                <a:solidFill>
                  <a:prstClr val="black"/>
                </a:solidFill>
              </a:rPr>
              <a:pPr>
                <a:defRPr/>
              </a:pPr>
              <a:t>102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6DEAD8BA-693D-4348-89EC-ACDEB127C186}" type="datetimeFigureOut">
              <a:rPr lang="es-ES" smtClean="0">
                <a:solidFill>
                  <a:srgbClr val="E9E5DC"/>
                </a:solidFill>
              </a:rPr>
              <a:pPr>
                <a:defRPr/>
              </a:pPr>
              <a:t>01/03/2018</a:t>
            </a:fld>
            <a:endParaRPr lang="es-ES" dirty="0">
              <a:solidFill>
                <a:srgbClr val="E9E5DC"/>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E9E5DC"/>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BADF5142-047F-4E4A-909A-58A433F52B6F}" type="slidenum">
              <a:rPr lang="es-ES" smtClean="0"/>
              <a:pPr>
                <a:defRPr/>
              </a:pPr>
              <a:t>‹Nº›</a:t>
            </a:fld>
            <a:endParaRPr lang="es-E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E6D39FB5-9952-4AD7-828B-46D3F721EE44}" type="datetimeFigureOut">
              <a:rPr lang="es-ES" smtClean="0">
                <a:solidFill>
                  <a:srgbClr val="E9E5DC"/>
                </a:solidFill>
              </a:rPr>
              <a:pPr>
                <a:defRPr/>
              </a:pPr>
              <a:t>01/03/2018</a:t>
            </a:fld>
            <a:endParaRPr lang="es-ES" dirty="0">
              <a:solidFill>
                <a:srgbClr val="E9E5DC"/>
              </a:solidFill>
            </a:endParaRPr>
          </a:p>
        </p:txBody>
      </p:sp>
      <p:sp>
        <p:nvSpPr>
          <p:cNvPr id="9" name="8 Marcador de número de diapositiva"/>
          <p:cNvSpPr>
            <a:spLocks noGrp="1"/>
          </p:cNvSpPr>
          <p:nvPr>
            <p:ph type="sldNum" sz="quarter" idx="15"/>
          </p:nvPr>
        </p:nvSpPr>
        <p:spPr/>
        <p:txBody>
          <a:bodyPr rtlCol="0"/>
          <a:lstStyle/>
          <a:p>
            <a:pPr>
              <a:defRPr/>
            </a:pPr>
            <a:fld id="{0B1BB5C3-EE0B-453F-A489-02DD98F9A4FD}"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0870DA9-AB17-4F2B-84BB-12F6FC379A43}" type="datetimeFigureOut">
              <a:rPr lang="es-ES" smtClean="0">
                <a:solidFill>
                  <a:srgbClr val="E9E5DC"/>
                </a:solidFill>
              </a:rPr>
              <a:pPr>
                <a:defRPr/>
              </a:pPr>
              <a:t>01/03/2018</a:t>
            </a:fld>
            <a:endParaRPr lang="es-ES" dirty="0">
              <a:solidFill>
                <a:srgbClr val="E9E5DC"/>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E9E5DC"/>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1F9F15F-6972-43E4-B80F-116330E8B495}" type="slidenum">
              <a:rPr lang="es-ES" smtClean="0"/>
              <a:pPr>
                <a:defRPr/>
              </a:pPr>
              <a:t>‹Nº›</a:t>
            </a:fld>
            <a:endParaRPr lang="es-E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04892779-D343-44E9-9927-63541CFF6E92}" type="datetimeFigureOut">
              <a:rPr lang="es-ES" smtClean="0">
                <a:solidFill>
                  <a:srgbClr val="E9E5DC"/>
                </a:solidFill>
              </a:rPr>
              <a:pPr>
                <a:defRPr/>
              </a:pPr>
              <a:t>01/03/2018</a:t>
            </a:fld>
            <a:endParaRPr lang="es-ES" dirty="0">
              <a:solidFill>
                <a:srgbClr val="E9E5DC"/>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7" name="6 Marcador de número de diapositiva"/>
          <p:cNvSpPr>
            <a:spLocks noGrp="1"/>
          </p:cNvSpPr>
          <p:nvPr>
            <p:ph type="sldNum" sz="quarter" idx="12"/>
          </p:nvPr>
        </p:nvSpPr>
        <p:spPr/>
        <p:txBody>
          <a:bodyPr/>
          <a:lstStyle/>
          <a:p>
            <a:pPr>
              <a:defRPr/>
            </a:pPr>
            <a:fld id="{DE1D73EF-06B8-43F6-AF10-01BC298D8A7E}"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E48A8CF4-7642-466F-9A95-A6D487495DD7}" type="datetimeFigureOut">
              <a:rPr lang="es-ES" smtClean="0">
                <a:solidFill>
                  <a:srgbClr val="E9E5DC"/>
                </a:solidFill>
              </a:rPr>
              <a:pPr>
                <a:defRPr/>
              </a:pPr>
              <a:t>01/03/2018</a:t>
            </a:fld>
            <a:endParaRPr lang="es-ES" dirty="0">
              <a:solidFill>
                <a:srgbClr val="E9E5DC"/>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9" name="8 Marcador de número de diapositiva"/>
          <p:cNvSpPr>
            <a:spLocks noGrp="1"/>
          </p:cNvSpPr>
          <p:nvPr>
            <p:ph type="sldNum" sz="quarter" idx="12"/>
          </p:nvPr>
        </p:nvSpPr>
        <p:spPr/>
        <p:txBody>
          <a:bodyPr/>
          <a:lstStyle/>
          <a:p>
            <a:pPr>
              <a:defRPr/>
            </a:pPr>
            <a:fld id="{DE84DF15-130E-4E31-BBE2-670DC47C8816}"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08D1268A-274C-4992-B775-5CC84E210C52}" type="datetimeFigureOut">
              <a:rPr lang="es-ES" smtClean="0">
                <a:solidFill>
                  <a:srgbClr val="E9E5DC"/>
                </a:solidFill>
              </a:rPr>
              <a:pPr>
                <a:defRPr/>
              </a:pPr>
              <a:t>01/03/2018</a:t>
            </a:fld>
            <a:endParaRPr lang="es-ES" dirty="0">
              <a:solidFill>
                <a:srgbClr val="E9E5DC"/>
              </a:solidFill>
            </a:endParaRPr>
          </a:p>
        </p:txBody>
      </p:sp>
      <p:sp>
        <p:nvSpPr>
          <p:cNvPr id="7" name="6 Marcador de número de diapositiva"/>
          <p:cNvSpPr>
            <a:spLocks noGrp="1"/>
          </p:cNvSpPr>
          <p:nvPr>
            <p:ph type="sldNum" sz="quarter" idx="11"/>
          </p:nvPr>
        </p:nvSpPr>
        <p:spPr/>
        <p:txBody>
          <a:bodyPr rtlCol="0"/>
          <a:lstStyle/>
          <a:p>
            <a:pPr>
              <a:defRPr/>
            </a:pPr>
            <a:fld id="{AE01ECFD-77C7-472C-AE34-AA296B45BA70}"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7EC6A892-4000-43DE-9334-768C255C837C}" type="datetimeFigureOut">
              <a:rPr lang="es-ES" smtClean="0">
                <a:solidFill>
                  <a:srgbClr val="E9E5DC"/>
                </a:solidFill>
              </a:rPr>
              <a:pPr>
                <a:defRPr/>
              </a:pPr>
              <a:t>01/03/2018</a:t>
            </a:fld>
            <a:endParaRPr lang="es-ES" dirty="0">
              <a:solidFill>
                <a:srgbClr val="E9E5DC"/>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4" name="3 Marcador de número de diapositiva"/>
          <p:cNvSpPr>
            <a:spLocks noGrp="1"/>
          </p:cNvSpPr>
          <p:nvPr>
            <p:ph type="sldNum" sz="quarter" idx="12"/>
          </p:nvPr>
        </p:nvSpPr>
        <p:spPr/>
        <p:txBody>
          <a:bodyPr/>
          <a:lstStyle/>
          <a:p>
            <a:pPr>
              <a:defRPr/>
            </a:pPr>
            <a:fld id="{14F0D418-9D60-484A-B5B1-06315DBB3733}" type="slidenum">
              <a:rPr lang="es-ES" smtClean="0"/>
              <a:pPr>
                <a:defRPr/>
              </a:pPr>
              <a:t>‹Nº›</a:t>
            </a:fld>
            <a:endParaRPr lang="es-E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D3DE2D8B-894B-42C4-AA34-906A4C4AEAE6}" type="datetimeFigureOut">
              <a:rPr lang="es-ES" smtClean="0">
                <a:solidFill>
                  <a:srgbClr val="E9E5DC"/>
                </a:solidFill>
              </a:rPr>
              <a:pPr>
                <a:defRPr/>
              </a:pPr>
              <a:t>01/03/2018</a:t>
            </a:fld>
            <a:endParaRPr lang="es-ES" dirty="0">
              <a:solidFill>
                <a:srgbClr val="E9E5DC"/>
              </a:solidFill>
            </a:endParaRPr>
          </a:p>
        </p:txBody>
      </p:sp>
      <p:sp>
        <p:nvSpPr>
          <p:cNvPr id="22" name="21 Marcador de número de diapositiva"/>
          <p:cNvSpPr>
            <a:spLocks noGrp="1"/>
          </p:cNvSpPr>
          <p:nvPr>
            <p:ph type="sldNum" sz="quarter" idx="15"/>
          </p:nvPr>
        </p:nvSpPr>
        <p:spPr/>
        <p:txBody>
          <a:bodyPr rtlCol="0"/>
          <a:lstStyle/>
          <a:p>
            <a:pPr>
              <a:defRPr/>
            </a:pPr>
            <a:fld id="{4227784C-8297-4D94-8B42-F8E5BB320909}"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fld id="{76F51859-4325-4186-B40C-1872DB6E99F2}" type="datetimeFigureOut">
              <a:rPr lang="es-ES" smtClean="0">
                <a:solidFill>
                  <a:srgbClr val="E9E5DC"/>
                </a:solidFill>
              </a:rPr>
              <a:pPr>
                <a:defRPr/>
              </a:pPr>
              <a:t>01/03/2018</a:t>
            </a:fld>
            <a:endParaRPr lang="es-ES" dirty="0">
              <a:solidFill>
                <a:srgbClr val="E9E5DC"/>
              </a:solidFill>
            </a:endParaRPr>
          </a:p>
        </p:txBody>
      </p:sp>
      <p:sp>
        <p:nvSpPr>
          <p:cNvPr id="18" name="17 Marcador de número de diapositiva"/>
          <p:cNvSpPr>
            <a:spLocks noGrp="1"/>
          </p:cNvSpPr>
          <p:nvPr>
            <p:ph type="sldNum" sz="quarter" idx="11"/>
          </p:nvPr>
        </p:nvSpPr>
        <p:spPr/>
        <p:txBody>
          <a:bodyPr rtlCol="0"/>
          <a:lstStyle/>
          <a:p>
            <a:pPr>
              <a:defRPr/>
            </a:pPr>
            <a:fld id="{B3E06664-8D10-4001-94C3-1DEE8771F29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7755097E-FD74-4864-AB84-0AE4DF15E2EC}" type="datetimeFigureOut">
              <a:rPr lang="es-ES" smtClean="0">
                <a:solidFill>
                  <a:srgbClr val="E9E5DC"/>
                </a:solidFill>
              </a:rPr>
              <a:pPr>
                <a:defRPr/>
              </a:pPr>
              <a:t>01/03/2018</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5CA50671-C934-482F-8B40-23CE9A62CD50}" type="slidenum">
              <a:rPr lang="es-ES" smtClean="0"/>
              <a:pPr>
                <a:defRPr/>
              </a:pPr>
              <a:t>‹Nº›</a:t>
            </a:fld>
            <a:endParaRPr lang="es-E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FCA8538-51A7-41DA-B814-44F24A04261A}" type="datetimeFigureOut">
              <a:rPr lang="es-ES" smtClean="0">
                <a:solidFill>
                  <a:srgbClr val="E9E5DC"/>
                </a:solidFill>
              </a:rPr>
              <a:pPr>
                <a:defRPr/>
              </a:pPr>
              <a:t>01/03/2018</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EF7C2734-09D4-47D0-B4FD-06AE20940539}" type="slidenum">
              <a:rPr lang="es-ES" smtClean="0"/>
              <a:pPr>
                <a:def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upload.wikimedia.org/wikipedia/commons/f/fe/Abbasi_Hotel.jpg"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hyperlink" Target="http://upload.wikimedia.org/wikipedia/commons/3/38/LodiGardenTrees.JPG" TargetMode="External"/><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65.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8.xml"/><Relationship Id="rId4" Type="http://schemas.openxmlformats.org/officeDocument/2006/relationships/image" Target="../media/image87.jpeg"/></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462464" cy="3528392"/>
          </a:xfrm>
        </p:spPr>
        <p:txBody>
          <a:bodyPr>
            <a:normAutofit fontScale="90000"/>
          </a:bodyPr>
          <a:lstStyle/>
          <a:p>
            <a:r>
              <a:rPr lang="es-ES" sz="3600" dirty="0"/>
              <a:t>ASIA.-LA VUELTA AL MUNDO </a:t>
            </a:r>
            <a:r>
              <a:rPr lang="es-ES" sz="3600"/>
              <a:t>EN 885 </a:t>
            </a:r>
            <a:r>
              <a:rPr lang="es-ES" sz="3600" dirty="0"/>
              <a:t>JARDINES.-</a:t>
            </a:r>
            <a:r>
              <a:rPr lang="es-ES" dirty="0"/>
              <a:t>Abassi Hotel .-Bagh–e-Eram.-Golestan Palace.-Isfahan.-Bagh e Naranjestan.-Shalimar Gardens.-Lodhi Gardens.-Al Azhar Park.-</a:t>
            </a:r>
          </a:p>
        </p:txBody>
      </p:sp>
      <p:sp>
        <p:nvSpPr>
          <p:cNvPr id="3" name="2 Subtítulo"/>
          <p:cNvSpPr>
            <a:spLocks noGrp="1"/>
          </p:cNvSpPr>
          <p:nvPr>
            <p:ph type="subTitle" idx="1"/>
          </p:nvPr>
        </p:nvSpPr>
        <p:spPr>
          <a:xfrm>
            <a:off x="2555776" y="4653136"/>
            <a:ext cx="475252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Abassi Hotel  </a:t>
            </a:r>
          </a:p>
        </p:txBody>
      </p:sp>
      <p:sp>
        <p:nvSpPr>
          <p:cNvPr id="7171" name="2 Marcador de contenido"/>
          <p:cNvSpPr>
            <a:spLocks noGrp="1"/>
          </p:cNvSpPr>
          <p:nvPr>
            <p:ph sz="quarter" idx="1"/>
          </p:nvPr>
        </p:nvSpPr>
        <p:spPr/>
        <p:txBody>
          <a:bodyPr/>
          <a:lstStyle/>
          <a:p>
            <a:pPr eaLnBrk="1" hangingPunct="1"/>
            <a:r>
              <a:rPr lang="es-ES" altLang="es-ES" dirty="0"/>
              <a:t>El </a:t>
            </a:r>
            <a:r>
              <a:rPr lang="es-ES" altLang="es-ES" b="1" dirty="0"/>
              <a:t>Hotel Abbasi</a:t>
            </a:r>
            <a:r>
              <a:rPr lang="es-ES" altLang="es-ES" dirty="0"/>
              <a:t> (anteriormente conocido como el Hotel Shah Abbas) es un hotel ubicado en Isfahan , Irán . </a:t>
            </a:r>
          </a:p>
          <a:p>
            <a:pPr eaLnBrk="1" hangingPunct="1"/>
            <a:r>
              <a:rPr lang="es-ES" altLang="es-ES" dirty="0"/>
              <a:t>Este complejo fue construido en la época del rey sultán Hossein de Safavid hace 300 años aproximadamente. </a:t>
            </a:r>
          </a:p>
          <a:p>
            <a:pPr eaLnBrk="1" hangingPunct="1"/>
            <a:r>
              <a:rPr lang="es-ES" altLang="es-ES" dirty="0"/>
              <a:t>Fue construido como un caravasar para brindar alojamiento a los pasajeros. </a:t>
            </a:r>
          </a:p>
          <a:p>
            <a:pPr eaLnBrk="1" hangingPunct="1"/>
            <a:r>
              <a:rPr lang="es-ES" altLang="es-ES" dirty="0"/>
              <a:t>La estructura ha sido renovada desde 1950 para combatir y prevenir su degradación.</a:t>
            </a:r>
          </a:p>
        </p:txBody>
      </p:sp>
    </p:spTree>
    <p:extLst>
      <p:ext uri="{BB962C8B-B14F-4D97-AF65-F5344CB8AC3E}">
        <p14:creationId xmlns:p14="http://schemas.microsoft.com/office/powerpoint/2010/main" val="941327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Hotel.jpg Abbasi">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446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tatic.panoramio.com/photos/original/214245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4" descr="http://www.iranbudgettour.com/images/abbasi_hotel_esfahan_iran_hotels_isfaha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750" y="5172075"/>
            <a:ext cx="23812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232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lh4.ggpht.com/_hoL7qQ5-9IA/TFbeU6ReCnI/AAAAAAAADzU/vuLrvuqyXMc/Image12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84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lh6.ggpht.com/_hoL7qQ5-9IA/TFbciRCyA1I/AAAAAAAADw8/qa7duYI7rdI/s512/Image11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4" descr="http://farm4.static.flickr.com/3474/3226800078_ee76c1a483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405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Abbasi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478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bbasi_hotel_tea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618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bbasi_hotel_tea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40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eaLnBrk="1" hangingPunct="1"/>
            <a:r>
              <a:rPr lang="es-ES" altLang="es-ES" dirty="0"/>
              <a:t>Bagh–e-Eram</a:t>
            </a:r>
          </a:p>
        </p:txBody>
      </p:sp>
      <p:sp>
        <p:nvSpPr>
          <p:cNvPr id="15363" name="2 Marcador de contenido"/>
          <p:cNvSpPr>
            <a:spLocks noGrp="1"/>
          </p:cNvSpPr>
          <p:nvPr>
            <p:ph sz="quarter" idx="1"/>
          </p:nvPr>
        </p:nvSpPr>
        <p:spPr/>
        <p:txBody>
          <a:bodyPr>
            <a:normAutofit/>
          </a:bodyPr>
          <a:lstStyle/>
          <a:p>
            <a:pPr eaLnBrk="1" hangingPunct="1"/>
            <a:r>
              <a:rPr lang="es-ES" altLang="es-ES" b="1" dirty="0"/>
              <a:t>Eram Garden</a:t>
            </a:r>
            <a:r>
              <a:rPr lang="es-ES" altLang="es-ES" dirty="0"/>
              <a:t> ( Nueva Pérsico : </a:t>
            </a:r>
            <a:r>
              <a:rPr lang="es-ES" altLang="es-ES" b="1" dirty="0"/>
              <a:t>Bagh-e Eram)</a:t>
            </a:r>
            <a:r>
              <a:rPr lang="es-ES" altLang="es-ES" dirty="0"/>
              <a:t> es un jardín histórico persa de Shiraz , Irán .</a:t>
            </a:r>
          </a:p>
          <a:p>
            <a:pPr eaLnBrk="1" hangingPunct="1"/>
            <a:r>
              <a:rPr lang="es-ES" altLang="es-ES" dirty="0"/>
              <a:t>Eram es la versión persianizada de la palabra árabe "Iram", que significa cielo en el libro de los musulmanes del Corán. </a:t>
            </a:r>
          </a:p>
          <a:p>
            <a:pPr eaLnBrk="1" hangingPunct="1"/>
            <a:r>
              <a:rPr lang="es-ES" altLang="es-ES" dirty="0"/>
              <a:t>Por lo tanto Eram Garden se llama así por sus bellezas y atracciones estéticas parecidas "el cielo". </a:t>
            </a:r>
          </a:p>
          <a:p>
            <a:pPr eaLnBrk="1" hangingPunct="1"/>
            <a:r>
              <a:rPr lang="es-ES" altLang="es-ES" dirty="0"/>
              <a:t>Este jardín está situado en la orilla norte del río Kushk en la provincia de Fars . </a:t>
            </a:r>
          </a:p>
        </p:txBody>
      </p:sp>
    </p:spTree>
    <p:extLst>
      <p:ext uri="{BB962C8B-B14F-4D97-AF65-F5344CB8AC3E}">
        <p14:creationId xmlns:p14="http://schemas.microsoft.com/office/powerpoint/2010/main" val="226968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836712"/>
            <a:ext cx="7113984" cy="5183088"/>
          </a:xfrm>
        </p:spPr>
        <p:txBody>
          <a:bodyPr>
            <a:normAutofit/>
          </a:bodyPr>
          <a:lstStyle/>
          <a:p>
            <a:r>
              <a:rPr lang="es-ES" altLang="es-ES" dirty="0"/>
              <a:t>Tanto el pabellón y el jardín se construyeron a mediados del XIX por el century Ilkhanate o un jefe supremo de la Qashqai tribus de Pars.</a:t>
            </a:r>
          </a:p>
          <a:p>
            <a:pPr eaLnBrk="1" hangingPunct="1"/>
            <a:r>
              <a:rPr lang="es-ES" altLang="es-ES" dirty="0"/>
              <a:t>El diseño original del jardín, sin embargo, con su estructura cuadripartita persa fue más probable construida en el siglo XVIII por los selyúcidas, y se sometió luego a la "Bagh-e-Sha" (es decir, el "jardín del rey" en persa) y era mucho menos complicado u ornamental. </a:t>
            </a:r>
          </a:p>
          <a:p>
            <a:pPr eaLnBrk="1" hangingPunct="1"/>
            <a:r>
              <a:rPr lang="es-ES" altLang="es-ES" dirty="0"/>
              <a:t>El complejo fue objeto de la protección de la Universidad de Pahlavi durante la era Pahlevi , y fue utilizado como la </a:t>
            </a:r>
            <a:r>
              <a:rPr lang="es-ES" altLang="es-ES" i="1" dirty="0"/>
              <a:t>Facultad de Derecho.</a:t>
            </a:r>
            <a:r>
              <a:rPr lang="es-ES" altLang="es-ES" dirty="0"/>
              <a:t> </a:t>
            </a:r>
          </a:p>
          <a:p>
            <a:pPr eaLnBrk="1" hangingPunct="1"/>
            <a:endParaRPr lang="es-ES" altLang="es-ES" dirty="0"/>
          </a:p>
        </p:txBody>
      </p:sp>
    </p:spTree>
    <p:extLst>
      <p:ext uri="{BB962C8B-B14F-4D97-AF65-F5344CB8AC3E}">
        <p14:creationId xmlns:p14="http://schemas.microsoft.com/office/powerpoint/2010/main" val="2284406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Hoy en día sigue siendo de la Universidad de Shiraz , y está abierto al público como museo, protegido por la Organización del Patrimonio Cultural de Irán. </a:t>
            </a:r>
          </a:p>
          <a:p>
            <a:endParaRPr lang="es-ES" dirty="0"/>
          </a:p>
        </p:txBody>
      </p:sp>
    </p:spTree>
    <p:extLst>
      <p:ext uri="{BB962C8B-B14F-4D97-AF65-F5344CB8AC3E}">
        <p14:creationId xmlns:p14="http://schemas.microsoft.com/office/powerpoint/2010/main" val="2649559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Eram_Gard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070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Eram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87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gh-e-eram-garden-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847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Eram_Garden.-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605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gh-e-eram-palace-gardens-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226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Eram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473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ram_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667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agh-e_Era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213"/>
            <a:ext cx="9144000" cy="675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24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Eram Garden .-shiraz4.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837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ram Garden .-shiraz.-1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578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ram Ghavam_garden_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671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ram Garden .-shi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361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Eram-garden-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313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gh-e-Eram Gardens.-Ir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838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Eram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86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ram Garden .-shiraz.-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520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ram Garden .-shira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602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ram Gardens.-Shi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08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altLang="es-ES" dirty="0"/>
              <a:t>Golestan Palace</a:t>
            </a:r>
          </a:p>
        </p:txBody>
      </p:sp>
      <p:sp>
        <p:nvSpPr>
          <p:cNvPr id="35843" name="2 Marcador de contenido"/>
          <p:cNvSpPr>
            <a:spLocks noGrp="1"/>
          </p:cNvSpPr>
          <p:nvPr>
            <p:ph sz="quarter" idx="1"/>
          </p:nvPr>
        </p:nvSpPr>
        <p:spPr/>
        <p:txBody>
          <a:bodyPr/>
          <a:lstStyle/>
          <a:p>
            <a:pPr eaLnBrk="1" hangingPunct="1"/>
            <a:r>
              <a:rPr lang="es-ES" altLang="es-ES" b="1" dirty="0"/>
              <a:t>Golestán Palace</a:t>
            </a:r>
            <a:r>
              <a:rPr lang="es-ES" altLang="es-ES" dirty="0"/>
              <a:t> es el complejo real ex Qajar en la capital de  Irán. </a:t>
            </a:r>
          </a:p>
          <a:p>
            <a:pPr eaLnBrk="1" hangingPunct="1"/>
            <a:r>
              <a:rPr lang="es-ES" altLang="es-ES" dirty="0"/>
              <a:t>El más antiguo de los monumentos históricos en Teherán , el Palacio Golestán  (The Rose Garden Palace) pertenece a un grupo de edificios reales que se juntan el techo de paja y las paredes de barro de los históricos Teherán Arg (ciudadela). </a:t>
            </a:r>
          </a:p>
          <a:p>
            <a:pPr eaLnBrk="1" hangingPunct="1"/>
            <a:r>
              <a:rPr lang="es-ES" altLang="es-ES" dirty="0"/>
              <a:t>Entre 1925 y 1945 una gran parte de los edificios del palacio fueron destruidos por orden de Reza Shah, quien creía que siglos de antigüedad Qajar el palacio no debe obstaculizar el crecimiento de una ciudad moderna.</a:t>
            </a:r>
          </a:p>
          <a:p>
            <a:pPr eaLnBrk="1" hangingPunct="1"/>
            <a:endParaRPr lang="es-ES" altLang="es-ES" dirty="0"/>
          </a:p>
        </p:txBody>
      </p:sp>
    </p:spTree>
    <p:extLst>
      <p:ext uri="{BB962C8B-B14F-4D97-AF65-F5344CB8AC3E}">
        <p14:creationId xmlns:p14="http://schemas.microsoft.com/office/powerpoint/2010/main" val="3588504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olestan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668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olestan_Palace_,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903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lh5.ggpht.com/_UuS_V6mGebE/RZkzfYFuFzI/AAAAAAAAAVM/mhk_ROBGJc8/s640/Golestan%20Palace%2C%20Main%20Pla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855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pPr eaLnBrk="1" hangingPunct="1"/>
            <a:r>
              <a:rPr lang="es-ES" altLang="es-ES" dirty="0"/>
              <a:t>Isfahan</a:t>
            </a:r>
          </a:p>
        </p:txBody>
      </p:sp>
      <p:sp>
        <p:nvSpPr>
          <p:cNvPr id="39939" name="2 Marcador de contenido"/>
          <p:cNvSpPr>
            <a:spLocks noGrp="1"/>
          </p:cNvSpPr>
          <p:nvPr>
            <p:ph sz="quarter" idx="1"/>
          </p:nvPr>
        </p:nvSpPr>
        <p:spPr>
          <a:xfrm>
            <a:off x="457200" y="1600200"/>
            <a:ext cx="7467600" cy="5257800"/>
          </a:xfrm>
        </p:spPr>
        <p:txBody>
          <a:bodyPr>
            <a:normAutofit lnSpcReduction="10000"/>
          </a:bodyPr>
          <a:lstStyle/>
          <a:p>
            <a:pPr eaLnBrk="1" hangingPunct="1"/>
            <a:r>
              <a:rPr lang="es-ES" altLang="es-ES" dirty="0"/>
              <a:t>Isfahan es una ciudad en un jardín. </a:t>
            </a:r>
          </a:p>
          <a:p>
            <a:pPr eaLnBrk="1" hangingPunct="1"/>
            <a:r>
              <a:rPr lang="es-ES" altLang="es-ES" dirty="0"/>
              <a:t>Al igual que París, Francia, Karlsruhe, Alemania y Washington DC, EE.UU., es uno de los principales ejemplos de planos de ciudades que han sido fuertemente influenciados por los planes de jardín.</a:t>
            </a:r>
          </a:p>
          <a:p>
            <a:pPr eaLnBrk="1" hangingPunct="1"/>
            <a:r>
              <a:rPr lang="es-ES" altLang="es-ES" dirty="0"/>
              <a:t>Shah Abbas hizo de la antigua ciudad de Isfahán una gran ciudad, después de 1587, mediante el desarrollo de la tierra entre el casco antiguo y el río. </a:t>
            </a:r>
          </a:p>
          <a:p>
            <a:pPr eaLnBrk="1" hangingPunct="1"/>
            <a:r>
              <a:rPr lang="es-ES" altLang="es-ES" dirty="0"/>
              <a:t>La característica central fue un gran Charhar Bagh avenida principal del casco antiguo a un puente maravilloso.</a:t>
            </a:r>
            <a:br>
              <a:rPr lang="es-ES" altLang="es-ES" dirty="0"/>
            </a:br>
            <a:br>
              <a:rPr lang="es-ES" altLang="es-ES" dirty="0"/>
            </a:br>
            <a:endParaRPr lang="es-ES" altLang="es-ES" dirty="0"/>
          </a:p>
          <a:p>
            <a:pPr eaLnBrk="1" hangingPunct="1"/>
            <a:endParaRPr lang="es-ES" altLang="es-ES" dirty="0"/>
          </a:p>
        </p:txBody>
      </p:sp>
    </p:spTree>
    <p:extLst>
      <p:ext uri="{BB962C8B-B14F-4D97-AF65-F5344CB8AC3E}">
        <p14:creationId xmlns:p14="http://schemas.microsoft.com/office/powerpoint/2010/main" val="530624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ites.google.com/site/bahramganjipour/Flowers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http://img.slate.com/media/1/123125/122986/2156460/2165331/2166457/070517_dis_ChehelSotunT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73688"/>
            <a:ext cx="2124075"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921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Isfahan.-Bird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800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Isfahan.-Flower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814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Isfahan.-Naghshe_Jahan_Square_Isfahan_modifi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572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Isfahan.-Naghsh-e-jahan_masjed-e-shah_esfah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197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Esfahan.-Naghshe jah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301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Esfahan_(Iran)_Abbasi_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24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a:xfrm>
            <a:off x="914400" y="274638"/>
            <a:ext cx="7772400" cy="777875"/>
          </a:xfrm>
        </p:spPr>
        <p:txBody>
          <a:bodyPr/>
          <a:lstStyle/>
          <a:p>
            <a:pPr eaLnBrk="1" hangingPunct="1"/>
            <a:r>
              <a:rPr lang="es-ES" altLang="es-ES" dirty="0"/>
              <a:t>Bagh-e-Naranjestan</a:t>
            </a:r>
          </a:p>
        </p:txBody>
      </p:sp>
      <p:sp>
        <p:nvSpPr>
          <p:cNvPr id="48131" name="2 Marcador de contenido"/>
          <p:cNvSpPr>
            <a:spLocks noGrp="1"/>
          </p:cNvSpPr>
          <p:nvPr>
            <p:ph sz="quarter" idx="1"/>
          </p:nvPr>
        </p:nvSpPr>
        <p:spPr>
          <a:xfrm>
            <a:off x="914400" y="1196975"/>
            <a:ext cx="7041976" cy="5184775"/>
          </a:xfrm>
        </p:spPr>
        <p:txBody>
          <a:bodyPr>
            <a:normAutofit/>
          </a:bodyPr>
          <a:lstStyle/>
          <a:p>
            <a:pPr eaLnBrk="1" hangingPunct="1"/>
            <a:r>
              <a:rPr lang="es-ES" altLang="es-ES" b="1" dirty="0"/>
              <a:t>Bagh-e Naranjestan</a:t>
            </a:r>
            <a:r>
              <a:rPr lang="es-ES" altLang="es-ES" dirty="0"/>
              <a:t> es el jardín más pequeño de Shiraz y es famoso por ser un escenario de la decoración.</a:t>
            </a:r>
          </a:p>
          <a:p>
            <a:pPr eaLnBrk="1" hangingPunct="1"/>
            <a:r>
              <a:rPr lang="es-ES" altLang="es-ES" dirty="0"/>
              <a:t> </a:t>
            </a:r>
            <a:r>
              <a:rPr lang="es-ES" altLang="es-ES" b="1" dirty="0"/>
              <a:t>Naranjestan-e Ghavam</a:t>
            </a:r>
            <a:r>
              <a:rPr lang="es-ES" altLang="es-ES" dirty="0"/>
              <a:t> pabellón opulento, construido entre 1879 y 1886, formo parte de un complejo propiedad de una de las más ricas familia de Shiraz familias-Qajar. </a:t>
            </a:r>
          </a:p>
          <a:p>
            <a:pPr eaLnBrk="1" hangingPunct="1"/>
            <a:r>
              <a:rPr lang="es-ES" altLang="es-ES" dirty="0"/>
              <a:t>El pabellón de los espejos, hall de entrada se abre a las habitaciones cubiertas en una impresionante combinación de complejos azulejos, incrustaciones de paneles de madera y vidrieras. </a:t>
            </a:r>
          </a:p>
        </p:txBody>
      </p:sp>
    </p:spTree>
    <p:extLst>
      <p:ext uri="{BB962C8B-B14F-4D97-AF65-F5344CB8AC3E}">
        <p14:creationId xmlns:p14="http://schemas.microsoft.com/office/powerpoint/2010/main" val="794571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Los techos en las habitaciones de arriba son particularmente interesantes, con las vigas pintadas con motivos de estilo europeo, incluidas en las iglesias de los Alpes.</a:t>
            </a:r>
          </a:p>
          <a:p>
            <a:endParaRPr lang="es-ES" dirty="0"/>
          </a:p>
        </p:txBody>
      </p:sp>
    </p:spTree>
    <p:extLst>
      <p:ext uri="{BB962C8B-B14F-4D97-AF65-F5344CB8AC3E}">
        <p14:creationId xmlns:p14="http://schemas.microsoft.com/office/powerpoint/2010/main" val="3967556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Narenjestan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403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Narenjestan-e_qavam_19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172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Bag-e-Naranjestan.-Iran.Persi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62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Narenjest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391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Narenjestan-e-Qav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2127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Naranjestan_e_Qavam_Yar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929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Narenjesta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198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Shalimar Gardens</a:t>
            </a:r>
          </a:p>
        </p:txBody>
      </p:sp>
      <p:sp>
        <p:nvSpPr>
          <p:cNvPr id="56323" name="2 Marcador de contenido"/>
          <p:cNvSpPr>
            <a:spLocks noGrp="1"/>
          </p:cNvSpPr>
          <p:nvPr>
            <p:ph sz="quarter" idx="1"/>
          </p:nvPr>
        </p:nvSpPr>
        <p:spPr>
          <a:xfrm>
            <a:off x="914400" y="1844675"/>
            <a:ext cx="6969968" cy="4175125"/>
          </a:xfrm>
        </p:spPr>
        <p:txBody>
          <a:bodyPr/>
          <a:lstStyle/>
          <a:p>
            <a:pPr eaLnBrk="1" hangingPunct="1"/>
            <a:r>
              <a:rPr lang="es-ES" altLang="es-ES" dirty="0"/>
              <a:t>Los </a:t>
            </a:r>
            <a:r>
              <a:rPr lang="es-ES" altLang="es-ES" b="1" dirty="0"/>
              <a:t>jardines de Shalimar,</a:t>
            </a:r>
            <a:r>
              <a:rPr lang="es-ES" altLang="es-ES" dirty="0"/>
              <a:t> es un jardín persa y fue construido por el emperador mogol Shah Jahan en Lahore , hoy en día Pakistán .</a:t>
            </a:r>
          </a:p>
          <a:p>
            <a:pPr eaLnBrk="1" hangingPunct="1"/>
            <a:r>
              <a:rPr lang="es-ES" altLang="es-ES" dirty="0"/>
              <a:t>La construcción comenzó en 1641 y se completó al año siguiente. </a:t>
            </a:r>
          </a:p>
          <a:p>
            <a:pPr eaLnBrk="1" hangingPunct="1"/>
            <a:r>
              <a:rPr lang="es-ES" altLang="es-ES" dirty="0"/>
              <a:t> La gestión del proyecto se llevó a cabo bajo la supervisión de Khalilullah Khan , un noble de la corte de Shah Jahan, en cooperación con Ali Mardan Khan y Mulla Alaul Maulk Tuni . </a:t>
            </a:r>
          </a:p>
        </p:txBody>
      </p:sp>
    </p:spTree>
    <p:extLst>
      <p:ext uri="{BB962C8B-B14F-4D97-AF65-F5344CB8AC3E}">
        <p14:creationId xmlns:p14="http://schemas.microsoft.com/office/powerpoint/2010/main" val="22442389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1052513"/>
            <a:ext cx="7041976" cy="4967287"/>
          </a:xfrm>
        </p:spPr>
        <p:txBody>
          <a:bodyPr/>
          <a:lstStyle/>
          <a:p>
            <a:r>
              <a:rPr lang="es-ES" altLang="es-ES" dirty="0"/>
              <a:t>Los jardines de Shalimar se encuentran cerca de Baghbanpura a lo largo de la carretera Troncal del Gran a unos 5 kilómetros al noreste de la ciudad de Lahore principal. </a:t>
            </a:r>
          </a:p>
          <a:p>
            <a:r>
              <a:rPr lang="es-ES" altLang="es-ES" dirty="0"/>
              <a:t>Hay cinco fuentes geográficas de inspiración para los jardines de Shalimar: Asia Central , Cachemira , Punjab del oeste , Persia , y el sultanato de Delhi . </a:t>
            </a:r>
          </a:p>
          <a:p>
            <a:r>
              <a:rPr lang="es-ES" altLang="es-ES" dirty="0"/>
              <a:t>No deben confundirse con los jardines de Shalimar (Jammu y Cachemira).</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4997074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268413"/>
            <a:ext cx="7041976" cy="4751387"/>
          </a:xfrm>
        </p:spPr>
        <p:txBody>
          <a:bodyPr/>
          <a:lstStyle/>
          <a:p>
            <a:pPr eaLnBrk="1" hangingPunct="1"/>
            <a:r>
              <a:rPr lang="es-ES" altLang="es-ES" dirty="0"/>
              <a:t>Los jardines de Shalimar se disponen en forma de un paralelogramo rectangular, rodeado por un alto muro de ladrillos, que es famoso por su intrincado calado . </a:t>
            </a:r>
          </a:p>
          <a:p>
            <a:pPr eaLnBrk="1" hangingPunct="1"/>
            <a:r>
              <a:rPr lang="es-ES" altLang="es-ES" dirty="0"/>
              <a:t>En 1981, los jardines de Shalimar se incluyeron como Patrimonio de la Humanidad junto con la fortaleza de Lahore , en virtud de la UNESCO Convención sobre la protección del mundo natural y cultural es Patrimonio de la Humanidad.</a:t>
            </a:r>
          </a:p>
          <a:p>
            <a:pPr eaLnBrk="1" hangingPunct="1"/>
            <a:endParaRPr lang="es-ES" altLang="es-ES" dirty="0"/>
          </a:p>
        </p:txBody>
      </p:sp>
    </p:spTree>
    <p:extLst>
      <p:ext uri="{BB962C8B-B14F-4D97-AF65-F5344CB8AC3E}">
        <p14:creationId xmlns:p14="http://schemas.microsoft.com/office/powerpoint/2010/main" val="4223229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halamar_Garden_July_14_20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044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halamar Gardens.-Lah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988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halimar Bagh.-Laho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096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halamar Gardens.-Laho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807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halima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096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894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halamar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945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halamar_Garden_July_14_2005-Marble_enclos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7222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halimar Garden.--Laho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5755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altLang="es-ES" dirty="0"/>
              <a:t>Lodhi Gardens</a:t>
            </a:r>
          </a:p>
        </p:txBody>
      </p:sp>
      <p:sp>
        <p:nvSpPr>
          <p:cNvPr id="67587" name="2 Marcador de contenido"/>
          <p:cNvSpPr>
            <a:spLocks noGrp="1"/>
          </p:cNvSpPr>
          <p:nvPr>
            <p:ph sz="quarter" idx="1"/>
          </p:nvPr>
        </p:nvSpPr>
        <p:spPr/>
        <p:txBody>
          <a:bodyPr/>
          <a:lstStyle/>
          <a:p>
            <a:r>
              <a:rPr lang="es-ES" altLang="es-ES" b="1" dirty="0"/>
              <a:t>Jardines Lodi</a:t>
            </a:r>
            <a:r>
              <a:rPr lang="es-ES" altLang="es-ES" dirty="0"/>
              <a:t> es un parque en Nueva Delhi , India  </a:t>
            </a:r>
          </a:p>
          <a:p>
            <a:r>
              <a:rPr lang="es-ES" altLang="es-ES" dirty="0"/>
              <a:t> Repartidos en 360.000 m </a:t>
            </a:r>
            <a:r>
              <a:rPr lang="es-ES" altLang="es-ES" baseline="30000" dirty="0"/>
              <a:t>2</a:t>
            </a:r>
            <a:r>
              <a:rPr lang="es-ES" altLang="es-ES" dirty="0"/>
              <a:t>  contiene, la Tumba de Mohammed, Sikander Lodi , una dinastía pashtún que gobernó gran parte del Norte la India durante el siglo XVI, el sitio está protegido por el estudio arqueológico de la India (ASI).  </a:t>
            </a:r>
          </a:p>
          <a:p>
            <a:r>
              <a:rPr lang="es-ES" altLang="es-ES" dirty="0"/>
              <a:t>Los jardines están situados entre el Mercado de Khan y la Tumba de Safdarjung en la carretera Lodi  Es hermoso y sereno, y es un punto de acceso para caminatas matutinas .</a:t>
            </a:r>
          </a:p>
          <a:p>
            <a:pPr eaLnBrk="1" hangingPunct="1"/>
            <a:endParaRPr lang="es-ES" altLang="es-ES" dirty="0"/>
          </a:p>
        </p:txBody>
      </p:sp>
    </p:spTree>
    <p:extLst>
      <p:ext uri="{BB962C8B-B14F-4D97-AF65-F5344CB8AC3E}">
        <p14:creationId xmlns:p14="http://schemas.microsoft.com/office/powerpoint/2010/main" val="2747290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dhi Gardens New Delhi.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5042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dhi Gardens New Delhi.Ind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4546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dhi Gardens New Delhi.Ind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8492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dhi Gardens.-Nueva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818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dhi Gardens.-Nueva Delh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8040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odhi Gardens.-Nueva Delh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0116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odhi Gardens.-Nueva Delh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4450"/>
            <a:ext cx="9144000"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0412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odhi Gardens.-Nueva Delh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7021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odhi Gardens.-Nueva Delh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0864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odhi Gardens.-Nueva Delh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2625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Archivo: LodiGardenTre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6000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altLang="es-ES" dirty="0"/>
              <a:t>Al Azhar Park</a:t>
            </a:r>
          </a:p>
        </p:txBody>
      </p:sp>
      <p:sp>
        <p:nvSpPr>
          <p:cNvPr id="79875" name="2 Marcador de contenido"/>
          <p:cNvSpPr>
            <a:spLocks noGrp="1"/>
          </p:cNvSpPr>
          <p:nvPr>
            <p:ph sz="quarter" idx="1"/>
          </p:nvPr>
        </p:nvSpPr>
        <p:spPr>
          <a:xfrm>
            <a:off x="914400" y="1484313"/>
            <a:ext cx="7041976" cy="4535487"/>
          </a:xfrm>
        </p:spPr>
        <p:txBody>
          <a:bodyPr/>
          <a:lstStyle/>
          <a:p>
            <a:r>
              <a:rPr lang="es-ES" altLang="es-ES" b="1" dirty="0"/>
              <a:t>Al-Azhar Park</a:t>
            </a:r>
            <a:r>
              <a:rPr lang="es-ES" altLang="es-ES" dirty="0"/>
              <a:t> es un parque público localizado en El Cairo, Egipto . </a:t>
            </a:r>
          </a:p>
          <a:p>
            <a:r>
              <a:rPr lang="es-ES" altLang="es-ES" dirty="0"/>
              <a:t> Entre otros honores, este parque es considerado como uno de los sesenta espacios públicos más grandes del mundo por el Project for Public Spaces( PPS ). </a:t>
            </a:r>
            <a:endParaRPr lang="es-ES" altLang="es-ES" baseline="30000" dirty="0"/>
          </a:p>
          <a:p>
            <a:r>
              <a:rPr lang="es-ES" altLang="es-ES" dirty="0"/>
              <a:t> El parque fue creado por la ciudades de Apoyo Histórico Programa ( HCSP ) del Fundación Aga Khan para la Cultura ( AKTC ), una entidad de la Red de Desarrollo Aga Khan ( AKDN ). </a:t>
            </a:r>
          </a:p>
        </p:txBody>
      </p:sp>
    </p:spTree>
    <p:extLst>
      <p:ext uri="{BB962C8B-B14F-4D97-AF65-F5344CB8AC3E}">
        <p14:creationId xmlns:p14="http://schemas.microsoft.com/office/powerpoint/2010/main" val="10011088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1268413"/>
            <a:ext cx="6969968" cy="4751387"/>
          </a:xfrm>
        </p:spPr>
        <p:txBody>
          <a:bodyPr/>
          <a:lstStyle/>
          <a:p>
            <a:r>
              <a:rPr lang="es-ES" altLang="es-ES" dirty="0"/>
              <a:t>El parque, desarrollado a un costo de más de USD $ 30 millones, fue un regalo a El Cairo del Aga Khan IV : un descendiente de los Califas fatimíes Imam- que fundó la ciudad de El Cairo en el año 969 .</a:t>
            </a:r>
          </a:p>
          <a:p>
            <a:r>
              <a:rPr lang="es-ES" altLang="es-ES" dirty="0"/>
              <a:t>Abierto al público en 2005, los jardines de Al-Azhar  recuerdan los históricos jardines islámicos , con una mezcla de elementos modernos y tradicionales. </a:t>
            </a:r>
          </a:p>
        </p:txBody>
      </p:sp>
    </p:spTree>
    <p:extLst>
      <p:ext uri="{BB962C8B-B14F-4D97-AF65-F5344CB8AC3E}">
        <p14:creationId xmlns:p14="http://schemas.microsoft.com/office/powerpoint/2010/main" val="25595176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1268413"/>
            <a:ext cx="6753944" cy="4751387"/>
          </a:xfrm>
        </p:spPr>
        <p:txBody>
          <a:bodyPr/>
          <a:lstStyle/>
          <a:p>
            <a:r>
              <a:rPr lang="es-ES" altLang="es-ES" dirty="0"/>
              <a:t>Los  jardines formales en terrazas, el uso enfático de fuentes de piedra multicolor, jardines hundidos, los canales de intersección y la geometría islámica  son todos integrados en un diseño del sitio contemporáneo; los cafés están situados a la entrada, patios de recreo y miradores se disponen a lo largo de las trayectorias curvas.</a:t>
            </a:r>
          </a:p>
          <a:p>
            <a:endParaRPr lang="es-ES" altLang="es-ES" dirty="0"/>
          </a:p>
        </p:txBody>
      </p:sp>
    </p:spTree>
    <p:extLst>
      <p:ext uri="{BB962C8B-B14F-4D97-AF65-F5344CB8AC3E}">
        <p14:creationId xmlns:p14="http://schemas.microsoft.com/office/powerpoint/2010/main" val="9069373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l Azhar Park.-Ca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3010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l Azhar Park.-Cair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9308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l Azhar Park.-Cai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6647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l Azhar Park.-Cair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4548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l Azhar Park.-Cair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2749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l Azhar Park.-Cai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398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l Azhar Park.-Cair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1682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l Azhar Park.-Cair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4677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l Azhar.-Cai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23425" cy="731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4545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l Azhar Park.-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316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l Azhar Park.-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8816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Al Azhar Park.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9700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l Azhar Park.-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1351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l Azhar Park.-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5534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Al Azhar Park.-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9819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Al Azhar Park.-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8204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l Azhar Par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0470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l Azhar Park.-Cai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5631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l Azhar Park.-Cai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013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5 Imagen" descr="Al Azhar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0895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Al-Azher Garden.-El Ca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3 Imagen" descr="Azhar_park_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2694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 Azhar Par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7867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 Azhar Parh.-Cai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2894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l Azhar Park.-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6992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l Azhar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748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TotalTime>
  <Words>1482</Words>
  <Application>Microsoft Office PowerPoint</Application>
  <PresentationFormat>Presentación en pantalla (4:3)</PresentationFormat>
  <Paragraphs>216</Paragraphs>
  <Slides>102</Slides>
  <Notes>82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102</vt:i4>
      </vt:variant>
    </vt:vector>
  </HeadingPairs>
  <TitlesOfParts>
    <vt:vector size="108" baseType="lpstr">
      <vt:lpstr>Calibri</vt:lpstr>
      <vt:lpstr>Century Schoolbook</vt:lpstr>
      <vt:lpstr>Wingdings</vt:lpstr>
      <vt:lpstr>Wingdings 2</vt:lpstr>
      <vt:lpstr>Default Theme</vt:lpstr>
      <vt:lpstr>Mirador</vt:lpstr>
      <vt:lpstr>ASIA.-LA VUELTA AL MUNDO EN 885 JARDINES.-Abassi Hotel .-Bagh–e-Eram.-Golestan Palace.-Isfahan.-Bagh e Naranjestan.-Shalimar Gardens.-Lodhi Gardens.-Al Azhar Park.-</vt:lpstr>
      <vt:lpstr>Abassi Hotel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Bagh–e-Eram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Golestan Palace</vt:lpstr>
      <vt:lpstr>Presentación de PowerPoint</vt:lpstr>
      <vt:lpstr>Presentación de PowerPoint</vt:lpstr>
      <vt:lpstr>Presentación de PowerPoint</vt:lpstr>
      <vt:lpstr>Isfahan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Bagh-e-Naranjestan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 Azhar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9</cp:revision>
  <dcterms:created xsi:type="dcterms:W3CDTF">2013-09-12T16:18:33Z</dcterms:created>
  <dcterms:modified xsi:type="dcterms:W3CDTF">2018-03-01T11:34:00Z</dcterms:modified>
</cp:coreProperties>
</file>