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410"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6602D3-7F1A-45B5-8A34-25D842C6A5F6}"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49FE4C-80DB-46A0-A8F9-A45F26C2C92C}" type="slidenum">
              <a:rPr lang="es-ES" smtClean="0"/>
              <a:t>‹Nº›</a:t>
            </a:fld>
            <a:endParaRPr lang="es-ES" dirty="0"/>
          </a:p>
        </p:txBody>
      </p:sp>
    </p:spTree>
    <p:extLst>
      <p:ext uri="{BB962C8B-B14F-4D97-AF65-F5344CB8AC3E}">
        <p14:creationId xmlns:p14="http://schemas.microsoft.com/office/powerpoint/2010/main" val="923413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529EBFF-CE04-4152-9B79-CC2A9B12FBDA}" type="slidenum">
              <a:rPr lang="es-ES" altLang="es-ES" sz="1200">
                <a:solidFill>
                  <a:prstClr val="black"/>
                </a:solidFill>
              </a:rPr>
              <a:pPr eaLnBrk="1" hangingPunct="1"/>
              <a:t>2</a:t>
            </a:fld>
            <a:endParaRPr lang="es-ES" altLang="es-ES" sz="1200" dirty="0">
              <a:solidFill>
                <a:prstClr val="black"/>
              </a:solidFill>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Hallowen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288232-C400-47A0-AF53-C2D26D2DD24C}" type="slidenum">
              <a:rPr lang="es-ES" altLang="es-ES" sz="1200">
                <a:solidFill>
                  <a:prstClr val="black"/>
                </a:solidFill>
              </a:rPr>
              <a:pPr eaLnBrk="1" hangingPunct="1"/>
              <a:t>4</a:t>
            </a:fld>
            <a:endParaRPr lang="es-ES" altLang="es-ES" sz="1200" dirty="0">
              <a:solidFill>
                <a:prstClr val="black"/>
              </a:solidFill>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B647C8-F6A7-4C12-9A10-3A7F04E25F36}" type="slidenum">
              <a:rPr lang="es-ES" altLang="es-ES" sz="1200">
                <a:solidFill>
                  <a:prstClr val="black"/>
                </a:solidFill>
              </a:rPr>
              <a:pPr eaLnBrk="1" hangingPunct="1"/>
              <a:t>5</a:t>
            </a:fld>
            <a:endParaRPr lang="es-ES" altLang="es-ES" sz="1200" dirty="0">
              <a:solidFill>
                <a:prstClr val="black"/>
              </a:solidFill>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25A9835-9463-4D3D-93C6-E015A464756A}" type="slidenum">
              <a:rPr lang="es-ES" altLang="es-ES" sz="1200">
                <a:solidFill>
                  <a:prstClr val="black"/>
                </a:solidFill>
              </a:rPr>
              <a:pPr eaLnBrk="1" hangingPunct="1"/>
              <a:t>6</a:t>
            </a:fld>
            <a:endParaRPr lang="es-ES" altLang="es-ES" sz="1200" dirty="0">
              <a:solidFill>
                <a:prstClr val="black"/>
              </a:solidFill>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5579CE5-2EB4-4CA5-911D-F4206BB17168}" type="slidenum">
              <a:rPr lang="es-ES" altLang="es-ES" sz="1200">
                <a:solidFill>
                  <a:prstClr val="black"/>
                </a:solidFill>
              </a:rPr>
              <a:pPr eaLnBrk="1" hangingPunct="1"/>
              <a:t>7</a:t>
            </a:fld>
            <a:endParaRPr lang="es-ES" altLang="es-ES" sz="1200" dirty="0">
              <a:solidFill>
                <a:prstClr val="black"/>
              </a:solidFill>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24FF29D-4118-4A81-A09D-3791D842196F}" type="slidenum">
              <a:rPr lang="es-ES" altLang="es-ES" sz="1200">
                <a:solidFill>
                  <a:prstClr val="black"/>
                </a:solidFill>
              </a:rPr>
              <a:pPr eaLnBrk="1" hangingPunct="1"/>
              <a:t>8</a:t>
            </a:fld>
            <a:endParaRPr lang="es-ES" altLang="es-ES" sz="1200" dirty="0">
              <a:solidFill>
                <a:prstClr val="black"/>
              </a:solidFill>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07056C6-F261-47EA-82D8-BBF7381AC27B}" type="slidenum">
              <a:rPr lang="es-ES" altLang="es-ES" sz="1200">
                <a:solidFill>
                  <a:prstClr val="black"/>
                </a:solidFill>
              </a:rPr>
              <a:pPr eaLnBrk="1" hangingPunct="1"/>
              <a:t>9</a:t>
            </a:fld>
            <a:endParaRPr lang="es-ES" altLang="es-ES" sz="1200" dirty="0">
              <a:solidFill>
                <a:prstClr val="black"/>
              </a:solidFill>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7A10F94-DE9C-4EE6-B5D4-A47B60FE0474}" type="slidenum">
              <a:rPr lang="es-ES" altLang="es-ES" sz="1200">
                <a:solidFill>
                  <a:prstClr val="black"/>
                </a:solidFill>
              </a:rPr>
              <a:pPr eaLnBrk="1" hangingPunct="1"/>
              <a:t>10</a:t>
            </a:fld>
            <a:endParaRPr lang="es-ES" altLang="es-ES" sz="1200" dirty="0">
              <a:solidFill>
                <a:prstClr val="black"/>
              </a:solidFill>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38B84CE-484D-4C56-A6C6-293B52431EEC}" type="slidenum">
              <a:rPr lang="es-ES" altLang="es-ES" sz="1200">
                <a:solidFill>
                  <a:prstClr val="black"/>
                </a:solidFill>
              </a:rPr>
              <a:pPr eaLnBrk="1" hangingPunct="1"/>
              <a:t>11</a:t>
            </a:fld>
            <a:endParaRPr lang="es-ES" altLang="es-ES" sz="1200" dirty="0">
              <a:solidFill>
                <a:prstClr val="black"/>
              </a:solidFill>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822087-5120-4E4A-9F96-D9577C8AA278}" type="slidenum">
              <a:rPr lang="es-ES" altLang="es-ES" sz="1200">
                <a:solidFill>
                  <a:prstClr val="black"/>
                </a:solidFill>
              </a:rPr>
              <a:pPr eaLnBrk="1" hangingPunct="1"/>
              <a:t>12</a:t>
            </a:fld>
            <a:endParaRPr lang="es-ES" altLang="es-ES" sz="1200" dirty="0">
              <a:solidFill>
                <a:prstClr val="black"/>
              </a:solidFill>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0DC2BAB-2CEF-4FCC-AE78-7586CF108047}" type="slidenum">
              <a:rPr lang="es-ES" altLang="es-ES" sz="1200">
                <a:solidFill>
                  <a:prstClr val="black"/>
                </a:solidFill>
              </a:rPr>
              <a:pPr eaLnBrk="1" hangingPunct="1"/>
              <a:t>13</a:t>
            </a:fld>
            <a:endParaRPr lang="es-ES" altLang="es-ES" sz="1200" dirty="0">
              <a:solidFill>
                <a:prstClr val="black"/>
              </a:solidFill>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23413DE-32BB-4390-A282-071C8CF59CA7}" type="slidenum">
              <a:rPr lang="es-ES" altLang="es-ES" sz="1200">
                <a:solidFill>
                  <a:prstClr val="black"/>
                </a:solidFill>
              </a:rPr>
              <a:pPr eaLnBrk="1" hangingPunct="1"/>
              <a:t>14</a:t>
            </a:fld>
            <a:endParaRPr lang="es-ES" altLang="es-ES" sz="1200" dirty="0">
              <a:solidFill>
                <a:prstClr val="black"/>
              </a:solidFill>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5BD4FF-4FD4-4264-8723-E9FD6BACAB5E}" type="slidenum">
              <a:rPr lang="es-ES" altLang="es-ES" sz="1200">
                <a:solidFill>
                  <a:prstClr val="black"/>
                </a:solidFill>
              </a:rPr>
              <a:pPr eaLnBrk="1" hangingPunct="1"/>
              <a:t>15</a:t>
            </a:fld>
            <a:endParaRPr lang="es-ES" altLang="es-ES" sz="1200" dirty="0">
              <a:solidFill>
                <a:prstClr val="black"/>
              </a:solidFill>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41BB38C-FAFF-40A0-9104-F180A6717E85}" type="slidenum">
              <a:rPr lang="es-ES" altLang="es-ES" sz="1200">
                <a:solidFill>
                  <a:prstClr val="black"/>
                </a:solidFill>
              </a:rPr>
              <a:pPr eaLnBrk="1" hangingPunct="1"/>
              <a:t>16</a:t>
            </a:fld>
            <a:endParaRPr lang="es-ES" altLang="es-ES" sz="1200" dirty="0">
              <a:solidFill>
                <a:prstClr val="black"/>
              </a:solidFill>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912104-5257-4262-8B7B-09F0569522F7}" type="slidenum">
              <a:rPr lang="es-ES" altLang="es-ES" sz="1200">
                <a:solidFill>
                  <a:prstClr val="black"/>
                </a:solidFill>
              </a:rPr>
              <a:pPr eaLnBrk="1" hangingPunct="1"/>
              <a:t>17</a:t>
            </a:fld>
            <a:endParaRPr lang="es-ES" altLang="es-ES" sz="1200" dirty="0">
              <a:solidFill>
                <a:prstClr val="black"/>
              </a:solidFill>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907F45F-2EEB-4780-983D-F7791E74F26F}" type="slidenum">
              <a:rPr lang="es-ES" altLang="es-ES" sz="1200">
                <a:solidFill>
                  <a:prstClr val="black"/>
                </a:solidFill>
              </a:rPr>
              <a:pPr eaLnBrk="1" hangingPunct="1"/>
              <a:t>18</a:t>
            </a:fld>
            <a:endParaRPr lang="es-ES" altLang="es-ES" sz="1200" dirty="0">
              <a:solidFill>
                <a:prstClr val="black"/>
              </a:solidFill>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A23FD4-2290-449B-8B1B-6C85B9BC86B2}" type="slidenum">
              <a:rPr lang="es-ES" altLang="es-ES" sz="1200">
                <a:solidFill>
                  <a:prstClr val="black"/>
                </a:solidFill>
              </a:rPr>
              <a:pPr eaLnBrk="1" hangingPunct="1"/>
              <a:t>20</a:t>
            </a:fld>
            <a:endParaRPr lang="es-ES" altLang="es-ES" sz="1200" dirty="0">
              <a:solidFill>
                <a:prstClr val="black"/>
              </a:solidFill>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Hazuti Bagh</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FE5DCF7-8370-43A4-B2DE-726FEA9661FE}" type="slidenum">
              <a:rPr lang="es-ES" altLang="es-ES" sz="1200">
                <a:solidFill>
                  <a:prstClr val="black"/>
                </a:solidFill>
              </a:rPr>
              <a:pPr eaLnBrk="1" hangingPunct="1"/>
              <a:t>21</a:t>
            </a:fld>
            <a:endParaRPr lang="es-ES" altLang="es-ES" sz="1200" dirty="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Hazuri Bagh</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a:ln/>
        </p:spPr>
      </p:sp>
      <p:sp>
        <p:nvSpPr>
          <p:cNvPr id="183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Hazuri Bagh</a:t>
            </a:r>
          </a:p>
        </p:txBody>
      </p:sp>
      <p:sp>
        <p:nvSpPr>
          <p:cNvPr id="183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431D2E3-2A91-4F38-A5F1-A1880F03F0A4}" type="slidenum">
              <a:rPr lang="es-ES" altLang="es-ES" sz="1200">
                <a:solidFill>
                  <a:prstClr val="black"/>
                </a:solidFill>
              </a:rPr>
              <a:pPr eaLnBrk="1" hangingPunct="1"/>
              <a:t>22</a:t>
            </a:fld>
            <a:endParaRPr lang="es-ES" altLang="es-ES" sz="1200"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Hazuri Bagh.-Mezquita</a:t>
            </a: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E8968D5-2514-45B9-B33F-23B78939DAF4}" type="slidenum">
              <a:rPr lang="es-ES" altLang="es-ES" sz="1200">
                <a:solidFill>
                  <a:prstClr val="black"/>
                </a:solidFill>
              </a:rPr>
              <a:pPr eaLnBrk="1" hangingPunct="1"/>
              <a:t>23</a:t>
            </a:fld>
            <a:endParaRPr lang="es-ES" altLang="es-ES" sz="1200"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884C46D-7178-4809-9128-FE1AFBE726DE}" type="slidenum">
              <a:rPr lang="es-ES" altLang="es-ES" sz="1200">
                <a:solidFill>
                  <a:prstClr val="black"/>
                </a:solidFill>
              </a:rPr>
              <a:pPr eaLnBrk="1" hangingPunct="1"/>
              <a:t>26</a:t>
            </a:fld>
            <a:endParaRPr lang="es-ES" altLang="es-ES" sz="1200" dirty="0">
              <a:solidFill>
                <a:prstClr val="black"/>
              </a:solidFill>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Humayun´s Tomb.-Nueva Delhi</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Humayun´s Tiomb</a:t>
            </a:r>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BC963A-AAF4-4985-A923-92871CB8331B}" type="slidenum">
              <a:rPr lang="es-ES" altLang="es-ES" sz="1200">
                <a:solidFill>
                  <a:prstClr val="black"/>
                </a:solidFill>
              </a:rPr>
              <a:pPr eaLnBrk="1" hangingPunct="1"/>
              <a:t>27</a:t>
            </a:fld>
            <a:endParaRPr lang="es-ES" altLang="es-ES" sz="1200"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3EC7AAC-4857-4083-88BF-34467C328A58}" type="slidenum">
              <a:rPr lang="es-ES" altLang="es-ES" sz="1200">
                <a:solidFill>
                  <a:prstClr val="black"/>
                </a:solidFill>
              </a:rPr>
              <a:pPr eaLnBrk="1" hangingPunct="1"/>
              <a:t>28</a:t>
            </a:fld>
            <a:endParaRPr lang="es-ES" altLang="es-ES" sz="1200" dirty="0">
              <a:solidFill>
                <a:prstClr val="black"/>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Humayun´s Tomb.-Nueva Delhi</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12BD3C5-B0D0-4C2A-BE26-C4F47CA8C934}" type="slidenum">
              <a:rPr lang="es-ES" altLang="es-ES" sz="1200">
                <a:solidFill>
                  <a:prstClr val="black"/>
                </a:solidFill>
              </a:rPr>
              <a:pPr eaLnBrk="1" hangingPunct="1"/>
              <a:t>29</a:t>
            </a:fld>
            <a:endParaRPr lang="es-ES" altLang="es-ES" sz="1200" dirty="0">
              <a:solidFill>
                <a:prstClr val="black"/>
              </a:solidFill>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Humayun´s Tomb</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Humayun´s Tomb</a:t>
            </a: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C2BC902-51EC-4ECB-9C30-8AD86398E00B}" type="slidenum">
              <a:rPr lang="es-ES" altLang="es-ES" sz="1200">
                <a:solidFill>
                  <a:prstClr val="black"/>
                </a:solidFill>
              </a:rPr>
              <a:pPr eaLnBrk="1" hangingPunct="1"/>
              <a:t>30</a:t>
            </a:fld>
            <a:endParaRPr lang="es-ES" altLang="es-ES" sz="1200"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 –e- Fin</a:t>
            </a: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149A44A-6649-4F56-B7FD-37A713A88EFB}" type="slidenum">
              <a:rPr lang="es-ES" altLang="es-ES" sz="1200">
                <a:solidFill>
                  <a:prstClr val="black"/>
                </a:solidFill>
              </a:rPr>
              <a:pPr eaLnBrk="1" hangingPunct="1"/>
              <a:t>32</a:t>
            </a:fld>
            <a:endParaRPr lang="es-ES" altLang="es-ES" sz="1200"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 –e-Fin</a:t>
            </a: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FF6163-F850-402B-ABB0-449FADDB93E5}" type="slidenum">
              <a:rPr lang="es-ES" altLang="es-ES" sz="1200">
                <a:solidFill>
                  <a:prstClr val="black"/>
                </a:solidFill>
              </a:rPr>
              <a:pPr eaLnBrk="1" hangingPunct="1"/>
              <a:t>33</a:t>
            </a:fld>
            <a:endParaRPr lang="es-ES" altLang="es-ES" sz="1200"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Bagh-e-Fin</a:t>
            </a: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4C03680-200F-406A-9544-850800AAEA3D}" type="slidenum">
              <a:rPr lang="es-ES" altLang="es-ES" sz="1200">
                <a:solidFill>
                  <a:prstClr val="black"/>
                </a:solidFill>
              </a:rPr>
              <a:pPr eaLnBrk="1" hangingPunct="1"/>
              <a:t>34</a:t>
            </a:fld>
            <a:endParaRPr lang="es-ES" altLang="es-ES" sz="1200"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Bagh-e-Fin</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C462A44-FB77-4912-A94D-B060A9F997CF}" type="slidenum">
              <a:rPr lang="es-ES" altLang="es-ES" sz="1200">
                <a:solidFill>
                  <a:prstClr val="black"/>
                </a:solidFill>
              </a:rPr>
              <a:pPr eaLnBrk="1" hangingPunct="1"/>
              <a:t>35</a:t>
            </a:fld>
            <a:endParaRPr lang="es-ES" altLang="es-ES" sz="1200"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 –e-Fin</a:t>
            </a: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31BA99-9F51-47A2-9DA1-3DAC66ABC4DC}" type="slidenum">
              <a:rPr lang="es-ES" altLang="es-ES" sz="1200">
                <a:solidFill>
                  <a:prstClr val="black"/>
                </a:solidFill>
              </a:rPr>
              <a:pPr eaLnBrk="1" hangingPunct="1"/>
              <a:t>36</a:t>
            </a:fld>
            <a:endParaRPr lang="es-ES" altLang="es-ES" sz="1200"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Isfahan</a:t>
            </a:r>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1A4A723-D130-4BDF-BCE5-45C04A382F70}" type="slidenum">
              <a:rPr lang="es-ES" altLang="es-ES" sz="1200">
                <a:solidFill>
                  <a:prstClr val="black"/>
                </a:solidFill>
              </a:rPr>
              <a:pPr eaLnBrk="1" hangingPunct="1"/>
              <a:t>37</a:t>
            </a:fld>
            <a:endParaRPr lang="es-ES" altLang="es-ES" sz="1200"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Isfahan</a:t>
            </a: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980C76-68DA-49CC-A841-2604BE2C5910}" type="slidenum">
              <a:rPr lang="es-ES" altLang="es-ES" sz="1200">
                <a:solidFill>
                  <a:prstClr val="black"/>
                </a:solidFill>
              </a:rPr>
              <a:pPr eaLnBrk="1" hangingPunct="1"/>
              <a:t>38</a:t>
            </a:fld>
            <a:endParaRPr lang="es-ES" altLang="es-ES" sz="1200"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Sadi Tomb Garden.-Poeta</a:t>
            </a: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549306C-08FE-43F3-9EFC-67C3728011B6}" type="slidenum">
              <a:rPr lang="es-ES" altLang="es-ES" sz="1200">
                <a:solidFill>
                  <a:prstClr val="black"/>
                </a:solidFill>
              </a:rPr>
              <a:pPr eaLnBrk="1" hangingPunct="1"/>
              <a:t>39</a:t>
            </a:fld>
            <a:endParaRPr lang="es-ES" altLang="es-ES" sz="1200"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17BDC96-3CE3-44AC-A551-F9F305166FDE}" type="slidenum">
              <a:rPr lang="es-ES" altLang="es-ES" sz="1200">
                <a:solidFill>
                  <a:prstClr val="black"/>
                </a:solidFill>
              </a:rPr>
              <a:pPr eaLnBrk="1" hangingPunct="1"/>
              <a:t>40</a:t>
            </a:fld>
            <a:endParaRPr lang="es-ES" altLang="es-ES" sz="1200" dirty="0">
              <a:solidFill>
                <a:prstClr val="black"/>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IranTomb.-Sadi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88FDED-F47C-4888-8FB2-064E8CF669A5}" type="slidenum">
              <a:rPr lang="es-ES" altLang="es-ES" sz="1200">
                <a:solidFill>
                  <a:prstClr val="black"/>
                </a:solidFill>
              </a:rPr>
              <a:pPr eaLnBrk="1" hangingPunct="1"/>
              <a:t>41</a:t>
            </a:fld>
            <a:endParaRPr lang="es-ES" altLang="es-ES" sz="1200" dirty="0">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Irán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465F5FF-43BB-46F9-98A6-8C5F06CA7DED}" type="slidenum">
              <a:rPr lang="es-ES" altLang="es-ES" sz="1200">
                <a:solidFill>
                  <a:prstClr val="black"/>
                </a:solidFill>
              </a:rPr>
              <a:pPr eaLnBrk="1" hangingPunct="1"/>
              <a:t>42</a:t>
            </a:fld>
            <a:endParaRPr lang="es-ES" altLang="es-ES" sz="1200" dirty="0">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Irán.-Geometrical Parterres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a:ln/>
        </p:spPr>
      </p:sp>
      <p:sp>
        <p:nvSpPr>
          <p:cNvPr id="2017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Naranjestan</a:t>
            </a:r>
          </a:p>
        </p:txBody>
      </p:sp>
      <p:sp>
        <p:nvSpPr>
          <p:cNvPr id="2017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9C1515B-91FD-4E67-8FBF-69EB10831137}" type="slidenum">
              <a:rPr lang="es-ES" altLang="es-ES" sz="1200">
                <a:solidFill>
                  <a:prstClr val="black"/>
                </a:solidFill>
              </a:rPr>
              <a:pPr eaLnBrk="1" hangingPunct="1"/>
              <a:t>43</a:t>
            </a:fld>
            <a:endParaRPr lang="es-ES" altLang="es-ES" sz="1200"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Naranjestan</a:t>
            </a:r>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52156FC-F3EA-4F77-B218-2D2EB0333BF7}" type="slidenum">
              <a:rPr lang="es-ES" altLang="es-ES" sz="1200">
                <a:solidFill>
                  <a:prstClr val="black"/>
                </a:solidFill>
              </a:rPr>
              <a:pPr eaLnBrk="1" hangingPunct="1"/>
              <a:t>44</a:t>
            </a:fld>
            <a:endParaRPr lang="es-ES" altLang="es-ES" sz="1200"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Golestan Palace Gardens</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22F499E-2BD3-4359-8ADD-63281D642993}" type="slidenum">
              <a:rPr lang="es-ES" altLang="es-ES" sz="1200">
                <a:solidFill>
                  <a:prstClr val="black"/>
                </a:solidFill>
              </a:rPr>
              <a:pPr eaLnBrk="1" hangingPunct="1"/>
              <a:t>45</a:t>
            </a:fld>
            <a:endParaRPr lang="es-ES" altLang="es-ES" sz="1200"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Naranjestan.-Shiraz</a:t>
            </a: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D310966-E50F-4E8D-A53A-1ADEC816061C}" type="slidenum">
              <a:rPr lang="es-ES" altLang="es-ES" sz="1200">
                <a:solidFill>
                  <a:prstClr val="black"/>
                </a:solidFill>
              </a:rPr>
              <a:pPr eaLnBrk="1" hangingPunct="1"/>
              <a:t>46</a:t>
            </a:fld>
            <a:endParaRPr lang="es-ES" altLang="es-ES" sz="1200"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9A6BCF6-0316-477D-951C-CB9AD1A1BEE7}" type="slidenum">
              <a:rPr lang="es-ES" altLang="es-ES" sz="1200">
                <a:solidFill>
                  <a:prstClr val="black"/>
                </a:solidFill>
              </a:rPr>
              <a:pPr eaLnBrk="1" hangingPunct="1"/>
              <a:t>47</a:t>
            </a:fld>
            <a:endParaRPr lang="es-ES" altLang="es-ES" sz="1200" dirty="0">
              <a:solidFill>
                <a:prstClr val="black"/>
              </a:solidFill>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Irán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C4CE074-988E-4180-A2C3-C641E21529C0}" type="slidenum">
              <a:rPr lang="es-ES" altLang="es-ES" sz="1200">
                <a:solidFill>
                  <a:prstClr val="black"/>
                </a:solidFill>
              </a:rPr>
              <a:pPr eaLnBrk="1" hangingPunct="1"/>
              <a:t>48</a:t>
            </a:fld>
            <a:endParaRPr lang="es-ES" altLang="es-ES" sz="1200" dirty="0">
              <a:solidFill>
                <a:prstClr val="black"/>
              </a:solidFill>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Jahan Nama</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78D6CAA-1F9F-4DA2-B3D0-0C3DF66ACD75}" type="slidenum">
              <a:rPr lang="es-ES" altLang="es-ES" sz="1200">
                <a:solidFill>
                  <a:prstClr val="black"/>
                </a:solidFill>
              </a:rPr>
              <a:pPr eaLnBrk="1" hangingPunct="1"/>
              <a:t>49</a:t>
            </a:fld>
            <a:endParaRPr lang="es-ES" altLang="es-ES" sz="1200" dirty="0">
              <a:solidFill>
                <a:prstClr val="black"/>
              </a:solidFill>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Jahan Nama</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08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96921A-D180-4E2A-B14F-689FFA3A97AB}" type="slidenum">
              <a:rPr lang="es-ES" altLang="es-ES" sz="1200">
                <a:solidFill>
                  <a:prstClr val="black"/>
                </a:solidFill>
              </a:rPr>
              <a:pPr eaLnBrk="1" hangingPunct="1"/>
              <a:t>51</a:t>
            </a:fld>
            <a:endParaRPr lang="es-ES" altLang="es-ES" sz="1200"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3232ED-BC14-4077-833A-2278F23C8AB8}" type="slidenum">
              <a:rPr lang="es-ES" altLang="es-ES" sz="1200">
                <a:solidFill>
                  <a:prstClr val="black"/>
                </a:solidFill>
              </a:rPr>
              <a:pPr eaLnBrk="1" hangingPunct="1"/>
              <a:t>52</a:t>
            </a:fld>
            <a:endParaRPr lang="es-ES" altLang="es-ES" sz="1200" dirty="0">
              <a:solidFill>
                <a:prstClr val="black"/>
              </a:solidFill>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Jantar Manta.-Observatorio</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p:txBody>
      </p:sp>
      <p:sp>
        <p:nvSpPr>
          <p:cNvPr id="210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DD2CE4-604F-4E6C-AC62-33DBA191F7FA}" type="slidenum">
              <a:rPr lang="es-ES" altLang="es-ES" sz="1200">
                <a:solidFill>
                  <a:prstClr val="black"/>
                </a:solidFill>
              </a:rPr>
              <a:pPr eaLnBrk="1" hangingPunct="1"/>
              <a:t>53</a:t>
            </a:fld>
            <a:endParaRPr lang="es-ES" altLang="es-ES" sz="1200"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C21EB1-80B0-425B-9B08-EDD781916AE9}" type="slidenum">
              <a:rPr lang="es-ES" altLang="es-ES" sz="1200">
                <a:solidFill>
                  <a:prstClr val="black"/>
                </a:solidFill>
              </a:rPr>
              <a:pPr eaLnBrk="1" hangingPunct="1"/>
              <a:t>54</a:t>
            </a:fld>
            <a:endParaRPr lang="es-ES" altLang="es-ES" sz="1200"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Jantar Mantar.-Observatorio</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12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FEA1EF3-1D24-4B80-A1BD-41B992D7C0E8}" type="slidenum">
              <a:rPr lang="es-ES" altLang="es-ES" sz="1200">
                <a:solidFill>
                  <a:prstClr val="black"/>
                </a:solidFill>
              </a:rPr>
              <a:pPr eaLnBrk="1" hangingPunct="1"/>
              <a:t>55</a:t>
            </a:fld>
            <a:endParaRPr lang="es-ES" altLang="es-ES" sz="1200"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3EE1C0-F998-4194-B5F7-1000C67BDC6E}" type="slidenum">
              <a:rPr lang="es-ES" altLang="es-ES" sz="1200">
                <a:solidFill>
                  <a:prstClr val="black"/>
                </a:solidFill>
              </a:rPr>
              <a:pPr eaLnBrk="1" hangingPunct="1"/>
              <a:t>56</a:t>
            </a:fld>
            <a:endParaRPr lang="es-ES" altLang="es-ES" sz="1200" dirty="0">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Jantar Mantar</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a:ln/>
        </p:spPr>
      </p:sp>
      <p:sp>
        <p:nvSpPr>
          <p:cNvPr id="2150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150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B672C92-280B-4252-8E0F-BEC132254D25}" type="slidenum">
              <a:rPr lang="es-ES" altLang="es-ES" sz="1200">
                <a:solidFill>
                  <a:prstClr val="black"/>
                </a:solidFill>
              </a:rPr>
              <a:pPr eaLnBrk="1" hangingPunct="1"/>
              <a:t>57</a:t>
            </a:fld>
            <a:endParaRPr lang="es-ES" altLang="es-ES" sz="1200"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ACC351-70C0-41AE-A587-12098CB43FB5}" type="slidenum">
              <a:rPr lang="es-ES" altLang="es-ES" sz="1200">
                <a:solidFill>
                  <a:prstClr val="black"/>
                </a:solidFill>
              </a:rPr>
              <a:pPr eaLnBrk="1" hangingPunct="1"/>
              <a:t>58</a:t>
            </a:fld>
            <a:endParaRPr lang="es-ES" altLang="es-ES" sz="1200"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B6A909-66A9-4A44-A2B7-38F36695CC11}" type="slidenum">
              <a:rPr lang="es-ES" altLang="es-ES" sz="1200">
                <a:solidFill>
                  <a:prstClr val="black"/>
                </a:solidFill>
              </a:rPr>
              <a:pPr eaLnBrk="1" hangingPunct="1"/>
              <a:t>59</a:t>
            </a:fld>
            <a:endParaRPr lang="es-ES" altLang="es-ES" sz="1200"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0A65D5F-96FD-4062-8278-F2D74E902632}" type="slidenum">
              <a:rPr lang="es-ES" altLang="es-ES" sz="1200">
                <a:solidFill>
                  <a:prstClr val="black"/>
                </a:solidFill>
              </a:rPr>
              <a:pPr eaLnBrk="1" hangingPunct="1"/>
              <a:t>60</a:t>
            </a:fld>
            <a:endParaRPr lang="es-ES" altLang="es-ES" sz="1200"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a:ln/>
        </p:spPr>
      </p:sp>
      <p:sp>
        <p:nvSpPr>
          <p:cNvPr id="2191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191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51EEE89-6431-4530-AFF0-80A7BC2B72D8}" type="slidenum">
              <a:rPr lang="es-ES" altLang="es-ES" sz="1200">
                <a:solidFill>
                  <a:prstClr val="black"/>
                </a:solidFill>
              </a:rPr>
              <a:pPr eaLnBrk="1" hangingPunct="1"/>
              <a:t>61</a:t>
            </a:fld>
            <a:endParaRPr lang="es-ES" altLang="es-ES" sz="1200"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a:ln/>
        </p:spPr>
      </p:sp>
      <p:sp>
        <p:nvSpPr>
          <p:cNvPr id="2201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201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F443207-DD4E-4D69-B36D-A6C501F163C3}" type="slidenum">
              <a:rPr lang="es-ES" altLang="es-ES" sz="1200">
                <a:solidFill>
                  <a:prstClr val="black"/>
                </a:solidFill>
              </a:rPr>
              <a:pPr eaLnBrk="1" hangingPunct="1"/>
              <a:t>62</a:t>
            </a:fld>
            <a:endParaRPr lang="es-ES" altLang="es-ES" sz="1200"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a:ln/>
        </p:spPr>
      </p:sp>
      <p:sp>
        <p:nvSpPr>
          <p:cNvPr id="2211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211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A79F307-D502-4F24-8966-E262C911302A}" type="slidenum">
              <a:rPr lang="es-ES" altLang="es-ES" sz="1200">
                <a:solidFill>
                  <a:prstClr val="black"/>
                </a:solidFill>
              </a:rPr>
              <a:pPr eaLnBrk="1" hangingPunct="1"/>
              <a:t>63</a:t>
            </a:fld>
            <a:endParaRPr lang="es-ES" altLang="es-ES" sz="1200"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a:ln/>
        </p:spPr>
      </p:sp>
      <p:sp>
        <p:nvSpPr>
          <p:cNvPr id="2222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222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3AF52E3-A5C1-4969-90E3-0FAD8F136B2A}" type="slidenum">
              <a:rPr lang="es-ES" altLang="es-ES" sz="1200">
                <a:solidFill>
                  <a:prstClr val="black"/>
                </a:solidFill>
              </a:rPr>
              <a:pPr eaLnBrk="1" hangingPunct="1"/>
              <a:t>64</a:t>
            </a:fld>
            <a:endParaRPr lang="es-ES" altLang="es-ES" sz="1200"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43FC4F2-D530-45BB-81D8-877C245304B6}" type="slidenum">
              <a:rPr lang="es-ES" altLang="es-ES" sz="1200">
                <a:solidFill>
                  <a:prstClr val="black"/>
                </a:solidFill>
              </a:rPr>
              <a:pPr eaLnBrk="1" hangingPunct="1"/>
              <a:t>65</a:t>
            </a:fld>
            <a:endParaRPr lang="es-ES" altLang="es-ES" sz="1200"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A691C42-B8AE-4514-BAEE-ADB334C9BD61}" type="slidenum">
              <a:rPr lang="es-ES" altLang="es-ES" sz="1200">
                <a:solidFill>
                  <a:prstClr val="black"/>
                </a:solidFill>
              </a:rPr>
              <a:pPr eaLnBrk="1" hangingPunct="1"/>
              <a:t>66</a:t>
            </a:fld>
            <a:endParaRPr lang="es-ES" altLang="es-ES" sz="1200"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 –e- Jinnah.-Lawrence Park</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C232990-DA63-42CF-8252-0916855AAE6C}" type="slidenum">
              <a:rPr lang="es-ES" altLang="es-ES" sz="1200">
                <a:solidFill>
                  <a:prstClr val="black"/>
                </a:solidFill>
              </a:rPr>
              <a:pPr eaLnBrk="1" hangingPunct="1"/>
              <a:t>71</a:t>
            </a:fld>
            <a:endParaRPr lang="es-ES" altLang="es-ES" sz="1200"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Bagh-e-Jinnah</a:t>
            </a: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599589D-391C-478B-9DA3-5588A0A18553}" type="slidenum">
              <a:rPr lang="es-ES" altLang="es-ES" sz="1200">
                <a:solidFill>
                  <a:prstClr val="black"/>
                </a:solidFill>
              </a:rPr>
              <a:pPr eaLnBrk="1" hangingPunct="1"/>
              <a:t>72</a:t>
            </a:fld>
            <a:endParaRPr lang="es-ES" altLang="es-ES" sz="1200"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Gulshan Igbal Park</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B9BA445-76E8-4AF9-BDA3-8DEE811864D3}" type="slidenum">
              <a:rPr lang="es-ES" altLang="es-ES" sz="1200">
                <a:solidFill>
                  <a:prstClr val="black"/>
                </a:solidFill>
              </a:rPr>
              <a:pPr eaLnBrk="1" hangingPunct="1"/>
              <a:t>73</a:t>
            </a:fld>
            <a:endParaRPr lang="es-ES" altLang="es-ES" sz="1200"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Jilani Park</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62CD01-B280-4CAE-A926-2C505C7A504C}" type="slidenum">
              <a:rPr lang="es-ES" altLang="es-ES" sz="1200">
                <a:solidFill>
                  <a:prstClr val="black"/>
                </a:solidFill>
              </a:rPr>
              <a:pPr eaLnBrk="1" hangingPunct="1"/>
              <a:t>74</a:t>
            </a:fld>
            <a:endParaRPr lang="es-ES" altLang="es-ES" sz="1200"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2E2CB7-A416-4A88-9354-CD2E021F3A48}" type="slidenum">
              <a:rPr lang="es-ES" altLang="es-ES" sz="1200">
                <a:solidFill>
                  <a:prstClr val="black"/>
                </a:solidFill>
              </a:rPr>
              <a:pPr eaLnBrk="1" hangingPunct="1"/>
              <a:t>75</a:t>
            </a:fld>
            <a:endParaRPr lang="es-ES" altLang="es-ES" sz="1200" dirty="0">
              <a:solidFill>
                <a:prstClr val="black"/>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Lahore Court</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498E2C-E295-4241-B6D4-7DFF2EACBE94}" type="slidenum">
              <a:rPr lang="es-ES" altLang="es-ES" sz="1200">
                <a:solidFill>
                  <a:prstClr val="black"/>
                </a:solidFill>
              </a:rPr>
              <a:pPr eaLnBrk="1" hangingPunct="1"/>
              <a:t>76</a:t>
            </a:fld>
            <a:endParaRPr lang="es-ES" altLang="es-ES" sz="1200" dirty="0">
              <a:solidFill>
                <a:prstClr val="black"/>
              </a:solidFill>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Lahore Court</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5B8F27-C803-4921-93F1-D1DC0B0CE990}" type="slidenum">
              <a:rPr lang="es-ES" altLang="es-ES" sz="1200">
                <a:solidFill>
                  <a:prstClr val="black"/>
                </a:solidFill>
              </a:rPr>
              <a:pPr eaLnBrk="1" hangingPunct="1"/>
              <a:t>78</a:t>
            </a:fld>
            <a:endParaRPr lang="es-ES" altLang="es-ES" sz="1200" dirty="0">
              <a:solidFill>
                <a:prstClr val="black"/>
              </a:solidFill>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Gardens.-Nueva Delhi</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33385D3-E557-4337-A7B7-B66AA8452332}" type="slidenum">
              <a:rPr lang="es-ES" altLang="es-ES" sz="1200">
                <a:solidFill>
                  <a:prstClr val="black"/>
                </a:solidFill>
              </a:rPr>
              <a:pPr eaLnBrk="1" hangingPunct="1"/>
              <a:t>79</a:t>
            </a:fld>
            <a:endParaRPr lang="es-ES" altLang="es-ES" sz="1200" dirty="0">
              <a:solidFill>
                <a:prstClr val="black"/>
              </a:solidFill>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Gardens.-Nueva Delhi</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BA84864-E87E-44F8-9EA4-C12092D799EF}" type="slidenum">
              <a:rPr lang="es-ES" altLang="es-ES" sz="1200">
                <a:solidFill>
                  <a:prstClr val="black"/>
                </a:solidFill>
              </a:rPr>
              <a:pPr eaLnBrk="1" hangingPunct="1"/>
              <a:t>80</a:t>
            </a:fld>
            <a:endParaRPr lang="es-ES" altLang="es-ES" sz="1200" dirty="0">
              <a:solidFill>
                <a:prstClr val="black"/>
              </a:solidFill>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650C81-5241-4A15-8FCE-ECB73702193C}" type="slidenum">
              <a:rPr lang="es-ES" altLang="es-ES" sz="1200">
                <a:solidFill>
                  <a:prstClr val="black"/>
                </a:solidFill>
              </a:rPr>
              <a:pPr eaLnBrk="1" hangingPunct="1"/>
              <a:t>81</a:t>
            </a:fld>
            <a:endParaRPr lang="es-ES" altLang="es-ES" sz="1200" dirty="0">
              <a:solidFill>
                <a:prstClr val="black"/>
              </a:solidFill>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F7E86DF-9DB0-4CEE-A644-8107E5B8D1D5}" type="slidenum">
              <a:rPr lang="es-ES" altLang="es-ES" sz="1200">
                <a:solidFill>
                  <a:prstClr val="black"/>
                </a:solidFill>
              </a:rPr>
              <a:pPr eaLnBrk="1" hangingPunct="1"/>
              <a:t>82</a:t>
            </a:fld>
            <a:endParaRPr lang="es-ES" altLang="es-ES" sz="1200" dirty="0">
              <a:solidFill>
                <a:prstClr val="black"/>
              </a:solidFill>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D6185E7-A2F2-49E5-B0B4-9255D72961E1}" type="slidenum">
              <a:rPr lang="es-ES" altLang="es-ES" sz="1200">
                <a:solidFill>
                  <a:prstClr val="black"/>
                </a:solidFill>
              </a:rPr>
              <a:pPr eaLnBrk="1" hangingPunct="1"/>
              <a:t>83</a:t>
            </a:fld>
            <a:endParaRPr lang="es-ES" altLang="es-ES" sz="1200" dirty="0">
              <a:solidFill>
                <a:prstClr val="black"/>
              </a:solidFill>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D479A8D-D607-4DE4-90E6-57F73F3582D4}" type="slidenum">
              <a:rPr lang="es-ES" altLang="es-ES" sz="1200">
                <a:solidFill>
                  <a:prstClr val="black"/>
                </a:solidFill>
              </a:rPr>
              <a:pPr eaLnBrk="1" hangingPunct="1"/>
              <a:t>84</a:t>
            </a:fld>
            <a:endParaRPr lang="es-ES" altLang="es-ES" sz="1200"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717DA03-85B6-48D4-B708-2A9956876CC7}" type="slidenum">
              <a:rPr lang="es-ES" altLang="es-ES" sz="1200">
                <a:solidFill>
                  <a:prstClr val="black"/>
                </a:solidFill>
              </a:rPr>
              <a:pPr eaLnBrk="1" hangingPunct="1"/>
              <a:t>85</a:t>
            </a:fld>
            <a:endParaRPr lang="es-ES" altLang="es-ES" sz="1200" dirty="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5AFE58-0599-4F96-AA26-93CF7079A1F4}" type="slidenum">
              <a:rPr lang="es-ES" altLang="es-ES" sz="1200">
                <a:solidFill>
                  <a:prstClr val="black"/>
                </a:solidFill>
              </a:rPr>
              <a:pPr eaLnBrk="1" hangingPunct="1"/>
              <a:t>86</a:t>
            </a:fld>
            <a:endParaRPr lang="es-ES" altLang="es-ES" sz="1200" dirty="0">
              <a:solidFill>
                <a:prstClr val="black"/>
              </a:solidFill>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8BB9123-9425-43F5-976C-893E08D6AA4B}" type="slidenum">
              <a:rPr lang="es-ES" altLang="es-ES" sz="1200">
                <a:solidFill>
                  <a:prstClr val="black"/>
                </a:solidFill>
              </a:rPr>
              <a:pPr eaLnBrk="1" hangingPunct="1"/>
              <a:t>87</a:t>
            </a:fld>
            <a:endParaRPr lang="es-ES" altLang="es-ES" sz="1200" dirty="0">
              <a:solidFill>
                <a:prstClr val="black"/>
              </a:solidFill>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B16F3F2-DEBC-4543-A4C0-A29DC3ED4DE8}" type="slidenum">
              <a:rPr lang="es-ES" altLang="es-ES" sz="1200">
                <a:solidFill>
                  <a:prstClr val="black"/>
                </a:solidFill>
              </a:rPr>
              <a:pPr eaLnBrk="1" hangingPunct="1"/>
              <a:t>88</a:t>
            </a:fld>
            <a:endParaRPr lang="es-ES" altLang="es-ES" sz="1200" dirty="0">
              <a:solidFill>
                <a:prstClr val="blac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60E2D9-299A-4B05-B7C2-0CD93071C216}" type="slidenum">
              <a:rPr lang="es-ES" altLang="es-ES" sz="1200">
                <a:solidFill>
                  <a:prstClr val="black"/>
                </a:solidFill>
              </a:rPr>
              <a:pPr eaLnBrk="1" hangingPunct="1"/>
              <a:t>89</a:t>
            </a:fld>
            <a:endParaRPr lang="es-ES" altLang="es-ES" sz="1200" dirty="0">
              <a:solidFill>
                <a:prstClr val="black"/>
              </a:solidFill>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89ABACC-49CC-4B21-8447-97419E027090}" type="slidenum">
              <a:rPr lang="es-ES" altLang="es-ES" sz="1200">
                <a:solidFill>
                  <a:prstClr val="black"/>
                </a:solidFill>
              </a:rPr>
              <a:pPr eaLnBrk="1" hangingPunct="1"/>
              <a:t>90</a:t>
            </a:fld>
            <a:endParaRPr lang="es-ES" altLang="es-ES" sz="1200" dirty="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Nishat Bagh .-Srinagar</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7CF408A-4A50-4BC1-8B2D-26E9B4F1F0B1}" type="slidenum">
              <a:rPr lang="es-ES" altLang="es-ES" sz="1200">
                <a:solidFill>
                  <a:prstClr val="black"/>
                </a:solidFill>
              </a:rPr>
              <a:pPr eaLnBrk="1" hangingPunct="1"/>
              <a:t>93</a:t>
            </a:fld>
            <a:endParaRPr lang="es-ES" altLang="es-ES" sz="1200"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Nishat Bagh.-Srinagar</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4BE65FC-DC25-4EFC-BDED-3B00674B2F44}" type="slidenum">
              <a:rPr lang="es-ES" altLang="es-ES" sz="1200">
                <a:solidFill>
                  <a:prstClr val="black"/>
                </a:solidFill>
              </a:rPr>
              <a:pPr eaLnBrk="1" hangingPunct="1"/>
              <a:t>94</a:t>
            </a:fld>
            <a:endParaRPr lang="es-ES" altLang="es-ES" sz="1200"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Nishat Bagh</a:t>
            </a:r>
          </a:p>
        </p:txBody>
      </p:sp>
      <p:sp>
        <p:nvSpPr>
          <p:cNvPr id="246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B7F1A1F-1CFB-478F-AECB-0972A1908082}" type="slidenum">
              <a:rPr lang="es-ES" altLang="es-ES" sz="1200">
                <a:solidFill>
                  <a:prstClr val="black"/>
                </a:solidFill>
              </a:rPr>
              <a:pPr eaLnBrk="1" hangingPunct="1"/>
              <a:t>95</a:t>
            </a:fld>
            <a:endParaRPr lang="es-ES" altLang="es-ES" sz="1200"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Nishat Bagh</a:t>
            </a: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8B3E53F-A073-43FC-8DB0-21ED07DC6D01}" type="slidenum">
              <a:rPr lang="es-ES" altLang="es-ES" sz="1200">
                <a:solidFill>
                  <a:prstClr val="black"/>
                </a:solidFill>
              </a:rPr>
              <a:pPr eaLnBrk="1" hangingPunct="1"/>
              <a:t>96</a:t>
            </a:fld>
            <a:endParaRPr lang="es-ES" altLang="es-ES" sz="1200"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Nishat Bagh</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CCB8A53-111D-47B3-91FB-6BB4B9C926BE}" type="slidenum">
              <a:rPr lang="es-ES" altLang="es-ES" sz="1200">
                <a:solidFill>
                  <a:prstClr val="black"/>
                </a:solidFill>
              </a:rPr>
              <a:pPr eaLnBrk="1" hangingPunct="1"/>
              <a:t>97</a:t>
            </a:fld>
            <a:endParaRPr lang="es-ES" altLang="es-ES" sz="1200"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D4026C-C70C-41AB-B4B3-1653FFED98F8}" type="slidenum">
              <a:rPr lang="es-ES" altLang="es-ES" sz="1200">
                <a:solidFill>
                  <a:prstClr val="black"/>
                </a:solidFill>
              </a:rPr>
              <a:pPr eaLnBrk="1" hangingPunct="1"/>
              <a:t>98</a:t>
            </a:fld>
            <a:endParaRPr lang="es-ES" altLang="es-ES" sz="1200" dirty="0">
              <a:solidFill>
                <a:prstClr val="black"/>
              </a:solidFill>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Mughal.-Srinagar</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AE5B757-0A5E-4D5F-BFE0-6B5468E84074}" type="slidenum">
              <a:rPr lang="es-ES" altLang="es-ES" sz="1200">
                <a:solidFill>
                  <a:prstClr val="black"/>
                </a:solidFill>
              </a:rPr>
              <a:pPr eaLnBrk="1" hangingPunct="1"/>
              <a:t>99</a:t>
            </a:fld>
            <a:endParaRPr lang="es-ES" altLang="es-ES" sz="1200" dirty="0">
              <a:solidFill>
                <a:prstClr val="black"/>
              </a:solidFill>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654EE6-98E8-43A4-8986-89B348D06441}" type="slidenum">
              <a:rPr lang="es-ES" altLang="es-ES" sz="1200">
                <a:solidFill>
                  <a:prstClr val="black"/>
                </a:solidFill>
              </a:rPr>
              <a:pPr eaLnBrk="1" hangingPunct="1"/>
              <a:t>100</a:t>
            </a:fld>
            <a:endParaRPr lang="es-ES" altLang="es-ES" sz="1200" dirty="0">
              <a:solidFill>
                <a:prstClr val="black"/>
              </a:solidFill>
            </a:endParaRPr>
          </a:p>
        </p:txBody>
      </p:sp>
      <p:sp>
        <p:nvSpPr>
          <p:cNvPr id="251907" name="Rectangle 1026"/>
          <p:cNvSpPr>
            <a:spLocks noGrp="1" noRot="1" noChangeAspect="1" noChangeArrowheads="1" noTextEdit="1"/>
          </p:cNvSpPr>
          <p:nvPr>
            <p:ph type="sldImg"/>
          </p:nvPr>
        </p:nvSpPr>
        <p:spPr>
          <a:ln/>
        </p:spPr>
      </p:sp>
      <p:sp>
        <p:nvSpPr>
          <p:cNvPr id="2519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58E0D99-66E8-441C-B250-26EF9D0F6D7A}" type="slidenum">
              <a:rPr lang="es-ES" altLang="es-ES" sz="1200">
                <a:solidFill>
                  <a:prstClr val="black"/>
                </a:solidFill>
              </a:rPr>
              <a:pPr eaLnBrk="1" hangingPunct="1"/>
              <a:t>101</a:t>
            </a:fld>
            <a:endParaRPr lang="es-ES" altLang="es-ES" sz="1200" dirty="0">
              <a:solidFill>
                <a:prstClr val="black"/>
              </a:solidFill>
            </a:endParaRPr>
          </a:p>
        </p:txBody>
      </p:sp>
      <p:sp>
        <p:nvSpPr>
          <p:cNvPr id="252931" name="Rectangle 1026"/>
          <p:cNvSpPr>
            <a:spLocks noGrp="1" noRot="1" noChangeAspect="1" noChangeArrowheads="1" noTextEdit="1"/>
          </p:cNvSpPr>
          <p:nvPr>
            <p:ph type="sldImg"/>
          </p:nvPr>
        </p:nvSpPr>
        <p:spPr>
          <a:ln/>
        </p:spPr>
      </p:sp>
      <p:sp>
        <p:nvSpPr>
          <p:cNvPr id="2529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154E992-01CF-4528-984B-E33279E0DAD0}" type="slidenum">
              <a:rPr lang="es-ES" altLang="es-ES" sz="1200">
                <a:solidFill>
                  <a:prstClr val="black"/>
                </a:solidFill>
              </a:rPr>
              <a:pPr eaLnBrk="1" hangingPunct="1"/>
              <a:t>102</a:t>
            </a:fld>
            <a:endParaRPr lang="es-ES" altLang="es-ES" sz="1200" dirty="0">
              <a:solidFill>
                <a:prstClr val="black"/>
              </a:solidFill>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Garden.-India</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C8CF674-1AD2-4659-9BAC-4C22E1D9650E}" type="slidenum">
              <a:rPr lang="es-ES" altLang="es-ES" sz="1200">
                <a:solidFill>
                  <a:prstClr val="black"/>
                </a:solidFill>
              </a:rPr>
              <a:pPr eaLnBrk="1" hangingPunct="1"/>
              <a:t>103</a:t>
            </a:fld>
            <a:endParaRPr lang="es-ES" altLang="es-ES" sz="1200" dirty="0">
              <a:solidFill>
                <a:prstClr val="black"/>
              </a:solidFill>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 .-Kashmir</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4C834FD-0E30-49F5-A0FF-E8893E9F9B3E}" type="slidenum">
              <a:rPr lang="es-ES" altLang="es-ES" sz="1200">
                <a:solidFill>
                  <a:prstClr val="black"/>
                </a:solidFill>
              </a:rPr>
              <a:pPr eaLnBrk="1" hangingPunct="1"/>
              <a:t>104</a:t>
            </a:fld>
            <a:endParaRPr lang="es-ES" altLang="es-ES" sz="1200" dirty="0">
              <a:solidFill>
                <a:prstClr val="black"/>
              </a:solidFill>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Garden.-Nishat</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79CBC9-2928-41AB-A048-125D6FBAFB23}" type="slidenum">
              <a:rPr lang="es-ES" altLang="es-ES" sz="1200">
                <a:solidFill>
                  <a:prstClr val="black"/>
                </a:solidFill>
              </a:rPr>
              <a:pPr eaLnBrk="1" hangingPunct="1"/>
              <a:t>105</a:t>
            </a:fld>
            <a:endParaRPr lang="es-ES" altLang="es-ES" sz="1200" dirty="0">
              <a:solidFill>
                <a:prstClr val="black"/>
              </a:solidFill>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64CAD86-F7B9-46B2-AFB6-1FF10C3C2ABA}" type="slidenum">
              <a:rPr lang="es-ES" altLang="es-ES" sz="1200">
                <a:solidFill>
                  <a:prstClr val="black"/>
                </a:solidFill>
              </a:rPr>
              <a:pPr eaLnBrk="1" hangingPunct="1"/>
              <a:t>106</a:t>
            </a:fld>
            <a:endParaRPr lang="es-ES" altLang="es-ES" sz="1200"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34765A0-1945-496B-AB7E-B0948B51FC92}" type="slidenum">
              <a:rPr lang="es-ES" altLang="es-ES" sz="1200">
                <a:solidFill>
                  <a:prstClr val="black"/>
                </a:solidFill>
              </a:rPr>
              <a:pPr eaLnBrk="1" hangingPunct="1"/>
              <a:t>107</a:t>
            </a:fld>
            <a:endParaRPr lang="es-ES" altLang="es-ES" sz="1200" dirty="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A45FC3A-3DC8-4E91-9E76-146890659D79}" type="slidenum">
              <a:rPr lang="es-ES" altLang="es-ES" sz="1200">
                <a:solidFill>
                  <a:prstClr val="black"/>
                </a:solidFill>
              </a:rPr>
              <a:pPr eaLnBrk="1" hangingPunct="1"/>
              <a:t>108</a:t>
            </a:fld>
            <a:endParaRPr lang="es-ES" altLang="es-ES" sz="1200" dirty="0">
              <a:solidFill>
                <a:prstClr val="black"/>
              </a:solidFill>
            </a:endParaRPr>
          </a:p>
        </p:txBody>
      </p:sp>
      <p:sp>
        <p:nvSpPr>
          <p:cNvPr id="260099" name="Rectangle 1026"/>
          <p:cNvSpPr>
            <a:spLocks noGrp="1" noRot="1" noChangeAspect="1" noChangeArrowheads="1" noTextEdit="1"/>
          </p:cNvSpPr>
          <p:nvPr>
            <p:ph type="sldImg"/>
          </p:nvPr>
        </p:nvSpPr>
        <p:spPr>
          <a:ln/>
        </p:spPr>
      </p:sp>
      <p:sp>
        <p:nvSpPr>
          <p:cNvPr id="260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7702B16-A9CA-4438-85D6-833B87F27FD7}" type="slidenum">
              <a:rPr lang="es-ES" altLang="es-ES" sz="1200">
                <a:solidFill>
                  <a:prstClr val="black"/>
                </a:solidFill>
              </a:rPr>
              <a:pPr eaLnBrk="1" hangingPunct="1"/>
              <a:t>109</a:t>
            </a:fld>
            <a:endParaRPr lang="es-ES" altLang="es-ES" sz="1200" dirty="0">
              <a:solidFill>
                <a:prstClr val="black"/>
              </a:solidFill>
            </a:endParaRPr>
          </a:p>
        </p:txBody>
      </p:sp>
      <p:sp>
        <p:nvSpPr>
          <p:cNvPr id="261123" name="Rectangle 1026"/>
          <p:cNvSpPr>
            <a:spLocks noGrp="1" noRot="1" noChangeAspect="1" noChangeArrowheads="1" noTextEdit="1"/>
          </p:cNvSpPr>
          <p:nvPr>
            <p:ph type="sldImg"/>
          </p:nvPr>
        </p:nvSpPr>
        <p:spPr>
          <a:ln/>
        </p:spPr>
      </p:sp>
      <p:sp>
        <p:nvSpPr>
          <p:cNvPr id="2611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2722AF5-3C07-4683-88F6-8F6CB576B20D}" type="slidenum">
              <a:rPr lang="es-ES" altLang="es-ES" sz="1200">
                <a:solidFill>
                  <a:prstClr val="black"/>
                </a:solidFill>
              </a:rPr>
              <a:pPr eaLnBrk="1" hangingPunct="1"/>
              <a:t>110</a:t>
            </a:fld>
            <a:endParaRPr lang="es-ES" altLang="es-ES" sz="1200" dirty="0">
              <a:solidFill>
                <a:prstClr val="black"/>
              </a:solidFill>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C793CA3-0E19-4457-AE81-A21E4A6248DE}" type="slidenum">
              <a:rPr lang="es-ES" altLang="es-ES" sz="1200">
                <a:solidFill>
                  <a:prstClr val="black"/>
                </a:solidFill>
              </a:rPr>
              <a:pPr eaLnBrk="1" hangingPunct="1"/>
              <a:t>111</a:t>
            </a:fld>
            <a:endParaRPr lang="es-ES" altLang="es-ES" sz="1200" dirty="0">
              <a:solidFill>
                <a:prstClr val="black"/>
              </a:solidFill>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Mughal.-Lahore Gardens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EEDED1A-EF14-483B-B462-2E2E31BD1FA4}" type="slidenum">
              <a:rPr lang="es-ES" altLang="es-ES" sz="1200">
                <a:solidFill>
                  <a:prstClr val="black"/>
                </a:solidFill>
              </a:rPr>
              <a:pPr eaLnBrk="1" hangingPunct="1"/>
              <a:t>115</a:t>
            </a:fld>
            <a:endParaRPr lang="es-ES" altLang="es-ES" sz="1200" dirty="0">
              <a:solidFill>
                <a:prstClr val="black"/>
              </a:solidFill>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64A54FA-B2E5-4B7F-A592-000F18C584B0}" type="slidenum">
              <a:rPr lang="es-ES" altLang="es-ES" sz="1200">
                <a:solidFill>
                  <a:prstClr val="black"/>
                </a:solidFill>
              </a:rPr>
              <a:pPr eaLnBrk="1" hangingPunct="1"/>
              <a:t>116</a:t>
            </a:fld>
            <a:endParaRPr lang="es-ES" altLang="es-ES" sz="1200" dirty="0">
              <a:solidFill>
                <a:prstClr val="black"/>
              </a:solidFill>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54D4C84-A7C9-454E-925F-D3F21E4826DE}" type="slidenum">
              <a:rPr lang="es-ES" altLang="es-ES" sz="1200">
                <a:solidFill>
                  <a:prstClr val="black"/>
                </a:solidFill>
              </a:rPr>
              <a:pPr eaLnBrk="1" hangingPunct="1"/>
              <a:t>117</a:t>
            </a:fld>
            <a:endParaRPr lang="es-ES" altLang="es-ES" sz="1200" dirty="0">
              <a:solidFill>
                <a:prstClr val="black"/>
              </a:solidFill>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6105995-19BE-4E7E-8FA6-167B25C8D59A}" type="slidenum">
              <a:rPr lang="es-ES" altLang="es-ES" sz="1200">
                <a:solidFill>
                  <a:prstClr val="black"/>
                </a:solidFill>
              </a:rPr>
              <a:pPr eaLnBrk="1" hangingPunct="1"/>
              <a:t>118</a:t>
            </a:fld>
            <a:endParaRPr lang="es-ES" altLang="es-ES" sz="1200" dirty="0">
              <a:solidFill>
                <a:prstClr val="black"/>
              </a:solidFill>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1BA2E10-B0E3-42D9-A94E-F7A723D83325}" type="slidenum">
              <a:rPr lang="es-ES" altLang="es-ES" sz="1200">
                <a:solidFill>
                  <a:prstClr val="black"/>
                </a:solidFill>
              </a:rPr>
              <a:pPr eaLnBrk="1" hangingPunct="1"/>
              <a:t>119</a:t>
            </a:fld>
            <a:endParaRPr lang="es-ES" altLang="es-ES" sz="1200" dirty="0">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F5E44FC-F968-4FDB-8FA2-5C935C2928AD}" type="slidenum">
              <a:rPr lang="es-ES" altLang="es-ES" sz="1200">
                <a:solidFill>
                  <a:prstClr val="black"/>
                </a:solidFill>
              </a:rPr>
              <a:pPr eaLnBrk="1" hangingPunct="1"/>
              <a:t>120</a:t>
            </a:fld>
            <a:endParaRPr lang="es-ES" altLang="es-ES" sz="1200" dirty="0">
              <a:solidFill>
                <a:prstClr val="black"/>
              </a:solidFill>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F00AAD-86AE-4AFD-8629-6127A30AA74B}" type="slidenum">
              <a:rPr lang="es-ES" altLang="es-ES" sz="1200">
                <a:solidFill>
                  <a:prstClr val="black"/>
                </a:solidFill>
              </a:rPr>
              <a:pPr eaLnBrk="1" hangingPunct="1"/>
              <a:t>121</a:t>
            </a:fld>
            <a:endParaRPr lang="es-ES" altLang="es-ES" sz="1200" dirty="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B47F9F4-A5D3-42C8-89AF-602200078CB8}" type="slidenum">
              <a:rPr lang="es-ES" altLang="es-ES" sz="1200">
                <a:solidFill>
                  <a:prstClr val="black"/>
                </a:solidFill>
              </a:rPr>
              <a:pPr eaLnBrk="1" hangingPunct="1"/>
              <a:t>122</a:t>
            </a:fld>
            <a:endParaRPr lang="es-ES" altLang="es-ES" sz="1200" dirty="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6E62788-213F-45CD-A633-D922138A6E6C}" type="slidenum">
              <a:rPr lang="es-ES" altLang="es-ES" sz="1200">
                <a:solidFill>
                  <a:prstClr val="black"/>
                </a:solidFill>
              </a:rPr>
              <a:pPr eaLnBrk="1" hangingPunct="1"/>
              <a:t>124</a:t>
            </a:fld>
            <a:endParaRPr lang="es-ES" altLang="es-ES" sz="1200" dirty="0">
              <a:solidFill>
                <a:prstClr val="black"/>
              </a:solidFill>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5DC469A-83C7-44DF-8E9B-FAD7EC4EDB20}" type="slidenum">
              <a:rPr lang="es-ES" altLang="es-ES" sz="1200">
                <a:solidFill>
                  <a:prstClr val="black"/>
                </a:solidFill>
              </a:rPr>
              <a:pPr eaLnBrk="1" hangingPunct="1"/>
              <a:t>125</a:t>
            </a:fld>
            <a:endParaRPr lang="es-ES" altLang="es-ES" sz="1200" dirty="0">
              <a:solidFill>
                <a:prstClr val="black"/>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Singapur.-Bromelias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B64793-4C71-44BC-9ECF-FD89E707E659}" type="slidenum">
              <a:rPr lang="es-ES" altLang="es-ES" sz="1200">
                <a:solidFill>
                  <a:prstClr val="black"/>
                </a:solidFill>
              </a:rPr>
              <a:pPr eaLnBrk="1" hangingPunct="1"/>
              <a:t>126</a:t>
            </a:fld>
            <a:endParaRPr lang="es-ES" altLang="es-ES" sz="1200" dirty="0">
              <a:solidFill>
                <a:prstClr val="black"/>
              </a:solidFill>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5C75B62-3C90-4896-950D-0B7FD1EAAC04}" type="slidenum">
              <a:rPr lang="es-ES" altLang="es-ES" sz="1200">
                <a:solidFill>
                  <a:prstClr val="black"/>
                </a:solidFill>
              </a:rPr>
              <a:pPr eaLnBrk="1" hangingPunct="1"/>
              <a:t>127</a:t>
            </a:fld>
            <a:endParaRPr lang="es-ES" altLang="es-ES" sz="1200" dirty="0">
              <a:solidFill>
                <a:prstClr val="black"/>
              </a:solidFill>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AC95095-B190-4A92-AA29-8030C07DA41B}" type="slidenum">
              <a:rPr lang="es-ES" altLang="es-ES" sz="1200">
                <a:solidFill>
                  <a:prstClr val="black"/>
                </a:solidFill>
              </a:rPr>
              <a:pPr eaLnBrk="1" hangingPunct="1"/>
              <a:t>128</a:t>
            </a:fld>
            <a:endParaRPr lang="es-ES" altLang="es-ES" sz="1200" dirty="0">
              <a:solidFill>
                <a:prstClr val="black"/>
              </a:solidFill>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BC5FF99-52DC-4DEB-A4AE-E2CB6A09A3D5}" type="slidenum">
              <a:rPr lang="es-ES" altLang="es-ES" sz="1200">
                <a:solidFill>
                  <a:prstClr val="black"/>
                </a:solidFill>
              </a:rPr>
              <a:pPr eaLnBrk="1" hangingPunct="1"/>
              <a:t>129</a:t>
            </a:fld>
            <a:endParaRPr lang="es-ES" altLang="es-ES" sz="1200" dirty="0">
              <a:solidFill>
                <a:prstClr val="black"/>
              </a:solidFill>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011FA0-FD30-4811-BC29-78D96D6DDC94}" type="slidenum">
              <a:rPr lang="es-ES" altLang="es-ES" sz="1200">
                <a:solidFill>
                  <a:prstClr val="black"/>
                </a:solidFill>
              </a:rPr>
              <a:pPr eaLnBrk="1" hangingPunct="1"/>
              <a:t>130</a:t>
            </a:fld>
            <a:endParaRPr lang="es-ES" altLang="es-ES" sz="1200" dirty="0">
              <a:solidFill>
                <a:prstClr val="black"/>
              </a:solidFill>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Botánico.-Bambues</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3D693AD-BC92-4A99-BB43-6112ECABA1F4}" type="slidenum">
              <a:rPr lang="es-ES" altLang="es-ES" sz="1200">
                <a:solidFill>
                  <a:prstClr val="black"/>
                </a:solidFill>
              </a:rPr>
              <a:pPr eaLnBrk="1" hangingPunct="1"/>
              <a:t>131</a:t>
            </a:fld>
            <a:endParaRPr lang="es-ES" altLang="es-ES" sz="1200" dirty="0">
              <a:solidFill>
                <a:prstClr val="black"/>
              </a:solidFill>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Botánico.-Heliconias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2A8C92-BE5E-4C6B-9A25-EB9D56BD2446}" type="slidenum">
              <a:rPr lang="es-ES" altLang="es-ES" sz="1200">
                <a:solidFill>
                  <a:prstClr val="black"/>
                </a:solidFill>
              </a:rPr>
              <a:pPr eaLnBrk="1" hangingPunct="1"/>
              <a:t>132</a:t>
            </a:fld>
            <a:endParaRPr lang="es-ES" altLang="es-ES" sz="1200" dirty="0">
              <a:solidFill>
                <a:prstClr val="black"/>
              </a:solidFill>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Botánico.-Evolucion Garden</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CC0ABE-1507-450A-A330-959EA2621C40}" type="slidenum">
              <a:rPr lang="es-ES" altLang="es-ES" sz="1200">
                <a:solidFill>
                  <a:prstClr val="black"/>
                </a:solidFill>
              </a:rPr>
              <a:pPr eaLnBrk="1" hangingPunct="1"/>
              <a:t>133</a:t>
            </a:fld>
            <a:endParaRPr lang="es-ES" altLang="es-ES" sz="1200" dirty="0">
              <a:solidFill>
                <a:prstClr val="black"/>
              </a:solidFill>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2D13058-30C4-4B3F-9281-8CDA0411952C}" type="slidenum">
              <a:rPr lang="es-ES" altLang="es-ES" sz="1200">
                <a:solidFill>
                  <a:prstClr val="black"/>
                </a:solidFill>
              </a:rPr>
              <a:pPr eaLnBrk="1" hangingPunct="1"/>
              <a:t>134</a:t>
            </a:fld>
            <a:endParaRPr lang="es-ES" altLang="es-ES" sz="1200" dirty="0">
              <a:solidFill>
                <a:prstClr val="black"/>
              </a:solidFill>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BC08C76-E0AC-4B06-9C3A-AE47D0E64F18}" type="slidenum">
              <a:rPr lang="es-ES" altLang="es-ES" sz="1200">
                <a:solidFill>
                  <a:prstClr val="black"/>
                </a:solidFill>
              </a:rPr>
              <a:pPr eaLnBrk="1" hangingPunct="1"/>
              <a:t>135</a:t>
            </a:fld>
            <a:endParaRPr lang="es-ES" altLang="es-ES" sz="1200" dirty="0">
              <a:solidFill>
                <a:prstClr val="black"/>
              </a:solidFill>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13ACCBA-A406-4B25-A7B3-CF2515114171}" type="slidenum">
              <a:rPr lang="es-ES" altLang="es-ES" sz="1200">
                <a:solidFill>
                  <a:prstClr val="black"/>
                </a:solidFill>
              </a:rPr>
              <a:pPr eaLnBrk="1" hangingPunct="1"/>
              <a:t>136</a:t>
            </a:fld>
            <a:endParaRPr lang="es-ES" altLang="es-ES" sz="1200" dirty="0">
              <a:solidFill>
                <a:prstClr val="black"/>
              </a:solidFill>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9CC095-F9F2-40A2-9A3A-D3D559A09938}" type="slidenum">
              <a:rPr lang="es-ES" altLang="es-ES" sz="1200">
                <a:solidFill>
                  <a:prstClr val="black"/>
                </a:solidFill>
              </a:rPr>
              <a:pPr eaLnBrk="1" hangingPunct="1"/>
              <a:t>137</a:t>
            </a:fld>
            <a:endParaRPr lang="es-ES" altLang="es-ES" sz="1200" dirty="0">
              <a:solidFill>
                <a:prstClr val="black"/>
              </a:solidFill>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019CC2D-C646-4DFC-93C9-BF4CEA8C7BBB}" type="slidenum">
              <a:rPr lang="es-ES" altLang="es-ES" sz="1200">
                <a:solidFill>
                  <a:prstClr val="black"/>
                </a:solidFill>
              </a:rPr>
              <a:pPr eaLnBrk="1" hangingPunct="1"/>
              <a:t>138</a:t>
            </a:fld>
            <a:endParaRPr lang="es-ES" altLang="es-ES" sz="1200" dirty="0">
              <a:solidFill>
                <a:prstClr val="black"/>
              </a:solidFill>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54394FE-BB2F-4A20-B207-832242C5966D}" type="slidenum">
              <a:rPr lang="es-ES" altLang="es-ES" sz="1200">
                <a:solidFill>
                  <a:prstClr val="black"/>
                </a:solidFill>
              </a:rPr>
              <a:pPr eaLnBrk="1" hangingPunct="1"/>
              <a:t>139</a:t>
            </a:fld>
            <a:endParaRPr lang="es-ES" altLang="es-ES" sz="1200" dirty="0">
              <a:solidFill>
                <a:prstClr val="black"/>
              </a:solidFill>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Chinese Garden</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A193E4-D6FF-4E58-8032-C07A6016EBB7}" type="slidenum">
              <a:rPr lang="es-ES" altLang="es-ES" sz="1200">
                <a:solidFill>
                  <a:prstClr val="black"/>
                </a:solidFill>
              </a:rPr>
              <a:pPr eaLnBrk="1" hangingPunct="1"/>
              <a:t>140</a:t>
            </a:fld>
            <a:endParaRPr lang="es-ES" altLang="es-ES" sz="1200" dirty="0">
              <a:solidFill>
                <a:prstClr val="black"/>
              </a:solidFill>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AE05144-C4AC-4019-91B9-8CB3F2F8A646}" type="slidenum">
              <a:rPr lang="es-ES" altLang="es-ES" sz="1200">
                <a:solidFill>
                  <a:prstClr val="black"/>
                </a:solidFill>
              </a:rPr>
              <a:pPr eaLnBrk="1" hangingPunct="1"/>
              <a:t>141</a:t>
            </a:fld>
            <a:endParaRPr lang="es-ES" altLang="es-ES" sz="1200" dirty="0">
              <a:solidFill>
                <a:prstClr val="black"/>
              </a:solidFill>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Singapur.-Jardín Botánico</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D079812-D76A-47DD-8E3F-FC9DA2A78046}" type="slidenum">
              <a:rPr lang="es-ES" altLang="es-ES" sz="1200">
                <a:solidFill>
                  <a:prstClr val="black"/>
                </a:solidFill>
              </a:rPr>
              <a:pPr eaLnBrk="1" hangingPunct="1"/>
              <a:t>142</a:t>
            </a:fld>
            <a:endParaRPr lang="es-ES" altLang="es-ES" sz="1200" dirty="0">
              <a:solidFill>
                <a:prstClr val="black"/>
              </a:solidFill>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National Orchid Garden</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FD6AEB3-A73D-44C3-B93F-E15926EA49A0}" type="slidenum">
              <a:rPr lang="es-ES" altLang="es-ES" sz="1200">
                <a:solidFill>
                  <a:prstClr val="black"/>
                </a:solidFill>
              </a:rPr>
              <a:pPr eaLnBrk="1" hangingPunct="1"/>
              <a:t>143</a:t>
            </a:fld>
            <a:endParaRPr lang="es-ES" altLang="es-ES" sz="1200" dirty="0">
              <a:solidFill>
                <a:prstClr val="black"/>
              </a:solidFill>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3EB6252-E90B-49D5-B2FA-2188446D1934}" type="slidenum">
              <a:rPr lang="es-ES" altLang="es-ES" sz="1200">
                <a:solidFill>
                  <a:prstClr val="black"/>
                </a:solidFill>
              </a:rPr>
              <a:pPr eaLnBrk="1" hangingPunct="1"/>
              <a:t>144</a:t>
            </a:fld>
            <a:endParaRPr lang="es-ES" altLang="es-ES" sz="1200" dirty="0">
              <a:solidFill>
                <a:prstClr val="black"/>
              </a:solidFill>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Itami.-Japón</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107470-06DD-496E-9E5C-B45254AD287F}" type="slidenum">
              <a:rPr lang="es-ES" altLang="es-ES" sz="1200">
                <a:solidFill>
                  <a:prstClr val="black"/>
                </a:solidFill>
              </a:rPr>
              <a:pPr eaLnBrk="1" hangingPunct="1"/>
              <a:t>150</a:t>
            </a:fld>
            <a:endParaRPr lang="es-ES" altLang="es-ES" sz="1200" dirty="0">
              <a:solidFill>
                <a:prstClr val="black"/>
              </a:solidFill>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Jaipur.-Amber Fort</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2787358-CF51-426F-AF32-E13BDD29E01B}" type="slidenum">
              <a:rPr lang="es-ES" altLang="es-ES" sz="1200">
                <a:solidFill>
                  <a:prstClr val="black"/>
                </a:solidFill>
              </a:rPr>
              <a:pPr eaLnBrk="1" hangingPunct="1"/>
              <a:t>151</a:t>
            </a:fld>
            <a:endParaRPr lang="es-ES" altLang="es-ES" sz="1200" dirty="0">
              <a:solidFill>
                <a:prstClr val="black"/>
              </a:solidFill>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Jaipur</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D9BC97A-E9FC-49F8-86DF-891EDBBA6191}" type="slidenum">
              <a:rPr lang="es-ES" altLang="es-ES" sz="1200">
                <a:solidFill>
                  <a:prstClr val="black"/>
                </a:solidFill>
              </a:rPr>
              <a:pPr eaLnBrk="1" hangingPunct="1"/>
              <a:t>152</a:t>
            </a:fld>
            <a:endParaRPr lang="es-ES" altLang="es-ES" sz="1200" dirty="0">
              <a:solidFill>
                <a:prstClr val="black"/>
              </a:solidFill>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Jaipur Gardens.-Amber Fort</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a:ln/>
        </p:spPr>
      </p:sp>
      <p:sp>
        <p:nvSpPr>
          <p:cNvPr id="296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Amer Fort.-Jaipur</a:t>
            </a:r>
          </a:p>
        </p:txBody>
      </p:sp>
      <p:sp>
        <p:nvSpPr>
          <p:cNvPr id="296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5BEEC68-ACE1-4328-B923-0C63F48BD9CE}" type="slidenum">
              <a:rPr lang="es-ES" altLang="es-ES" sz="1200">
                <a:solidFill>
                  <a:prstClr val="black"/>
                </a:solidFill>
              </a:rPr>
              <a:pPr eaLnBrk="1" hangingPunct="1"/>
              <a:t>153</a:t>
            </a:fld>
            <a:endParaRPr lang="es-ES" altLang="es-ES" sz="1200"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a:ln/>
        </p:spPr>
      </p:sp>
      <p:sp>
        <p:nvSpPr>
          <p:cNvPr id="297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Amer Fort.-Jaipur Dilaram Bagh</a:t>
            </a:r>
          </a:p>
        </p:txBody>
      </p:sp>
      <p:sp>
        <p:nvSpPr>
          <p:cNvPr id="297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BD9641-06ED-453B-BF73-FCE3F2464FD1}" type="slidenum">
              <a:rPr lang="es-ES" altLang="es-ES" sz="1200">
                <a:solidFill>
                  <a:prstClr val="black"/>
                </a:solidFill>
              </a:rPr>
              <a:pPr eaLnBrk="1" hangingPunct="1"/>
              <a:t>154</a:t>
            </a:fld>
            <a:endParaRPr lang="es-ES" altLang="es-ES" sz="1200"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a:ln/>
        </p:spPr>
      </p:sp>
      <p:sp>
        <p:nvSpPr>
          <p:cNvPr id="299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Dilaram Bagh</a:t>
            </a:r>
          </a:p>
        </p:txBody>
      </p:sp>
      <p:sp>
        <p:nvSpPr>
          <p:cNvPr id="299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3106C5F-E704-40B2-AE7E-4E2139076B74}" type="slidenum">
              <a:rPr lang="es-ES" altLang="es-ES" sz="1200">
                <a:solidFill>
                  <a:prstClr val="black"/>
                </a:solidFill>
              </a:rPr>
              <a:pPr eaLnBrk="1" hangingPunct="1"/>
              <a:t>155</a:t>
            </a:fld>
            <a:endParaRPr lang="es-ES" altLang="es-ES" sz="1200"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upload.wikimedia.org/wikipedia/commons/7/73/Bara_Dari_South_facing_side_of_the_12_Door_Building_July_1_2005.jpg"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hyperlink" Target="http://upload.wikimedia.org/wikipedia/commons/9/97/Bara_Dari_East_&amp;_North_facing_sides_of_The_12_door_building_July_1_2005.jp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upload.wikimedia.org/wikipedia/commons/5/5f/Entrance_Gateway,_Humayun's_Tomb,_Delhi.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upload.wikimedia.org/wikipedia/commons/8/8c/Details_of_Entrance_portal_into_Humayuns_Tomb,_Delhi.jp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upload.wikimedia.org/wikipedia/commons/f/f7/Jantar_Delhi.jpg"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5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upload.wikimedia.org/wikipedia/commons/d/d0/Samrat_Yantra_New_Delhi.jpg"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6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upload.wikimedia.org/wikipedia/commons/3/37/Waterfall_at_Jilani_park.jpg"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hyperlink" Target="http://upload.wikimedia.org/wikipedia/commons/9/99/Jillani_park2.jpg" TargetMode="External"/><Relationship Id="rId4" Type="http://schemas.openxmlformats.org/officeDocument/2006/relationships/image" Target="../media/image75.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upload.wikimedia.org/wikipedia/commons/a/a8/India_-_Srinagar_-_023_-_Nishat_Bagh_Mughal_Gardens.jpg" TargetMode="External"/><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92.jpeg"/></Relationships>
</file>

<file path=ppt/slides/_rels/slide9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129.jpeg"/></Relationships>
</file>

<file path=ppt/slides/_rels/slide13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5.jpeg"/><Relationship Id="rId7" Type="http://schemas.openxmlformats.org/officeDocument/2006/relationships/image" Target="../media/image148.jpeg"/><Relationship Id="rId2" Type="http://schemas.openxmlformats.org/officeDocument/2006/relationships/notesSlide" Target="../notesSlides/notesSlide131.xml"/><Relationship Id="rId1" Type="http://schemas.openxmlformats.org/officeDocument/2006/relationships/slideLayout" Target="../slideLayouts/slideLayout7.xml"/><Relationship Id="rId6" Type="http://schemas.openxmlformats.org/officeDocument/2006/relationships/image" Target="../media/image147.jpeg"/><Relationship Id="rId5" Type="http://schemas.openxmlformats.org/officeDocument/2006/relationships/hyperlink" Target="http://1.bp.blogspot.com/_9o5L8oGDqmA/SpTvZpMAaeI/AAAAAAAAAHM/QU-I99yuU9k/s1600-h/charbagh.JPG" TargetMode="External"/><Relationship Id="rId4" Type="http://schemas.openxmlformats.org/officeDocument/2006/relationships/image" Target="../media/image146.jpeg"/></Relationships>
</file>

<file path=ppt/slides/_rels/slide155.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lstStyle/>
          <a:p>
            <a:r>
              <a:rPr lang="es-ES" dirty="0"/>
              <a:t>ASIA.-LA VUELTA AL MUNDO EN 885 JARDINES.-ASIA.-A</a:t>
            </a:r>
          </a:p>
        </p:txBody>
      </p:sp>
      <p:sp>
        <p:nvSpPr>
          <p:cNvPr id="3" name="2 Subtítulo"/>
          <p:cNvSpPr>
            <a:spLocks noGrp="1"/>
          </p:cNvSpPr>
          <p:nvPr>
            <p:ph type="subTitle" idx="1"/>
          </p:nvPr>
        </p:nvSpPr>
        <p:spPr>
          <a:xfrm>
            <a:off x="4427984" y="4941168"/>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descr="C:\Documents and Settings\JOSE ELIAS\Mis documentos\Mis imágenes\1024x768\js1024_Hallow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9080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pPr eaLnBrk="1" hangingPunct="1"/>
            <a:r>
              <a:rPr lang="es-ES" altLang="es-ES" b="1" dirty="0"/>
              <a:t>Bombay Hanging Gardens </a:t>
            </a:r>
          </a:p>
        </p:txBody>
      </p:sp>
      <p:sp>
        <p:nvSpPr>
          <p:cNvPr id="8195" name="2 Marcador de contenido"/>
          <p:cNvSpPr>
            <a:spLocks noGrp="1"/>
          </p:cNvSpPr>
          <p:nvPr>
            <p:ph sz="quarter" idx="1"/>
          </p:nvPr>
        </p:nvSpPr>
        <p:spPr/>
        <p:txBody>
          <a:bodyPr>
            <a:normAutofit lnSpcReduction="10000"/>
          </a:bodyPr>
          <a:lstStyle/>
          <a:p>
            <a:pPr eaLnBrk="1" hangingPunct="1"/>
            <a:r>
              <a:rPr lang="es-ES" altLang="es-ES" sz="2400" dirty="0"/>
              <a:t>Los </a:t>
            </a:r>
            <a:r>
              <a:rPr lang="es-ES" altLang="es-ES" sz="2400" b="1" dirty="0"/>
              <a:t>Jardines Colgantes, Bombay,</a:t>
            </a:r>
            <a:r>
              <a:rPr lang="es-ES" altLang="es-ES" sz="2400" dirty="0"/>
              <a:t> en Mumbai, la India, también conocidos como </a:t>
            </a:r>
            <a:r>
              <a:rPr lang="es-ES" altLang="es-ES" sz="2400" b="1" dirty="0"/>
              <a:t>Jardines Ferozeshah Mehta,</a:t>
            </a:r>
            <a:r>
              <a:rPr lang="es-ES" altLang="es-ES" sz="2400" dirty="0"/>
              <a:t> son terrazas jardines encaramados en la cima de la colina Malabar , en su lado occidental, justo enfrente del parque de Kamala Nehru. </a:t>
            </a:r>
          </a:p>
          <a:p>
            <a:pPr eaLnBrk="1" hangingPunct="1"/>
            <a:r>
              <a:rPr lang="es-ES" altLang="es-ES" sz="2400" dirty="0"/>
              <a:t>Ofrecen vistas de los atardeceres sobre el mar de Arabia y cuentan con numerosos setos esculpidos en las formas de  animales. </a:t>
            </a:r>
          </a:p>
          <a:p>
            <a:pPr eaLnBrk="1" hangingPunct="1"/>
            <a:r>
              <a:rPr lang="es-ES" altLang="es-ES" sz="2400" dirty="0"/>
              <a:t>El parque fue establecido en 1881 por principal reservorio de Bombay, algunos dicen que para cubrir el agua de la actividad potencialmente contaminante de las cercanas Torres del Silencio</a:t>
            </a:r>
            <a:r>
              <a:rPr lang="es-ES" altLang="es-ES" dirty="0"/>
              <a:t>.</a:t>
            </a:r>
          </a:p>
        </p:txBody>
      </p:sp>
    </p:spTree>
    <p:extLst>
      <p:ext uri="{BB962C8B-B14F-4D97-AF65-F5344CB8AC3E}">
        <p14:creationId xmlns:p14="http://schemas.microsoft.com/office/powerpoint/2010/main" val="694384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descr="C:\Documents and Settings\JOSE ELIAS\Mis documentos\Mis imágenes\1024x768\js1024_Hanging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537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JOSE ELIAS\Mis documentos\Mis imágenes\1024x768\js1024_Hanging_Gardens,_Malabar_Hill.-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300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JOSE ELIAS\Mis documentos\Mis imágenes\1024x768\js1024_Hanging_Gardens.-Mumbai.-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5283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JOSE ELIAS\Mis documentos\Mis imágenes\1024x768\js1024_Hanging_Gardens_.-Mumba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6446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Documents and Settings\JOSE ELIAS\Mis documentos\Mis imágenes\1024x768\js1024_HangingGardens1.-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5368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Documents and Settings\JOSE ELIAS\Mis documentos\Mis imágenes\1024x768\js1024_HangingGarden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471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JOSE ELIAS\Mis documentos\Mis imágenes\1024x768\js1024_HangingGarden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577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Documents and Settings\JOSE ELIAS\Mis documentos\Mis imágenes\1024x768\js1024_HangingGarden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4440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JOSE ELIAS\Mis documentos\Mis imágenes\1024x768\js1024_Hanging-Gardens-1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883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JOSE ELIAS\Mis documentos\Mis imágenes\1024x768\js1024_Hanging-Gardens-2.-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4055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Documents and Settings\JOSE ELIAS\Mis documentos\Mis imágenes\1024x768\js1024_Hanging-Gardens-3.-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639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JOSE ELIAS\Mis documentos\Mis imágenes\1024x768\js1024_Hanging-Gardens-4_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126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Documents and Settings\JOSE ELIAS\Mis documentos\Mis imágenes\1024x768\js1024_Hanging-Gardens-6_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278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Documents and Settings\JOSE ELIAS\Mis documentos\Mis imágenes\1024x768\js1024_HangingGardens_BigSho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0"/>
            <a:ext cx="4953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3" descr="C:\Documents and Settings\JOSE ELIAS\Mis documentos\Mis imágenes\1024x768\js1024_HangingGardens_BigShoe3Bomba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329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Documents and Settings\JOSE ELIAS\Mis documentos\Mis imágenes\1024x768\js1024_Hanging-Gardens-_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46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528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457200" y="274638"/>
            <a:ext cx="7467600" cy="850106"/>
          </a:xfrm>
        </p:spPr>
        <p:txBody>
          <a:bodyPr/>
          <a:lstStyle/>
          <a:p>
            <a:pPr eaLnBrk="1" hangingPunct="1"/>
            <a:r>
              <a:rPr lang="es-ES" altLang="es-ES" dirty="0"/>
              <a:t>Hazuri Bagh</a:t>
            </a:r>
          </a:p>
        </p:txBody>
      </p:sp>
      <p:sp>
        <p:nvSpPr>
          <p:cNvPr id="3" name="2 Marcador de contenido"/>
          <p:cNvSpPr>
            <a:spLocks noGrp="1"/>
          </p:cNvSpPr>
          <p:nvPr>
            <p:ph sz="quarter" idx="1"/>
          </p:nvPr>
        </p:nvSpPr>
        <p:spPr>
          <a:xfrm>
            <a:off x="457200" y="1268760"/>
            <a:ext cx="7467600" cy="558924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Hazuri Bagh</a:t>
            </a:r>
            <a:r>
              <a:rPr lang="es-ES" dirty="0"/>
              <a:t> es un jardín en Lahore , Pakistán , limitado por la fortaleza de Lahore (lado este),por la mezquita Badshahi (lado oeste), el Samadhi de Ranjit Singh (lado norte) y la Puerta de Roshnai (lado sur) . </a:t>
            </a:r>
          </a:p>
          <a:p>
            <a:pPr marL="274320" indent="-274320" eaLnBrk="1" fontAlgn="auto" hangingPunct="1">
              <a:spcBef>
                <a:spcPts val="580"/>
              </a:spcBef>
              <a:spcAft>
                <a:spcPts val="0"/>
              </a:spcAft>
              <a:buFont typeface="Wingdings 2"/>
              <a:buChar char=""/>
              <a:defRPr/>
            </a:pPr>
            <a:r>
              <a:rPr lang="es-ES" dirty="0"/>
              <a:t>En el centro se encuentra el Hazuri Bagh Baradari , construido por Ranjit Singh.</a:t>
            </a:r>
          </a:p>
          <a:p>
            <a:pPr marL="274320" indent="-274320" eaLnBrk="1" fontAlgn="auto" hangingPunct="1">
              <a:spcBef>
                <a:spcPts val="580"/>
              </a:spcBef>
              <a:spcAft>
                <a:spcPts val="0"/>
              </a:spcAft>
              <a:buFont typeface="Wingdings 2"/>
              <a:buChar char=""/>
              <a:defRPr/>
            </a:pPr>
            <a:r>
              <a:rPr lang="es-ES" dirty="0"/>
              <a:t>El jardín fue proyectado y construido bajo la supervisión de Faqir Azizuddin en el diseño de estilo mogol tradicional. </a:t>
            </a:r>
          </a:p>
          <a:p>
            <a:pPr marL="274320" indent="-274320" eaLnBrk="1" fontAlgn="auto" hangingPunct="1">
              <a:spcBef>
                <a:spcPts val="580"/>
              </a:spcBef>
              <a:spcAft>
                <a:spcPts val="0"/>
              </a:spcAft>
              <a:buFont typeface="Wingdings 2"/>
              <a:buChar char=""/>
              <a:defRPr/>
            </a:pPr>
            <a:r>
              <a:rPr lang="es-ES" dirty="0"/>
              <a:t>Después de su finalización, se dice,que el maharajá Ranjit Singh , a propuesta del Jamadar Khushhal Singh, ordenó que se quitara el mármol de varios mausoleos de Lahore para construir un Baradari (pabellón) . </a:t>
            </a:r>
          </a:p>
        </p:txBody>
      </p:sp>
    </p:spTree>
    <p:extLst>
      <p:ext uri="{BB962C8B-B14F-4D97-AF65-F5344CB8AC3E}">
        <p14:creationId xmlns:p14="http://schemas.microsoft.com/office/powerpoint/2010/main" val="3758864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JOSE ELIAS\Mis documentos\Mis imágenes\1024x768\js1024_Hazuri_Bag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595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JOSE ELIAS\Mis documentos\Mis imágenes\1024x768\js1024_Hazuri_Bagh_bardar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65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rchivo: Bara dari lado orientación sur del edificio de la Puerta 12 01 de julio 20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718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Archivo: Bara dari Oriente y del Norte frente a los lados de la puerta del edificio de 12 01 de julio 20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970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p:txBody>
          <a:bodyPr/>
          <a:lstStyle/>
          <a:p>
            <a:pPr eaLnBrk="1" hangingPunct="1"/>
            <a:r>
              <a:rPr lang="es-ES" altLang="es-ES" b="1" dirty="0"/>
              <a:t>Humayun´s Tomb</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b="1" dirty="0"/>
              <a:t>La tumba de Humayun</a:t>
            </a:r>
            <a:r>
              <a:rPr lang="es-ES" dirty="0"/>
              <a:t> es la tumba del emperador mogol Humayun .</a:t>
            </a:r>
          </a:p>
          <a:p>
            <a:pPr marL="274320" indent="-274320" eaLnBrk="1" fontAlgn="auto" hangingPunct="1">
              <a:spcBef>
                <a:spcPts val="580"/>
              </a:spcBef>
              <a:spcAft>
                <a:spcPts val="0"/>
              </a:spcAft>
              <a:buFont typeface="Wingdings 2"/>
              <a:buChar char=""/>
              <a:defRPr/>
            </a:pPr>
            <a:r>
              <a:rPr lang="es-ES" dirty="0"/>
              <a:t>La tumba fue encargada por la esposa de Humayun Banu Begum Hamida en 1562 la CE, y diseñada por Mirak Mirza Ghiyath, un arquitecto persa. </a:t>
            </a:r>
            <a:endParaRPr lang="es-ES" baseline="30000" dirty="0"/>
          </a:p>
          <a:p>
            <a:pPr marL="274320" indent="-274320" eaLnBrk="1" fontAlgn="auto" hangingPunct="1">
              <a:spcBef>
                <a:spcPts val="580"/>
              </a:spcBef>
              <a:spcAft>
                <a:spcPts val="0"/>
              </a:spcAft>
              <a:buFont typeface="Wingdings 2"/>
              <a:buChar char=""/>
              <a:defRPr/>
            </a:pPr>
            <a:r>
              <a:rPr lang="es-ES" dirty="0"/>
              <a:t>Fue el primer jardín de tumbas en el subcontinente indio , y se encuentra en Nizamuddin Oriente , Nueva Delhi, la India , cerca de la </a:t>
            </a:r>
            <a:r>
              <a:rPr lang="es-ES" i="1" dirty="0"/>
              <a:t>ciudadela-Panah Dina</a:t>
            </a:r>
            <a:r>
              <a:rPr lang="es-ES" dirty="0"/>
              <a:t> también conocido como </a:t>
            </a:r>
            <a:r>
              <a:rPr lang="es-ES" i="1" dirty="0"/>
              <a:t>Purana Qila</a:t>
            </a:r>
            <a:r>
              <a:rPr lang="es-ES" dirty="0"/>
              <a:t> , que Humayun fundo en 1533.</a:t>
            </a:r>
          </a:p>
        </p:txBody>
      </p:sp>
    </p:spTree>
    <p:extLst>
      <p:ext uri="{BB962C8B-B14F-4D97-AF65-F5344CB8AC3E}">
        <p14:creationId xmlns:p14="http://schemas.microsoft.com/office/powerpoint/2010/main" val="336251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También fue la primera estructura de usar la piedra arenisca roja en una escala .</a:t>
            </a:r>
          </a:p>
          <a:p>
            <a:r>
              <a:rPr lang="es-ES" dirty="0"/>
              <a:t>La tumba fue declarada la UNESCO Patrimonio de la Humanidad en 1993,y desde entonces ha sido objeto de extensos trabajos de restauración, que aún está en marcha.</a:t>
            </a:r>
          </a:p>
          <a:p>
            <a:endParaRPr lang="es-ES" dirty="0"/>
          </a:p>
        </p:txBody>
      </p:sp>
    </p:spTree>
    <p:extLst>
      <p:ext uri="{BB962C8B-B14F-4D97-AF65-F5344CB8AC3E}">
        <p14:creationId xmlns:p14="http://schemas.microsoft.com/office/powerpoint/2010/main" val="3698092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JOSE ELIAS\Mis documentos\Mis imágenes\1024x768\js1024_Humayun´s_Tomb.-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6061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Archivo: puerta de entrada, la Tumba de Humayun, Delh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576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JOSE ELIAS\Mis documentos\Mis imágenes\1024x768\js1024_Humayun´s_Tomb.-New_Delh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2745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JOSE ELIAS\Mis documentos\Mis imágenes\1024x768\js1024_Huyamun´s_Tom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0"/>
            <a:ext cx="93630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735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rchivo: Detalles del portal de entrada en Humayuns Tumba, Delh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35350"/>
            <a:ext cx="9144000" cy="1029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6506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pPr eaLnBrk="1" hangingPunct="1"/>
            <a:r>
              <a:rPr lang="es-ES" altLang="es-ES" dirty="0"/>
              <a:t>Irán</a:t>
            </a:r>
          </a:p>
        </p:txBody>
      </p:sp>
      <p:sp>
        <p:nvSpPr>
          <p:cNvPr id="35843" name="2 Marcador de contenido"/>
          <p:cNvSpPr>
            <a:spLocks noGrp="1"/>
          </p:cNvSpPr>
          <p:nvPr>
            <p:ph sz="quarter" idx="1"/>
          </p:nvPr>
        </p:nvSpPr>
        <p:spPr/>
        <p:txBody>
          <a:bodyPr>
            <a:normAutofit lnSpcReduction="10000"/>
          </a:bodyPr>
          <a:lstStyle/>
          <a:p>
            <a:pPr eaLnBrk="1" hangingPunct="1"/>
            <a:r>
              <a:rPr lang="es-ES" altLang="es-ES" sz="2400" dirty="0"/>
              <a:t>Irán, que solía ser conocido como Persia, tiene una de las tradiciones más antiguas de diseño de jardines.</a:t>
            </a:r>
          </a:p>
          <a:p>
            <a:pPr eaLnBrk="1" hangingPunct="1"/>
            <a:r>
              <a:rPr lang="es-ES" altLang="es-ES" sz="2400" dirty="0"/>
              <a:t>Es probable que, en origen, que fue influenciado por los jardines de la Mesopotamia, pero se arraigó en la meseta iraní y, después de la conquista árabe, los jardines persas y la arquitectura se convirtió en una influencia importante en el desarrollo de los jardines islámicos, en particular durante el período de la dinastía abasí. </a:t>
            </a:r>
            <a:br>
              <a:rPr lang="es-ES" altLang="es-ES" sz="2400" dirty="0"/>
            </a:br>
            <a:br>
              <a:rPr lang="es-ES" altLang="es-ES" sz="2400" dirty="0"/>
            </a:br>
            <a:endParaRPr lang="es-ES" altLang="es-ES" sz="2400" dirty="0"/>
          </a:p>
          <a:p>
            <a:pPr eaLnBrk="1" hangingPunct="1"/>
            <a:endParaRPr lang="es-ES" altLang="es-ES" dirty="0"/>
          </a:p>
        </p:txBody>
      </p:sp>
    </p:spTree>
    <p:extLst>
      <p:ext uri="{BB962C8B-B14F-4D97-AF65-F5344CB8AC3E}">
        <p14:creationId xmlns:p14="http://schemas.microsoft.com/office/powerpoint/2010/main" val="3401835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upload.wikimedia.org/wikipedia/commons/6/6f/Bagh-e-fin_kash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97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rowlandbyass.co.uk/wp-content/uploads/2010/09/P10303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3424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tatic.panoramio.com/photos/original/1118736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440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static.panoramio.com/photos/original/1118735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223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iranian.com/History/Oct98/Garden/Images/p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4345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http://t1.gstatic.com/images?q=tbn:ANd9GcSb1VEjGD7NuZXvWIs08-nBAdL0w9r6AjjJ-SfAxmGvQUkxtaqTk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57563"/>
            <a:ext cx="2771775"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6" descr="http://t3.gstatic.com/images?q=tbn:ANd9GcSGN7JFkphN9C0x6QmtePIK4ksq_3IKT_nysdYLTjLTV-kfbzId8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775" y="3429000"/>
            <a:ext cx="208756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8" descr="http://www.ois-iran.com/bagh_fi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1179513"/>
            <a:ext cx="4500562" cy="456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10" descr="http://www.allinfodir.com/info/wp-content/uploads/2010/04/Bagh-e-Fi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438" y="3284538"/>
            <a:ext cx="4500562" cy="357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9720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3.bp.blogspot.com/_WxliiCVUs5s/Sw5q-gcIsuI/AAAAAAAAAGE/xU6KgqOFh-E/s1600/Isfahan.Ira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8092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cache2.allpostersimages.com/p/LRG/21/2161/L6ECD00Z/posters/poole-david-safavid-garden-palace-of-hasht-behesht-the-eight-paradises-isfahan-iran-middle-ea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4" descr="abasi-hotel_iran_isfah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6" descr="http://www.pps.org/graphics/gpp/Imam_Aquare_Isfahan_Iran_larg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10" descr="http://windowsoniran.files.wordpress.com/2008/08/slide0112.jpg?w=500&amp;h=37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97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ikitravel.org/upload/shared/1/13/Saadi_Tom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478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JOSE ELIAS\Mis documentos\Mis imágenes\1024x768\js1024_iran1_129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35216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JOSE ELIAS\Mis documentos\Mis imágenes\1024x768\js1024_iran2_025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8717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JOSE ELIAS\Mis documentos\Mis imágenes\1024x768\js1024_iran2_037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2652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JOSE ELIAS\Mis documentos\Mis imágenes\1024x768\js1024_iran2_056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57200"/>
            <a:ext cx="4572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4" descr="http://wwwdelivery.superstock.com/WI/223/1890/PreviewComp/SuperStock_1890-405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498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lh6.ggpht.com/_xKqw372bp2g/S--3zGP-QRI/AAAAAAAAArs/2Fwip9Z3BqY/P10305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3777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lh5.ggpht.com/_xKqw372bp2g/S--yy6TWFbI/AAAAAAAAAno/46z_ilcvfYw/s640/P10302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1693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www.itf.org.ir/uploads/gallery/F3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0535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4" descr="http://farm4.static.flickr.com/3635/3435570193_c37698e0c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6" descr="Narenjestan Pala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00438"/>
            <a:ext cx="4716463"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8" descr="http://www.iranbudgettour.com/images/eram-garden-shiraz-attraction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3429000"/>
            <a:ext cx="450056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532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Documents and Settings\JOSE ELIAS\Mis documentos\Mis imágenes\1024x768\js1024_iran2_173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5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Documents and Settings\JOSE ELIAS\Mis documentos\Mis imágenes\1024x768\js1024_Jahan_Nama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2578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Documents and Settings\JOSE ELIAS\Mis documentos\Mis imágenes\1024x768\js1024_Jahan_Nama_Garden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228600"/>
            <a:ext cx="97250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13950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p:txBody>
          <a:bodyPr/>
          <a:lstStyle/>
          <a:p>
            <a:pPr eaLnBrk="1" hangingPunct="1"/>
            <a:r>
              <a:rPr lang="es-ES" altLang="es-ES" b="1" dirty="0"/>
              <a:t>Jantar Mantar</a:t>
            </a:r>
          </a:p>
        </p:txBody>
      </p:sp>
      <p:sp>
        <p:nvSpPr>
          <p:cNvPr id="55299" name="2 Marcador de contenido"/>
          <p:cNvSpPr>
            <a:spLocks noGrp="1"/>
          </p:cNvSpPr>
          <p:nvPr>
            <p:ph sz="quarter" idx="1"/>
          </p:nvPr>
        </p:nvSpPr>
        <p:spPr/>
        <p:txBody>
          <a:bodyPr/>
          <a:lstStyle/>
          <a:p>
            <a:pPr eaLnBrk="1" hangingPunct="1"/>
            <a:r>
              <a:rPr lang="es-ES" altLang="es-ES" sz="2400" dirty="0"/>
              <a:t>El </a:t>
            </a:r>
            <a:r>
              <a:rPr lang="es-ES" altLang="es-ES" sz="2400" b="1" dirty="0"/>
              <a:t>Mantra Yantra</a:t>
            </a:r>
            <a:r>
              <a:rPr lang="es-ES" altLang="es-ES" sz="2400" dirty="0"/>
              <a:t> (literalmente el "instrumento y la fórmula" y, a menudo llamado el </a:t>
            </a:r>
            <a:r>
              <a:rPr lang="es-ES" altLang="es-ES" sz="2400" b="1" dirty="0"/>
              <a:t>Jantar Mantar),</a:t>
            </a:r>
            <a:r>
              <a:rPr lang="es-ES" altLang="es-ES" sz="2400" dirty="0"/>
              <a:t> se encuentra en la moderna ciudad de Nueva Delhi , Nueva Delhi .</a:t>
            </a:r>
          </a:p>
          <a:p>
            <a:pPr eaLnBrk="1" hangingPunct="1"/>
            <a:r>
              <a:rPr lang="es-ES" altLang="es-ES" sz="2400" dirty="0"/>
              <a:t>Se compone de 13 arquitectónicos instrumentos de astronomía , construidos por el Maharaja Jai Singh II de Jaipur , a partir de 1724 en adelante, y es uno de los cinco construido por él, ya que le fue dado por el emperador mogol Shah Muhammad la tarea de revisar el calendario y las tablas astronómicas</a:t>
            </a:r>
            <a:r>
              <a:rPr lang="es-ES" altLang="es-ES" dirty="0"/>
              <a:t>.</a:t>
            </a:r>
          </a:p>
        </p:txBody>
      </p:sp>
    </p:spTree>
    <p:extLst>
      <p:ext uri="{BB962C8B-B14F-4D97-AF65-F5344CB8AC3E}">
        <p14:creationId xmlns:p14="http://schemas.microsoft.com/office/powerpoint/2010/main" val="14140979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32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Documents and Settings\JOSE ELIAS\Mis documentos\Mis imágenes\1024x768\js1024_Jantar_Mant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90138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Archivo: Delhi.jpg Janta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7707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JOSE ELIAS\Mis documentos\Mis imágenes\1024x768\js1024_Jantar_Mantar_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9885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7182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Documents and Settings\JOSE ELIAS\Mis documentos\Mis imágenes\1024x768\js1024_Jantar_Mantar_Delh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9426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57482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7514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91027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Archivo: Samrat Delhi.jpg Nueva Yantr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48811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18053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1273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1254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4872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6328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8068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altLang="es-ES" b="1" dirty="0"/>
              <a:t>Lahore</a:t>
            </a:r>
            <a:r>
              <a:rPr lang="es-ES" altLang="es-ES" dirty="0"/>
              <a:t> </a:t>
            </a:r>
          </a:p>
        </p:txBody>
      </p:sp>
      <p:sp>
        <p:nvSpPr>
          <p:cNvPr id="72707" name="2 Marcador de contenido"/>
          <p:cNvSpPr>
            <a:spLocks noGrp="1"/>
          </p:cNvSpPr>
          <p:nvPr>
            <p:ph sz="quarter" idx="1"/>
          </p:nvPr>
        </p:nvSpPr>
        <p:spPr>
          <a:xfrm>
            <a:off x="914400" y="1447800"/>
            <a:ext cx="7185992" cy="4789488"/>
          </a:xfrm>
        </p:spPr>
        <p:txBody>
          <a:bodyPr/>
          <a:lstStyle/>
          <a:p>
            <a:pPr eaLnBrk="1" hangingPunct="1"/>
            <a:r>
              <a:rPr lang="es-ES" altLang="es-ES" sz="2400" b="1" dirty="0"/>
              <a:t>Lahore</a:t>
            </a:r>
            <a:r>
              <a:rPr lang="es-ES" altLang="es-ES" sz="2400" dirty="0"/>
              <a:t> es la capital de la provincia pakistaní de Punja, y la segunda ciudad de Pakistán, tras Karachi .</a:t>
            </a:r>
          </a:p>
          <a:p>
            <a:pPr eaLnBrk="1" hangingPunct="1"/>
            <a:r>
              <a:rPr lang="es-ES" altLang="es-ES" sz="2400" dirty="0"/>
              <a:t>La ciudad se encuentra a lo largo del río Ravi , situado a unos 25 kilómetros de la Wagah cruce de fronteras y esta a 32 kilómetros  de la ciudad india de Amritsar .</a:t>
            </a:r>
          </a:p>
          <a:p>
            <a:pPr eaLnBrk="1" hangingPunct="1"/>
            <a:r>
              <a:rPr lang="es-ES" altLang="es-ES" sz="2400" dirty="0"/>
              <a:t> Lahore es conocida como la Ciudad de los Jardines. </a:t>
            </a:r>
          </a:p>
          <a:p>
            <a:pPr eaLnBrk="1" hangingPunct="1"/>
            <a:r>
              <a:rPr lang="es-ES" altLang="es-ES" sz="2400" dirty="0"/>
              <a:t>Muchos jardines fueron construidos en Lahore durante la era de Mughal, algunos de los cuales aún sobreviven. </a:t>
            </a:r>
          </a:p>
        </p:txBody>
      </p:sp>
    </p:spTree>
    <p:extLst>
      <p:ext uri="{BB962C8B-B14F-4D97-AF65-F5344CB8AC3E}">
        <p14:creationId xmlns:p14="http://schemas.microsoft.com/office/powerpoint/2010/main" val="39674035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620713"/>
            <a:ext cx="6969968" cy="5399087"/>
          </a:xfrm>
        </p:spPr>
        <p:txBody>
          <a:bodyPr/>
          <a:lstStyle/>
          <a:p>
            <a:r>
              <a:rPr lang="es-ES" altLang="es-ES" dirty="0"/>
              <a:t>Los jardines de Shalimar fueron presentados durante el reinado de Shah Jahan y fueron diseñados para imitar  el islámico paraíso de la otra vida que se describe en el Corán.</a:t>
            </a:r>
          </a:p>
          <a:p>
            <a:r>
              <a:rPr lang="es-ES" altLang="es-ES" dirty="0"/>
              <a:t>Los jardines siguen el conocido charbagh diseño de cuatro plazas, con tres terrazas descendentes. </a:t>
            </a:r>
          </a:p>
          <a:p>
            <a:r>
              <a:rPr lang="es-ES" altLang="es-ES" dirty="0"/>
              <a:t>Los Jardines de Lawrence fueron establecidos en 1862 y fueron nombrados originalmente por Sir John Lawrence, a finales del siglo XIX por el virrey británico de la India. </a:t>
            </a:r>
          </a:p>
          <a:p>
            <a:endParaRPr lang="es-ES" altLang="es-ES" dirty="0"/>
          </a:p>
          <a:p>
            <a:endParaRPr lang="es-ES" altLang="es-ES" dirty="0"/>
          </a:p>
        </p:txBody>
      </p:sp>
    </p:spTree>
    <p:extLst>
      <p:ext uri="{BB962C8B-B14F-4D97-AF65-F5344CB8AC3E}">
        <p14:creationId xmlns:p14="http://schemas.microsoft.com/office/powerpoint/2010/main" val="22164069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1341438"/>
            <a:ext cx="6969968" cy="4678362"/>
          </a:xfrm>
        </p:spPr>
        <p:txBody>
          <a:bodyPr/>
          <a:lstStyle/>
          <a:p>
            <a:pPr eaLnBrk="1" hangingPunct="1"/>
            <a:r>
              <a:rPr lang="es-ES" altLang="es-ES" sz="2400" dirty="0"/>
              <a:t>Los otros muchos jardines y parques de la ciudad incluyen Hazuri Bag , Parque Iqbal , Bagh Mochi , Gulshan Iqbal Park, Modelo de Ciudad Parque, Parque del Hipódromo , Nasir Bagh Lahore, Parque Jallo, Wild Life Park, y Changa Manga , cerca de un bosque artificial Lahore, en el distrito Kasur. </a:t>
            </a:r>
          </a:p>
          <a:p>
            <a:pPr eaLnBrk="1" hangingPunct="1"/>
            <a:r>
              <a:rPr lang="es-ES" altLang="es-ES" sz="2400" dirty="0"/>
              <a:t>Otro ejemplo es el de Bagh-e-Jinnah , con 57 hectáreas, jardín botánico que alberga las instalaciones de entretenimiento y deportes, así como una biblioteca.</a:t>
            </a:r>
          </a:p>
        </p:txBody>
      </p:sp>
    </p:spTree>
    <p:extLst>
      <p:ext uri="{BB962C8B-B14F-4D97-AF65-F5344CB8AC3E}">
        <p14:creationId xmlns:p14="http://schemas.microsoft.com/office/powerpoint/2010/main" val="8537674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914400" y="765175"/>
            <a:ext cx="7185992" cy="5254625"/>
          </a:xfrm>
        </p:spPr>
        <p:txBody>
          <a:bodyPr>
            <a:normAutofit lnSpcReduction="10000"/>
          </a:bodyPr>
          <a:lstStyle/>
          <a:p>
            <a:pPr eaLnBrk="1" hangingPunct="1"/>
            <a:r>
              <a:rPr lang="es-ES" altLang="es-ES" sz="2400" dirty="0"/>
              <a:t>El Zoológico de Lahore es el zoológico más antiguo segundo en el sur de Asia después de Calcuta y ha sido una fuente de diversión y esparcimiento para las familias de más de 100 años. </a:t>
            </a:r>
          </a:p>
          <a:p>
            <a:pPr eaLnBrk="1" hangingPunct="1"/>
            <a:r>
              <a:rPr lang="es-ES" altLang="es-ES" sz="2400" dirty="0"/>
              <a:t> En diciembre de 2004, Pakistán y China firmaron un contrato de $ 110 millones para la construcción de un proyecto de vivienda en Multan Road, en Lahore.</a:t>
            </a:r>
          </a:p>
          <a:p>
            <a:pPr eaLnBrk="1" hangingPunct="1"/>
            <a:r>
              <a:rPr lang="es-ES" altLang="es-ES" sz="2400" dirty="0"/>
              <a:t>El resultado fue Sukh Jardines Chayn , una cooperativa de viviendas hermoso lleno de exuberantes zonas verdes y jardines. </a:t>
            </a:r>
          </a:p>
          <a:p>
            <a:pPr eaLnBrk="1" hangingPunct="1"/>
            <a:r>
              <a:rPr lang="es-ES" altLang="es-ES" sz="2400" dirty="0"/>
              <a:t>Lahore también tiene un parque de safari de más de 81 ha.</a:t>
            </a:r>
          </a:p>
          <a:p>
            <a:pPr eaLnBrk="1" hangingPunct="1"/>
            <a:endParaRPr lang="es-ES" altLang="es-ES" dirty="0"/>
          </a:p>
        </p:txBody>
      </p:sp>
    </p:spTree>
    <p:extLst>
      <p:ext uri="{BB962C8B-B14F-4D97-AF65-F5344CB8AC3E}">
        <p14:creationId xmlns:p14="http://schemas.microsoft.com/office/powerpoint/2010/main" val="7837992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static.panoramio.com/photos/original/523472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9395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lh5.ggpht.com/_7QY5mt1A16I/R1PdzvAjXtI/AAAAAAAABio/8i7djtLvQK4/0705_00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1624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scenicreflections.com/files/Water_fall_at_Gulshan_e_Iqbal_(park)Lahore_Wallpaper_8un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0575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File:Waterfall at Jilani 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Picture 4" descr="File:Jillani park2.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1829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Documents and Settings\JOSE ELIAS\Mis documentos\Mis imágenes\1024x768\js1024_Lahore_Cou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6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9365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JOSE ELIAS\Mis documentos\Mis imágenes\1024x768\js1024_Lahore_Fort-The_five_arches_of_the_Shish_Mah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228600"/>
            <a:ext cx="96964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3848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pPr eaLnBrk="1" hangingPunct="1"/>
            <a:r>
              <a:rPr lang="es-ES" altLang="es-ES" b="1" dirty="0"/>
              <a:t>Lodhi Gardens</a:t>
            </a:r>
          </a:p>
        </p:txBody>
      </p:sp>
      <p:sp>
        <p:nvSpPr>
          <p:cNvPr id="82947" name="2 Marcador de contenido"/>
          <p:cNvSpPr>
            <a:spLocks noGrp="1"/>
          </p:cNvSpPr>
          <p:nvPr>
            <p:ph sz="quarter" idx="1"/>
          </p:nvPr>
        </p:nvSpPr>
        <p:spPr>
          <a:xfrm>
            <a:off x="914400" y="1447800"/>
            <a:ext cx="7113984" cy="4860925"/>
          </a:xfrm>
        </p:spPr>
        <p:txBody>
          <a:bodyPr>
            <a:normAutofit fontScale="92500"/>
          </a:bodyPr>
          <a:lstStyle/>
          <a:p>
            <a:pPr eaLnBrk="1" hangingPunct="1"/>
            <a:r>
              <a:rPr lang="es-ES" altLang="es-ES" sz="2400" b="1" dirty="0"/>
              <a:t>Jardines Lodi</a:t>
            </a:r>
            <a:r>
              <a:rPr lang="es-ES" altLang="es-ES" sz="2400" dirty="0"/>
              <a:t> es un parque en Nueva Delhii , India . </a:t>
            </a:r>
          </a:p>
          <a:p>
            <a:pPr eaLnBrk="1" hangingPunct="1"/>
            <a:r>
              <a:rPr lang="es-ES" altLang="es-ES" sz="2400" dirty="0"/>
              <a:t>Repartidas en 360.000 m </a:t>
            </a:r>
            <a:r>
              <a:rPr lang="es-ES" altLang="es-ES" sz="2400" baseline="30000" dirty="0"/>
              <a:t>2</a:t>
            </a:r>
            <a:r>
              <a:rPr lang="es-ES" altLang="es-ES" sz="2400" dirty="0"/>
              <a:t>  contienen, la Tumba de Mohammed, Sikander Lodi , Gumbad Sheesh y Gumbad Bara, Sayyid y Lodis obras de arquitectura del siglo XV Say, una dinastía pashtún que gobernó gran parte del Norte la India durante el siglo XVI, el sitio está protegido por el estudio arqueológico de la India (ASI).  </a:t>
            </a:r>
          </a:p>
          <a:p>
            <a:pPr eaLnBrk="1" hangingPunct="1"/>
            <a:r>
              <a:rPr lang="es-ES" altLang="es-ES" sz="2400" dirty="0"/>
              <a:t>Los jardines están situados entre el Mercado de Khan y la Tumba de Safdarjung en la carretera Lodi. Es hermoso y sereno, y es un punto de acceso para caminatas matutinas para el Delhiites.</a:t>
            </a:r>
          </a:p>
        </p:txBody>
      </p:sp>
    </p:spTree>
    <p:extLst>
      <p:ext uri="{BB962C8B-B14F-4D97-AF65-F5344CB8AC3E}">
        <p14:creationId xmlns:p14="http://schemas.microsoft.com/office/powerpoint/2010/main" val="12042236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Documents and Settings\JOSE ELIAS\Mis documentos\Mis imágenes\1024x768\js1024_Lodhi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638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Documents and Settings\JOSE ELIAS\Mis documentos\Mis imágenes\1024x768\js1024_Lodhi_Garden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0"/>
            <a:ext cx="93630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8256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Documents and Settings\JOSE ELIAS\Mis documentos\Mis imágenes\1024x768\js1024_Lodhi_Gardens.-athpu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0133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C:\Documents and Settings\JOSE ELIAS\Mis documentos\Mis imágenes\1024x768\js1024_Lodhi_Gardens.-baragumb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1428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Documents and Settings\JOSE ELIAS\Mis documentos\Mis imágenes\1024x768\js1024_Lodhi_Gardens.bir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9427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Documents and Settings\JOSE ELIAS\Mis documentos\Mis imágenes\1024x768\js1024_Lodhi_Gardens.-Muhammadshahtom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5535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Documents and Settings\JOSE ELIAS\Mis documentos\Mis imágenes\1024x768\js1024_Lodhi_Gardens.-New_Delh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1648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Documents and Settings\JOSE ELIAS\Mis documentos\Mis imágenes\1024x768\js1024_Lodhi_Gardens.-sheeshgumb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8214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Documents and Settings\JOSE ELIAS\Mis documentos\Mis imágenes\1024x768\js1024_Lodhi_Gardens.-sheeshgumba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4097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C:\Documents and Settings\JOSE ELIAS\Mis documentos\Mis imágenes\1024x768\js1024_Lodhi_Gardens.-sheeshgumbad.-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5942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Documents and Settings\JOSE ELIAS\Mis documentos\Mis imágenes\1024x768\js1024_LodiGarden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588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JOSE ELIAS\Mis documentos\Mis imágenes\1024x768\js1024_LodiGarden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9329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Documents and Settings\JOSE ELIAS\Mis documentos\Mis imágenes\1024x768\js1024_LodiGarden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8456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pPr eaLnBrk="1" hangingPunct="1"/>
            <a:r>
              <a:rPr lang="es-ES" altLang="es-ES" b="1" dirty="0"/>
              <a:t>Mughal Garden.-Srinagar</a:t>
            </a:r>
          </a:p>
        </p:txBody>
      </p:sp>
      <p:sp>
        <p:nvSpPr>
          <p:cNvPr id="97283" name="2 Marcador de contenido"/>
          <p:cNvSpPr>
            <a:spLocks noGrp="1"/>
          </p:cNvSpPr>
          <p:nvPr>
            <p:ph sz="quarter" idx="1"/>
          </p:nvPr>
        </p:nvSpPr>
        <p:spPr/>
        <p:txBody>
          <a:bodyPr/>
          <a:lstStyle/>
          <a:p>
            <a:pPr eaLnBrk="1" hangingPunct="1"/>
            <a:r>
              <a:rPr lang="es-ES" altLang="es-ES" sz="2400" b="1" dirty="0"/>
              <a:t>Srinagar</a:t>
            </a:r>
            <a:r>
              <a:rPr lang="es-ES" altLang="es-ES" sz="2400" dirty="0"/>
              <a:t> es la capital del norte de la India del estado de Jammu y Cachemira .</a:t>
            </a:r>
          </a:p>
          <a:p>
            <a:pPr eaLnBrk="1" hangingPunct="1"/>
            <a:r>
              <a:rPr lang="es-ES" altLang="es-ES" sz="2400" dirty="0"/>
              <a:t>Está situado en Valle de Cachemira y se encuentra a orillas del río Jhelum , un afluente del Indo . </a:t>
            </a:r>
          </a:p>
          <a:p>
            <a:pPr eaLnBrk="1" hangingPunct="1"/>
            <a:r>
              <a:rPr lang="es-ES" altLang="es-ES" sz="2400" dirty="0"/>
              <a:t>Aunque no es la más grande, es una de las ciudades más grandes de la India sin la mayoría hindú.</a:t>
            </a:r>
          </a:p>
          <a:p>
            <a:pPr eaLnBrk="1" hangingPunct="1"/>
            <a:r>
              <a:rPr lang="es-ES" altLang="es-ES" sz="2400" dirty="0"/>
              <a:t>Srinagar tiene varios jardines que forman parte de los construidos por los emperadores de Mughal en el subcontinente indio, y que son conocidos como jardines de Mughal. </a:t>
            </a:r>
          </a:p>
        </p:txBody>
      </p:sp>
    </p:spTree>
    <p:extLst>
      <p:ext uri="{BB962C8B-B14F-4D97-AF65-F5344CB8AC3E}">
        <p14:creationId xmlns:p14="http://schemas.microsoft.com/office/powerpoint/2010/main" val="15842379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sz="quarter" idx="1"/>
          </p:nvPr>
        </p:nvSpPr>
        <p:spPr>
          <a:xfrm>
            <a:off x="914400" y="908050"/>
            <a:ext cx="6969968" cy="5111750"/>
          </a:xfrm>
        </p:spPr>
        <p:txBody>
          <a:bodyPr/>
          <a:lstStyle/>
          <a:p>
            <a:pPr eaLnBrk="1" hangingPunct="1"/>
            <a:r>
              <a:rPr lang="es-ES" altLang="es-ES" sz="2400" dirty="0"/>
              <a:t>Los jardines de Mughal ubicados en Srinagar y sus inmediaciones incluyen Chashma Shahi (las fuentes reales); Pari Mahal (el palacio de las hadas); Nishat Bagh (el jardín de la primavera); Shalimar Bagh y el Bagh Naseem. </a:t>
            </a:r>
          </a:p>
          <a:p>
            <a:pPr eaLnBrk="1" hangingPunct="1"/>
            <a:r>
              <a:rPr lang="es-ES" altLang="es-ES" sz="2400" dirty="0"/>
              <a:t>Los jardines del tulipán se han abierto recientemente al público por la Sra. Sonia Gandhi</a:t>
            </a:r>
          </a:p>
          <a:p>
            <a:pPr eaLnBrk="1" hangingPunct="1"/>
            <a:r>
              <a:rPr lang="es-ES" altLang="es-ES" sz="2400" dirty="0"/>
              <a:t> Los jardines tiene filas de los tulipanes de colores y matices  diferentes .</a:t>
            </a:r>
          </a:p>
          <a:p>
            <a:pPr eaLnBrk="1" hangingPunct="1"/>
            <a:endParaRPr lang="es-ES" altLang="es-ES" dirty="0"/>
          </a:p>
        </p:txBody>
      </p:sp>
    </p:spTree>
    <p:extLst>
      <p:ext uri="{BB962C8B-B14F-4D97-AF65-F5344CB8AC3E}">
        <p14:creationId xmlns:p14="http://schemas.microsoft.com/office/powerpoint/2010/main" val="27413348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ile:India - Srinagar - 023 - Nishat Bagh Mughal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6637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venkatveda.files.wordpress.com/2009/12/mughal-garde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2859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trip2jammuandkashmir.com/wp-content/uploads/2011/04/nishat-bagh-kashm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6317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static.panoramio.com/photos/original/365509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98966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static.panoramio.com/photos/original/365508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1694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Documents and Settings\JOSE ELIAS\Mis documentos\Mis imágenes\1024x768\js1024_Mughal.-Srinagar_0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57433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Mis documentos\Mis imágenes\1024x768\js1024_Mughal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0"/>
            <a:ext cx="93630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0111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Mis documentos\Mis imágenes\1024x768\js1024_Mughal_Garden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2265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Documents and Settings\JOSE ELIAS\Mis documentos\Mis imágenes\1024x768\js1024_Mughal_Garden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5314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1026" descr="C:\Documents and Settings\JOSE ELIAS\Mis documentos\Mis imágenes\1024x768\js1024_Mughal_Gardens.-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26069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Documents and Settings\JOSE ELIAS\Mis documentos\Mis imágenes\1024x768\js1024_Mughal_Gardens.-Kashm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04471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Documents and Settings\JOSE ELIAS\Mis documentos\Mis imágenes\1024x768\js1024_Mughal_Gardens.-Nisha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8447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Documents and Settings\JOSE ELIAS\Mis documentos\Mis imágenes\1024x768\js1024_Mughal_Gardens.-Srinag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3672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Documents and Settings\JOSE ELIAS\Mis documentos\Mis imágenes\1024x768\js1024_Mughal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04620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Documents and Settings\JOSE ELIAS\Mis documentos\Mis imágenes\1024x768\js1024_Mughal_Garden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2417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Documents and Settings\JOSE ELIAS\Mis documentos\Mis imágenes\1024x768\js1024_Mughal_Gardens.-Paul_Transindus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2633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C:\Documents and Settings\JOSE ELIAS\Mis documentos\Mis imágenes\1024x768\js1024_Mughal_Gardens.-Paul_Transind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5070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Documents and Settings\JOSE ELIAS\Mis documentos\Mis imágenes\1024x768\js1024_Mughal_Gardens.-Paul_Transindu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8711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Documents and Settings\JOSE ELIAS\Mis documentos\Mis imágenes\1024x768\js1024_Mughal.-Lahore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228600"/>
            <a:ext cx="96964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4402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Título"/>
          <p:cNvSpPr>
            <a:spLocks noGrp="1"/>
          </p:cNvSpPr>
          <p:nvPr>
            <p:ph type="title"/>
          </p:nvPr>
        </p:nvSpPr>
        <p:spPr/>
        <p:txBody>
          <a:bodyPr/>
          <a:lstStyle/>
          <a:p>
            <a:pPr eaLnBrk="1" hangingPunct="1"/>
            <a:r>
              <a:rPr lang="es-ES" altLang="es-ES" b="1" dirty="0"/>
              <a:t>Shalimar Gardens</a:t>
            </a:r>
          </a:p>
        </p:txBody>
      </p:sp>
      <p:sp>
        <p:nvSpPr>
          <p:cNvPr id="118787" name="2 Marcador de contenido"/>
          <p:cNvSpPr>
            <a:spLocks noGrp="1"/>
          </p:cNvSpPr>
          <p:nvPr>
            <p:ph sz="quarter" idx="1"/>
          </p:nvPr>
        </p:nvSpPr>
        <p:spPr/>
        <p:txBody>
          <a:bodyPr>
            <a:normAutofit lnSpcReduction="10000"/>
          </a:bodyPr>
          <a:lstStyle/>
          <a:p>
            <a:pPr eaLnBrk="1" hangingPunct="1"/>
            <a:r>
              <a:rPr lang="es-ES" altLang="es-ES" sz="2400" dirty="0"/>
              <a:t>Los </a:t>
            </a:r>
            <a:r>
              <a:rPr lang="es-ES" altLang="es-ES" sz="2400" b="1" dirty="0"/>
              <a:t>jardines de Shalimar</a:t>
            </a:r>
            <a:r>
              <a:rPr lang="es-ES" altLang="es-ES" sz="2400" dirty="0"/>
              <a:t> un jardín persa que fue construido por el emperador mogol Shah Jahan en Lahore , hoy en día Pakistán . </a:t>
            </a:r>
          </a:p>
          <a:p>
            <a:pPr eaLnBrk="1" hangingPunct="1"/>
            <a:r>
              <a:rPr lang="es-ES" altLang="es-ES" sz="2400" dirty="0"/>
              <a:t>La construcción comenzó en 1641, CE (1051 AH) y se completó al año siguiente. </a:t>
            </a:r>
          </a:p>
          <a:p>
            <a:pPr eaLnBrk="1" hangingPunct="1"/>
            <a:r>
              <a:rPr lang="es-ES" altLang="es-ES" sz="2400" dirty="0"/>
              <a:t>La gestión del proyecto se llevó a cabo bajo la supervisión de Khalilullah Khan , un noble de la corte de Shah Jahan, en cooperación con Ali Mardan Khan y Mulla Alaul Maulk Tuni.</a:t>
            </a:r>
          </a:p>
          <a:p>
            <a:pPr eaLnBrk="1" hangingPunct="1"/>
            <a:r>
              <a:rPr lang="es-ES" altLang="es-ES" sz="2400" dirty="0"/>
              <a:t> Los jardines de Shalimar se encuentran cerca de Baghbanpura a lo largo de la carretera del Gran Troncal a  unos 5 kilómetros al noreste de la ciudad de Lahore.</a:t>
            </a:r>
          </a:p>
        </p:txBody>
      </p:sp>
    </p:spTree>
    <p:extLst>
      <p:ext uri="{BB962C8B-B14F-4D97-AF65-F5344CB8AC3E}">
        <p14:creationId xmlns:p14="http://schemas.microsoft.com/office/powerpoint/2010/main" val="25638735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692696"/>
            <a:ext cx="7041976" cy="5544616"/>
          </a:xfrm>
        </p:spPr>
        <p:txBody>
          <a:bodyPr/>
          <a:lstStyle/>
          <a:p>
            <a:pPr eaLnBrk="1" hangingPunct="1"/>
            <a:r>
              <a:rPr lang="es-ES" altLang="es-ES" sz="2400" dirty="0"/>
              <a:t>Los jardines de Shalimar se disponen en forma de un paralelogramo rectangular, rodeado por un alto muro de ladrillos, que es famoso por su intrincado calado . </a:t>
            </a:r>
          </a:p>
          <a:p>
            <a:pPr eaLnBrk="1" hangingPunct="1"/>
            <a:r>
              <a:rPr lang="es-ES" altLang="es-ES" sz="2400" dirty="0"/>
              <a:t>Este jardín se hizo en el concepto de Char Bhagh. </a:t>
            </a:r>
          </a:p>
          <a:p>
            <a:pPr eaLnBrk="1" hangingPunct="1"/>
            <a:r>
              <a:rPr lang="es-ES" altLang="es-ES" sz="2400" dirty="0"/>
              <a:t>Los jardines miden 658 metros de norte a sur y 258 metros de este a oeste. </a:t>
            </a:r>
          </a:p>
          <a:p>
            <a:pPr eaLnBrk="1" hangingPunct="1"/>
            <a:r>
              <a:rPr lang="es-ES" altLang="es-ES" sz="2400" dirty="0"/>
              <a:t>En 1981, los jardines de Shalimar se incluyeron como Patrimonio de la Humanidad junto con la fortaleza de Lahore , en virtud de la Convencion de la  UNESCO  sobre la protección del mundo natural y cultural Patrimonio de la Humanidad . </a:t>
            </a:r>
          </a:p>
        </p:txBody>
      </p:sp>
    </p:spTree>
    <p:extLst>
      <p:ext uri="{BB962C8B-B14F-4D97-AF65-F5344CB8AC3E}">
        <p14:creationId xmlns:p14="http://schemas.microsoft.com/office/powerpoint/2010/main" val="12143704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914400" y="404813"/>
            <a:ext cx="7041976" cy="5614987"/>
          </a:xfrm>
        </p:spPr>
        <p:txBody>
          <a:bodyPr>
            <a:normAutofit lnSpcReduction="10000"/>
          </a:bodyPr>
          <a:lstStyle/>
          <a:p>
            <a:pPr eaLnBrk="1" hangingPunct="1"/>
            <a:r>
              <a:rPr lang="es-ES" altLang="es-ES" sz="2400" dirty="0"/>
              <a:t>Para el riego de los jardines, un canal llamado </a:t>
            </a:r>
            <a:r>
              <a:rPr lang="es-ES" altLang="es-ES" sz="2400" i="1" dirty="0"/>
              <a:t>Shah Nahar</a:t>
            </a:r>
            <a:r>
              <a:rPr lang="es-ES" altLang="es-ES" sz="2400" dirty="0"/>
              <a:t> significado </a:t>
            </a:r>
            <a:r>
              <a:rPr lang="es-ES" altLang="es-ES" sz="2400" i="1" dirty="0"/>
              <a:t>canal Real,</a:t>
            </a:r>
            <a:r>
              <a:rPr lang="es-ES" altLang="es-ES" sz="2400" dirty="0"/>
              <a:t> más tarde, también conocido como </a:t>
            </a:r>
            <a:r>
              <a:rPr lang="es-ES" altLang="es-ES" sz="2400" i="1" dirty="0"/>
              <a:t>Nahar Hansti,</a:t>
            </a:r>
            <a:r>
              <a:rPr lang="es-ES" altLang="es-ES" sz="2400" dirty="0"/>
              <a:t> es decir, </a:t>
            </a:r>
            <a:r>
              <a:rPr lang="es-ES" altLang="es-ES" sz="2400" i="1" dirty="0"/>
              <a:t>el canal risa</a:t>
            </a:r>
            <a:r>
              <a:rPr lang="es-ES" altLang="es-ES" sz="2400" dirty="0"/>
              <a:t> fue traído de </a:t>
            </a:r>
            <a:r>
              <a:rPr lang="es-ES" altLang="es-ES" sz="2400" i="1" dirty="0"/>
              <a:t>Rajpot</a:t>
            </a:r>
            <a:r>
              <a:rPr lang="es-ES" altLang="es-ES" sz="2400" dirty="0"/>
              <a:t> (actual Madhpur en la India), una distancia de más de 161 kilómetros.</a:t>
            </a:r>
          </a:p>
          <a:p>
            <a:pPr eaLnBrk="1" hangingPunct="1"/>
            <a:r>
              <a:rPr lang="es-ES" altLang="es-ES" sz="2400" dirty="0"/>
              <a:t> El canal cruza los jardines y se descarga en una alberca de mármol en la terraza media. </a:t>
            </a:r>
          </a:p>
          <a:p>
            <a:pPr eaLnBrk="1" hangingPunct="1"/>
            <a:r>
              <a:rPr lang="es-ES" altLang="es-ES" sz="2400" dirty="0"/>
              <a:t>En esta alberca, y  el canal, 410 fuentes  que descargan el agua en las piscinas de mármol . </a:t>
            </a:r>
          </a:p>
          <a:p>
            <a:pPr eaLnBrk="1" hangingPunct="1"/>
            <a:r>
              <a:rPr lang="es-ES" altLang="es-ES" sz="2400" dirty="0"/>
              <a:t>En los alrededores se refresca por el agua que fluye de las fuentes, que es un alivio especial para los visitantes durante el verano abrasador de Lahore, con la temperatura a veces superiores a los 49 ° C.</a:t>
            </a:r>
          </a:p>
          <a:p>
            <a:pPr eaLnBrk="1" hangingPunct="1"/>
            <a:endParaRPr lang="es-ES" altLang="es-ES" dirty="0"/>
          </a:p>
        </p:txBody>
      </p:sp>
    </p:spTree>
    <p:extLst>
      <p:ext uri="{BB962C8B-B14F-4D97-AF65-F5344CB8AC3E}">
        <p14:creationId xmlns:p14="http://schemas.microsoft.com/office/powerpoint/2010/main" val="38104458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Documents and Settings\JOSE ELIAS\Mis documentos\Mis imágenes\1024x768\js1024_Shalamar_Garde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228600"/>
            <a:ext cx="96964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27278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4" descr="C:\Documents and Settings\JOSE ELIAS\Mis documentos\Mis imágenes\1024x768\js1024_Shalimar_Garden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18093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3" descr="C:\Documents and Settings\JOSE ELIAS\Mis documentos\Mis imágenes\1024x768\js1024_Shalim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8051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Documents and Settings\JOSE ELIAS\Mis documentos\Mis imágenes\1024x768\js1024_Shalimar_Gardens.-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23520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Documents and Settings\JOSE ELIAS\Mis documentos\Mis imágenes\1024x768\js1024_Shalima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3039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Documents and Settings\JOSE ELIAS\Mis documentos\Mis imágenes\1024x768\js1024_Shalimar_Gardens_Lahore_Pakist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6897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Documents and Settings\JOSE ELIAS\Mis documentos\Mis imágenes\1024x768\js1024_Shalimar_Garden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81670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Documents and Settings\JOSE ELIAS\Mis documentos\Mis imágenes\1024x768\js1024_Shalimar_Garden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8304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Título"/>
          <p:cNvSpPr>
            <a:spLocks noGrp="1"/>
          </p:cNvSpPr>
          <p:nvPr>
            <p:ph type="title"/>
          </p:nvPr>
        </p:nvSpPr>
        <p:spPr/>
        <p:txBody>
          <a:bodyPr/>
          <a:lstStyle/>
          <a:p>
            <a:pPr eaLnBrk="1" hangingPunct="1"/>
            <a:r>
              <a:rPr lang="es-ES" altLang="es-ES" b="1" dirty="0"/>
              <a:t>Jardin Botánico de Singapur</a:t>
            </a:r>
          </a:p>
        </p:txBody>
      </p:sp>
      <p:sp>
        <p:nvSpPr>
          <p:cNvPr id="130051" name="2 Marcador de contenido"/>
          <p:cNvSpPr>
            <a:spLocks noGrp="1"/>
          </p:cNvSpPr>
          <p:nvPr>
            <p:ph sz="quarter" idx="1"/>
          </p:nvPr>
        </p:nvSpPr>
        <p:spPr/>
        <p:txBody>
          <a:bodyPr/>
          <a:lstStyle/>
          <a:p>
            <a:pPr eaLnBrk="1" hangingPunct="1"/>
            <a:r>
              <a:rPr lang="es-ES" altLang="es-ES" sz="2400" dirty="0"/>
              <a:t>El </a:t>
            </a:r>
            <a:r>
              <a:rPr lang="es-ES" altLang="es-ES" sz="2400" b="1" dirty="0"/>
              <a:t>Jardín Botánico de Singapur</a:t>
            </a:r>
            <a:r>
              <a:rPr lang="es-ES" altLang="es-ES" sz="2400" dirty="0"/>
              <a:t> es un jardín botánico de 63,7 hectáreas en Singapur que incluye el </a:t>
            </a:r>
            <a:r>
              <a:rPr lang="es-ES" altLang="es-ES" sz="2400" b="1" dirty="0"/>
              <a:t>National Orchid Garden</a:t>
            </a:r>
            <a:r>
              <a:rPr lang="es-ES" altLang="es-ES" sz="2400" dirty="0"/>
              <a:t> (</a:t>
            </a:r>
            <a:r>
              <a:rPr lang="es-ES" altLang="es-ES" sz="2400" i="1" dirty="0"/>
              <a:t>Jardín Nacional de Orquídeas</a:t>
            </a:r>
            <a:r>
              <a:rPr lang="es-ES" altLang="es-ES" sz="2400" dirty="0"/>
              <a:t>) que es una colección de más de 3.000 especies de orquídeas.</a:t>
            </a:r>
          </a:p>
          <a:p>
            <a:pPr eaLnBrk="1" hangingPunct="1"/>
            <a:r>
              <a:rPr lang="es-ES" altLang="es-ES" sz="2400" dirty="0"/>
              <a:t> También posee una senda a través de una pequeña selva pluvial, y un jardín de especias.</a:t>
            </a:r>
          </a:p>
          <a:p>
            <a:pPr eaLnBrk="1" hangingPunct="1"/>
            <a:r>
              <a:rPr lang="es-ES" altLang="es-ES" sz="2400" dirty="0"/>
              <a:t>Este parque se estableció en 1859. </a:t>
            </a:r>
          </a:p>
          <a:p>
            <a:pPr eaLnBrk="1" hangingPunct="1"/>
            <a:r>
              <a:rPr lang="es-ES" altLang="es-ES" sz="2400" dirty="0"/>
              <a:t>Con sus praderas y lagos, este jardín botánico es muy popular entre la población, que lo utiliza para el esparcimiento: su paisaje lo disfrutan tanto los locales como los turistas.</a:t>
            </a:r>
          </a:p>
        </p:txBody>
      </p:sp>
    </p:spTree>
    <p:extLst>
      <p:ext uri="{BB962C8B-B14F-4D97-AF65-F5344CB8AC3E}">
        <p14:creationId xmlns:p14="http://schemas.microsoft.com/office/powerpoint/2010/main" val="119458524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Documents and Settings\JOSE ELIAS\Mis documentos\Mis imágenes\1024x768\js1024_Singapo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6650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Documents and Settings\JOSE ELIAS\Mis documentos\Mis imágenes\1024x768\js1024_Singapore.-Bromeliad2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90110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Documents and Settings\JOSE ELIAS\Mis documentos\Mis imágenes\1024x768\js1024_Singapore.-jurong_bird_park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395542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C:\Documents and Settings\JOSE ELIAS\Mis documentos\Mis imágenes\1024x768\js1024_Singapore_Bilca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25713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C:\Documents and Settings\JOSE ELIAS\Mis documentos\Mis imágenes\1024x768\js1024_Singapore_Botanic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9244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C:\Documents and Settings\JOSE ELIAS\Mis documentos\Mis imágenes\1024x768\js1024_Singapore_Botanic_Garden.-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36468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C:\Documents and Settings\JOSE ELIAS\Mis documentos\Mis imágenes\1024x768\js1024_Singapore_Botanic_Garden_Bamboo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21107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C:\Documents and Settings\JOSE ELIAS\Mis documentos\Mis imágenes\1024x768\js1024_Singapore_Botanic_Garden_pa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206596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C:\Documents and Settings\JOSE ELIAS\Mis documentos\Mis imágenes\1024x768\js1024_Singapore_Botanic_Gardens%2C_Evolution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02676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C:\Documents and Settings\JOSE ELIAS\Mis documentos\Mis imágenes\1024x768\js1024_Singapore_Botanic_Gardens.-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548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Picture 3" descr="C:\Documents and Settings\JOSE ELIAS\Mis documentos\Mis imágenes\1024x768\js1024_Singapore_Botanic_Garden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8600"/>
            <a:ext cx="49530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111260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C:\Documents and Settings\JOSE ELIAS\Mis documentos\Mis imágenes\1024x768\js1024_Singapore_Botanic_Gardens.-Bambo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2687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C:\Documents and Settings\JOSE ELIAS\Mis documentos\Mis imágenes\1024x768\js1024_Singapore_Botanic_Gardens.-Bukit_Timah_Co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28975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C:\Documents and Settings\JOSE ELIAS\Mis documentos\Mis imágenes\1024x768\js1024_Singapore_Botanic_Gardens.-Crane_Founta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16605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C:\Documents and Settings\JOSE ELIAS\Mis documentos\Mis imágenes\1024x768\js1024_Singapore_Botanic_Gardens.-Evolution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55553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Documents and Settings\JOSE ELIAS\Mis documentos\Mis imágenes\1024x768\js1024_Singapore_Botanic_Gardens_Eco-lake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57850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C:\Documents and Settings\JOSE ELIAS\Mis documentos\Mis imágenes\1024x768\js1024_Singapore_Chinese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626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C:\Documents and Settings\JOSE ELIAS\Mis documentos\Mis imágenes\1024x768\js1024_Singapore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09809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C:\Documents and Settings\JOSE ELIAS\Mis documentos\Mis imágenes\1024x768\js1024_Singapore_Garde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30931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3" descr="C:\Documents and Settings\JOSE ELIAS\Mis documentos\Mis imágenes\1024x768\js1024_Singapore_National_Orchid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45560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3" descr="C:\Documents and Settings\JOSE ELIAS\Mis documentos\Mis imágenes\1024x768\js1024_Singpore.-SunGarde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06941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C:\Documents and Settings\JOSE ELIAS\Mis documentos\Mis imágenes\1024x768\js1024_Itami.-Koyaike_park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
            <a:ext cx="97536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90887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Título"/>
          <p:cNvSpPr>
            <a:spLocks noGrp="1"/>
          </p:cNvSpPr>
          <p:nvPr>
            <p:ph type="title"/>
          </p:nvPr>
        </p:nvSpPr>
        <p:spPr/>
        <p:txBody>
          <a:bodyPr/>
          <a:lstStyle/>
          <a:p>
            <a:pPr eaLnBrk="1" hangingPunct="1"/>
            <a:r>
              <a:rPr lang="es-ES" altLang="es-ES" b="1" dirty="0"/>
              <a:t>Kesar Kyari Bagh en Jaipur</a:t>
            </a:r>
          </a:p>
        </p:txBody>
      </p:sp>
      <p:sp>
        <p:nvSpPr>
          <p:cNvPr id="152579" name="2 Marcador de contenido"/>
          <p:cNvSpPr>
            <a:spLocks noGrp="1"/>
          </p:cNvSpPr>
          <p:nvPr>
            <p:ph sz="quarter" idx="1"/>
          </p:nvPr>
        </p:nvSpPr>
        <p:spPr>
          <a:xfrm>
            <a:off x="900113" y="1484312"/>
            <a:ext cx="6984255" cy="5041031"/>
          </a:xfrm>
        </p:spPr>
        <p:txBody>
          <a:bodyPr>
            <a:normAutofit lnSpcReduction="10000"/>
          </a:bodyPr>
          <a:lstStyle/>
          <a:p>
            <a:pPr eaLnBrk="1" hangingPunct="1"/>
            <a:r>
              <a:rPr lang="es-ES" altLang="es-ES" sz="2400" dirty="0"/>
              <a:t>El Kesar Kyari Bagh en un jardín en el lago Maota , justo antes de Fuerte Amber , en Jaipur , Rajasthan.Kesar Kyari Bagh parecía exquisita.</a:t>
            </a:r>
          </a:p>
          <a:p>
            <a:pPr eaLnBrk="1" hangingPunct="1"/>
            <a:r>
              <a:rPr lang="es-ES" altLang="es-ES" sz="2400" dirty="0"/>
              <a:t>Cuenta con camas de flores en forma de estrella que una vez  el maharajá lleno de flores de azafrán.</a:t>
            </a:r>
          </a:p>
          <a:p>
            <a:pPr eaLnBrk="1" hangingPunct="1"/>
            <a:r>
              <a:rPr lang="es-ES" altLang="es-ES" sz="2400" dirty="0"/>
              <a:t> Kesar Kyari Bagh es uno de los dos jardines del Lago Maota. </a:t>
            </a:r>
          </a:p>
          <a:p>
            <a:pPr eaLnBrk="1" hangingPunct="1"/>
            <a:r>
              <a:rPr lang="es-ES" altLang="es-ES" sz="2400" dirty="0"/>
              <a:t>El otro es Dilaram Bagh, construido en 1568. </a:t>
            </a:r>
          </a:p>
          <a:p>
            <a:pPr eaLnBrk="1" hangingPunct="1"/>
            <a:r>
              <a:rPr lang="es-ES" altLang="es-ES" sz="2400" dirty="0"/>
              <a:t>Este era el favorito lugar de descanso para el emperador Akbar cada vez que venia a Ajmer. </a:t>
            </a:r>
            <a:r>
              <a:rPr lang="es-ES" altLang="es-ES" dirty="0"/>
              <a:t>. </a:t>
            </a:r>
            <a:br>
              <a:rPr lang="es-ES" altLang="es-ES" dirty="0"/>
            </a:br>
            <a:endParaRPr lang="es-ES" altLang="es-ES" dirty="0"/>
          </a:p>
        </p:txBody>
      </p:sp>
    </p:spTree>
    <p:extLst>
      <p:ext uri="{BB962C8B-B14F-4D97-AF65-F5344CB8AC3E}">
        <p14:creationId xmlns:p14="http://schemas.microsoft.com/office/powerpoint/2010/main" val="301462526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2 Marcador de contenido"/>
          <p:cNvSpPr>
            <a:spLocks noGrp="1"/>
          </p:cNvSpPr>
          <p:nvPr>
            <p:ph sz="quarter" idx="1"/>
          </p:nvPr>
        </p:nvSpPr>
        <p:spPr>
          <a:xfrm>
            <a:off x="914400" y="476250"/>
            <a:ext cx="7258000" cy="5976938"/>
          </a:xfrm>
        </p:spPr>
        <p:txBody>
          <a:bodyPr/>
          <a:lstStyle/>
          <a:p>
            <a:pPr eaLnBrk="1" hangingPunct="1"/>
            <a:r>
              <a:rPr lang="es-ES" altLang="es-ES" sz="2400" dirty="0"/>
              <a:t>El nombre Dilaram es un juego de palabras - , es el nombre del arquitecto que lo construyó, Dilaram, lo que significa la facilidad corazón. </a:t>
            </a:r>
          </a:p>
          <a:p>
            <a:pPr eaLnBrk="1" hangingPunct="1"/>
            <a:r>
              <a:rPr lang="es-ES" altLang="es-ES" sz="2400" dirty="0"/>
              <a:t>Hay un pequeño museo arqueológico cerca de este jardín. </a:t>
            </a:r>
          </a:p>
          <a:p>
            <a:pPr eaLnBrk="1" hangingPunct="1"/>
            <a:r>
              <a:rPr lang="es-ES" altLang="es-ES" sz="2400" dirty="0"/>
              <a:t>El Kyari Kesar (jardín azafrán) se encuentra en el centro de este lago, diseñado como una alfombra persa. </a:t>
            </a:r>
          </a:p>
          <a:p>
            <a:pPr eaLnBrk="1" hangingPunct="1"/>
            <a:r>
              <a:rPr lang="es-ES" altLang="es-ES" sz="2400" dirty="0"/>
              <a:t>El jardín fue plantado con azafrán de la fragancia que flotan en el palacio de arriba.</a:t>
            </a:r>
          </a:p>
          <a:p>
            <a:pPr eaLnBrk="1" hangingPunct="1"/>
            <a:r>
              <a:rPr lang="es-ES" altLang="es-ES" sz="2400" dirty="0"/>
              <a:t>El jardín esta en restauración. </a:t>
            </a:r>
          </a:p>
          <a:p>
            <a:pPr eaLnBrk="1" hangingPunct="1"/>
            <a:r>
              <a:rPr lang="es-ES" altLang="es-ES" sz="2400" dirty="0"/>
              <a:t>Más adelante, el fuerte se introduce a través de la 'Dil-e-AARAM' Jardín (en el estilo tradicional de Mughal).</a:t>
            </a:r>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57087308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2 Marcador de contenido"/>
          <p:cNvSpPr>
            <a:spLocks noGrp="1"/>
          </p:cNvSpPr>
          <p:nvPr>
            <p:ph sz="quarter" idx="1"/>
          </p:nvPr>
        </p:nvSpPr>
        <p:spPr>
          <a:xfrm>
            <a:off x="914400" y="404813"/>
            <a:ext cx="7113984" cy="5614987"/>
          </a:xfrm>
        </p:spPr>
        <p:txBody>
          <a:bodyPr>
            <a:normAutofit fontScale="92500"/>
          </a:bodyPr>
          <a:lstStyle/>
          <a:p>
            <a:pPr eaLnBrk="1" hangingPunct="1"/>
            <a:r>
              <a:rPr lang="es-ES" altLang="es-ES" sz="2400" dirty="0"/>
              <a:t>En el interior del palacio, se encuentra una serie de corredores, centrado en el jardín 'Charbagh "un típico mogol o también conocido como los jardines del Paraíso.</a:t>
            </a:r>
          </a:p>
          <a:p>
            <a:pPr eaLnBrk="1" hangingPunct="1"/>
            <a:r>
              <a:rPr lang="es-ES" altLang="es-ES" sz="2400" dirty="0"/>
              <a:t>Char Bagh literalmente, significa cuatro jardines.</a:t>
            </a:r>
          </a:p>
          <a:p>
            <a:pPr eaLnBrk="1" hangingPunct="1"/>
            <a:r>
              <a:rPr lang="es-ES" altLang="es-ES" sz="2400" dirty="0"/>
              <a:t> La filosofía de Charbagh se indica a continuación. </a:t>
            </a:r>
          </a:p>
          <a:p>
            <a:pPr eaLnBrk="1" hangingPunct="1"/>
            <a:r>
              <a:rPr lang="es-ES" altLang="es-ES" sz="2400" i="1" dirty="0"/>
              <a:t>Charbagh en el fuerte de Amber se muestra cómo las cuatro partes básicas pueden dividirse en formas geométricas complejas.</a:t>
            </a:r>
            <a:r>
              <a:rPr lang="es-ES" altLang="es-ES" sz="2400" dirty="0"/>
              <a:t> </a:t>
            </a:r>
          </a:p>
          <a:p>
            <a:pPr eaLnBrk="1" hangingPunct="1"/>
            <a:r>
              <a:rPr lang="es-ES" altLang="es-ES" sz="2400" i="1" dirty="0"/>
              <a:t>El concepto del jardín del paraíso fue  traído de los jardines persas Timúridas.</a:t>
            </a:r>
          </a:p>
          <a:p>
            <a:pPr eaLnBrk="1" hangingPunct="1"/>
            <a:r>
              <a:rPr lang="es-ES" altLang="es-ES" sz="2400" dirty="0"/>
              <a:t> </a:t>
            </a:r>
            <a:r>
              <a:rPr lang="es-ES" altLang="es-ES" sz="2400" i="1" dirty="0"/>
              <a:t>Fue la primera expresión arquitectónica que hicieron en el sub-continente indio, cumpliendo diversas funciones y con un fuerte significado simbólico.</a:t>
            </a:r>
          </a:p>
        </p:txBody>
      </p:sp>
    </p:spTree>
    <p:extLst>
      <p:ext uri="{BB962C8B-B14F-4D97-AF65-F5344CB8AC3E}">
        <p14:creationId xmlns:p14="http://schemas.microsoft.com/office/powerpoint/2010/main" val="294418493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2 Marcador de contenido"/>
          <p:cNvSpPr>
            <a:spLocks noGrp="1"/>
          </p:cNvSpPr>
          <p:nvPr>
            <p:ph sz="quarter" idx="1"/>
          </p:nvPr>
        </p:nvSpPr>
        <p:spPr>
          <a:xfrm>
            <a:off x="914400" y="549275"/>
            <a:ext cx="7041976" cy="6308725"/>
          </a:xfrm>
        </p:spPr>
        <p:txBody>
          <a:bodyPr/>
          <a:lstStyle/>
          <a:p>
            <a:pPr eaLnBrk="1" hangingPunct="1"/>
            <a:r>
              <a:rPr lang="es-ES" altLang="es-ES" sz="2400" i="1" dirty="0"/>
              <a:t>Conocido como el charbagh, en su forma ideal, se trazó como un cuadrado dividido en cuatro partes iguales.</a:t>
            </a:r>
            <a:r>
              <a:rPr lang="es-ES" altLang="es-ES" sz="2400" dirty="0"/>
              <a:t> </a:t>
            </a:r>
          </a:p>
          <a:p>
            <a:pPr eaLnBrk="1" hangingPunct="1"/>
            <a:r>
              <a:rPr lang="es-ES" altLang="es-ES" sz="2400" i="1" dirty="0"/>
              <a:t>El simbolismo del jardín y sus divisiones se indican en los textos místicos islámicos que se describe el paraíso como un jardín lleno de abundantes árboles, flores y plantas.</a:t>
            </a:r>
          </a:p>
          <a:p>
            <a:pPr eaLnBrk="1" hangingPunct="1"/>
            <a:r>
              <a:rPr lang="es-ES" altLang="es-ES" sz="2400" i="1" dirty="0"/>
              <a:t>El agua también juega un papel clave en estas descripciones: </a:t>
            </a:r>
          </a:p>
          <a:p>
            <a:pPr eaLnBrk="1" hangingPunct="1"/>
            <a:r>
              <a:rPr lang="es-ES" altLang="es-ES" sz="2400" i="1" dirty="0"/>
              <a:t>En el Paraíso cuatro ríos de origen en una fuente central o de montaña, y el jardín por separado por las corrientes hacia los puntos cardinales..</a:t>
            </a:r>
            <a:r>
              <a:rPr lang="es-ES" altLang="es-ES" sz="2400" dirty="0"/>
              <a:t> </a:t>
            </a:r>
            <a:r>
              <a:rPr lang="es-ES" altLang="es-ES" sz="2400" i="1" dirty="0"/>
              <a:t>Que representan los ríos prometida de agua, leche, vino y miel.</a:t>
            </a:r>
          </a:p>
        </p:txBody>
      </p:sp>
    </p:spTree>
    <p:extLst>
      <p:ext uri="{BB962C8B-B14F-4D97-AF65-F5344CB8AC3E}">
        <p14:creationId xmlns:p14="http://schemas.microsoft.com/office/powerpoint/2010/main" val="307308545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2 Marcador de contenido"/>
          <p:cNvSpPr>
            <a:spLocks noGrp="1"/>
          </p:cNvSpPr>
          <p:nvPr>
            <p:ph sz="quarter" idx="1"/>
          </p:nvPr>
        </p:nvSpPr>
        <p:spPr>
          <a:xfrm>
            <a:off x="971600" y="1600200"/>
            <a:ext cx="6840760" cy="4873752"/>
          </a:xfrm>
        </p:spPr>
        <p:txBody>
          <a:bodyPr/>
          <a:lstStyle/>
          <a:p>
            <a:r>
              <a:rPr lang="es-ES" altLang="es-ES" sz="2400" i="1" dirty="0"/>
              <a:t>El centro del jardín, en la intersección de las divisiones hay muy fuerte carga simbólica y es donde, en forma ideal, se encuentra un pabellón, la piscina o la tumba</a:t>
            </a:r>
            <a:r>
              <a:rPr lang="es-ES" altLang="es-ES" sz="2400" dirty="0"/>
              <a:t>.</a:t>
            </a:r>
          </a:p>
          <a:p>
            <a:endParaRPr lang="es-ES" altLang="es-ES" dirty="0"/>
          </a:p>
        </p:txBody>
      </p:sp>
    </p:spTree>
    <p:extLst>
      <p:ext uri="{BB962C8B-B14F-4D97-AF65-F5344CB8AC3E}">
        <p14:creationId xmlns:p14="http://schemas.microsoft.com/office/powerpoint/2010/main" val="311628820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C:\Documents and Settings\JOSE ELIAS\Mis documentos\Mis imágenes\1024x768\js1024_Jaipur_amber_fort_view_of_lake_belo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60419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C:\Documents and Settings\JOSE ELIAS\Mis documentos\Mis imágenes\1024x768\js1024_Jaipur.-lady_doing_garden_maintenance_at_Amber_fo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85344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14404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C:\Documents and Settings\JOSE ELIAS\Mis documentos\Mis imágenes\1024x768\js1024_Jaipur_Gardens_inside_amber_F_o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11062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http://3.bp.blogspot.com/-6UZDC4Bd7hY/TZ3a5-bbOWI/AAAAAAAALpU/X1QDIFyufjE/s1600/AF-arambag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15350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http://farm4.static.flickr.com/3338/3487865649_a531223fc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5" name="Picture 4" descr="http://1.bp.blogspot.com/_9o5L8oGDqmA/SpTvB78HRYI/AAAAAAAAAHE/A4xhbqFbAfo/s320/jaipur+amer+inside+in+season.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6" name="Picture 6" descr="http://1.bp.blogspot.com/_9o5L8oGDqmA/SpTvZpMAaeI/AAAAAAAAAHM/QU-I99yuU9k/s320/charbagh.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573463"/>
            <a:ext cx="4572000"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7" name="Picture 8" descr="http://mithunonthe.net/wp-content/uploads/2010/03/amber-amer-fort-jaipur-rajasthan-garde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500438"/>
            <a:ext cx="4572000" cy="359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22538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http://farm3.static.flickr.com/2291/2277398419_4f81d8fd0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1213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TotalTime>
  <Words>2579</Words>
  <Application>Microsoft Office PowerPoint</Application>
  <PresentationFormat>Presentación en pantalla (4:3)</PresentationFormat>
  <Paragraphs>355</Paragraphs>
  <Slides>155</Slides>
  <Notes>132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155</vt:i4>
      </vt:variant>
    </vt:vector>
  </HeadingPairs>
  <TitlesOfParts>
    <vt:vector size="161" baseType="lpstr">
      <vt:lpstr>Calibri</vt:lpstr>
      <vt:lpstr>Century Schoolbook</vt:lpstr>
      <vt:lpstr>Times New Roman</vt:lpstr>
      <vt:lpstr>Wingdings</vt:lpstr>
      <vt:lpstr>Wingdings 2</vt:lpstr>
      <vt:lpstr>Default Theme</vt:lpstr>
      <vt:lpstr>ASIA.-LA VUELTA AL MUNDO EN 885 JARDINES.-ASIA.-A</vt:lpstr>
      <vt:lpstr>Presentación de PowerPoint</vt:lpstr>
      <vt:lpstr>Bombay Hanging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Hazuri Bagh</vt:lpstr>
      <vt:lpstr>Presentación de PowerPoint</vt:lpstr>
      <vt:lpstr>Presentación de PowerPoint</vt:lpstr>
      <vt:lpstr>Presentación de PowerPoint</vt:lpstr>
      <vt:lpstr>Presentación de PowerPoint</vt:lpstr>
      <vt:lpstr>Humayun´s Tomb</vt:lpstr>
      <vt:lpstr>Presentación de PowerPoint</vt:lpstr>
      <vt:lpstr>Presentación de PowerPoint</vt:lpstr>
      <vt:lpstr>Presentación de PowerPoint</vt:lpstr>
      <vt:lpstr>Presentación de PowerPoint</vt:lpstr>
      <vt:lpstr>Presentación de PowerPoint</vt:lpstr>
      <vt:lpstr>Presentación de PowerPoint</vt:lpstr>
      <vt:lpstr>Irán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Jantar Mantar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Lahore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Lodhi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Mughal Garden.-Srinagar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Shalimar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Singapur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Kesar Kyari Bagh en Jaipur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2018-03-01T12:06:52Z</dcterms:modified>
</cp:coreProperties>
</file>