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0"/>
  </p:notesMasterIdLst>
  <p:sldIdLst>
    <p:sldId id="256" r:id="rId3"/>
    <p:sldId id="257" r:id="rId4"/>
    <p:sldId id="258" r:id="rId5"/>
    <p:sldId id="373"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374" r:id="rId22"/>
    <p:sldId id="275" r:id="rId23"/>
    <p:sldId id="276" r:id="rId24"/>
    <p:sldId id="277"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D0EB60-BAA5-40F5-83D1-32BE05A25D6D}"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A455C3-833E-456B-B522-0E3CD85F402B}" type="slidenum">
              <a:rPr lang="es-ES" smtClean="0"/>
              <a:t>‹Nº›</a:t>
            </a:fld>
            <a:endParaRPr lang="es-ES" dirty="0"/>
          </a:p>
        </p:txBody>
      </p:sp>
    </p:spTree>
    <p:extLst>
      <p:ext uri="{BB962C8B-B14F-4D97-AF65-F5344CB8AC3E}">
        <p14:creationId xmlns:p14="http://schemas.microsoft.com/office/powerpoint/2010/main" val="587515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r>
              <a:rPr lang="es-ES" baseline="0" dirty="0"/>
              <a:t> at night</a:t>
            </a:r>
            <a:endParaRPr lang="es-ES" dirty="0"/>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571988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Bay.-Plan</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477022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183470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96328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745640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176036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8756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382497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727202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955279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699700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960642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134308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11204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752568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304323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37002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402975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281584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364715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138755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995055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827290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04608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600522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886707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768825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050875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Bay.-Tulipmania.</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553499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Bay.-Tulipmania</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3059417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38702568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Bay.-Supertree_Grove,</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587986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 of the Bay</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2969691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791271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of the Bay.-Supertrees</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776410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1828123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653782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5702496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306246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6219615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Bay.-Detalle de pavimentos</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6758809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1329046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4322148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5788871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41046861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88244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8318851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a:t>
            </a:r>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5546501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Bay.-.-Baobabs y Chorisias</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0451349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Bay.-Flower Dome</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0448918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Bay.-Montaña en la Nube</a:t>
            </a:r>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2425574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Bay.-Montaña en la nube.-Cascada</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8741702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Bay.-Cloud Forest</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8925347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Bay.-Montaña de la Nube.-Cascada</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0420453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Bay.-Invernaderos</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8246508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6966595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5883912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7856992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6681518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6322377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6168664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4413330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2034528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7223284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8543995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6987455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0510224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Bay.-Chorisias</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5966164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4522463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Bay.-Xanthorroeas</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1789304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2341327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8948939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2592394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4109548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Gardens by the Bay.-Singapore.</a:t>
            </a:r>
            <a:endParaRPr lang="es-ES" dirty="0"/>
          </a:p>
        </p:txBody>
      </p:sp>
      <p:sp>
        <p:nvSpPr>
          <p:cNvPr id="4" name="3 Marcador de número de diapositiva"/>
          <p:cNvSpPr>
            <a:spLocks noGrp="1"/>
          </p:cNvSpPr>
          <p:nvPr>
            <p:ph type="sldNum" sz="quarter" idx="10"/>
          </p:nvPr>
        </p:nvSpPr>
        <p:spPr/>
        <p:txBody>
          <a:bodyPr/>
          <a:lstStyle/>
          <a:p>
            <a:fld id="{6E416EE5-EF18-47BC-823A-14F0A016D510}"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0831984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2613334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5937380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5431374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8326269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Bay.-Baobabs</a:t>
            </a:r>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640740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1684998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9141002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7791612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42286007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8330393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Bay.-Virtual</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1705482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Bay.-Virtual</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2988119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r>
              <a:rPr lang="es-ES" baseline="0" dirty="0"/>
              <a:t> at night</a:t>
            </a:r>
            <a:endParaRPr lang="es-ES" dirty="0"/>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9661123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8688965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r>
              <a:rPr lang="es-ES" baseline="0" dirty="0"/>
              <a:t> By night</a:t>
            </a:r>
            <a:endParaRPr lang="es-ES" dirty="0"/>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26607494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227620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4728084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Bay.-Tourist Atraccion</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39151990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Gardens by the Bay.-</a:t>
            </a:r>
          </a:p>
          <a:p>
            <a:endParaRPr lang="es-ES" dirty="0"/>
          </a:p>
        </p:txBody>
      </p:sp>
      <p:sp>
        <p:nvSpPr>
          <p:cNvPr id="4" name="3 Marcador de número de diapositiva"/>
          <p:cNvSpPr>
            <a:spLocks noGrp="1"/>
          </p:cNvSpPr>
          <p:nvPr>
            <p:ph type="sldNum" sz="quarter" idx="10"/>
          </p:nvPr>
        </p:nvSpPr>
        <p:spPr/>
        <p:txBody>
          <a:bodyPr/>
          <a:lstStyle/>
          <a:p>
            <a:fld id="{68A8CE9F-EFB0-4E0A-B654-CCBD98BB1BE0}"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467074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5968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89288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86703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705844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92514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37632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46962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9320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141855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2258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5674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3588924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5.jpg"/></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5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49.jpg"/></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18.xml"/><Relationship Id="rId4" Type="http://schemas.openxmlformats.org/officeDocument/2006/relationships/image" Target="../media/image48.jpg"/></Relationships>
</file>

<file path=ppt/slides/_rels/slide6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normAutofit fontScale="90000"/>
          </a:bodyPr>
          <a:lstStyle/>
          <a:p>
            <a:r>
              <a:rPr lang="es-ES" dirty="0"/>
              <a:t>ASIA.-LA VUELTA AL MUNDO EN 885 JARDINES</a:t>
            </a:r>
            <a:br>
              <a:rPr lang="es-ES" dirty="0"/>
            </a:br>
            <a:r>
              <a:rPr lang="es-ES" dirty="0"/>
              <a:t>SINGAPUR</a:t>
            </a:r>
            <a:br>
              <a:rPr lang="es-ES" dirty="0"/>
            </a:br>
            <a:r>
              <a:rPr lang="en-US" dirty="0"/>
              <a:t>Gardens by the Bay</a:t>
            </a:r>
            <a:endParaRPr lang="es-ES" dirty="0"/>
          </a:p>
        </p:txBody>
      </p:sp>
      <p:sp>
        <p:nvSpPr>
          <p:cNvPr id="3" name="2 Subtítulo"/>
          <p:cNvSpPr>
            <a:spLocks noGrp="1"/>
          </p:cNvSpPr>
          <p:nvPr>
            <p:ph type="subTitle" idx="1"/>
          </p:nvPr>
        </p:nvSpPr>
        <p:spPr>
          <a:xfrm>
            <a:off x="4355976" y="443711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Gardens by the Bay.-Singapore.</a:t>
            </a:r>
            <a:br>
              <a:rPr lang="en-US" dirty="0"/>
            </a:br>
            <a:endParaRPr lang="es-ES" dirty="0"/>
          </a:p>
        </p:txBody>
      </p:sp>
      <p:sp>
        <p:nvSpPr>
          <p:cNvPr id="3" name="2 Marcador de contenido"/>
          <p:cNvSpPr>
            <a:spLocks noGrp="1"/>
          </p:cNvSpPr>
          <p:nvPr>
            <p:ph sz="quarter" idx="1"/>
          </p:nvPr>
        </p:nvSpPr>
        <p:spPr/>
        <p:txBody>
          <a:bodyPr>
            <a:normAutofit/>
          </a:bodyPr>
          <a:lstStyle/>
          <a:p>
            <a:r>
              <a:rPr lang="es-ES" dirty="0"/>
              <a:t>Gardens by the Bay  es un parque que abarca 101 hectáreas  de terrenos ganados al mar  en el centro de Singapur , junto al embalse de Marina .</a:t>
            </a:r>
          </a:p>
          <a:p>
            <a:r>
              <a:rPr lang="es-ES" dirty="0"/>
              <a:t> El parque consta de tres jardines frente al mar: South Bay Garden, East Bay Garden Bay y Jardín Central. </a:t>
            </a:r>
          </a:p>
          <a:p>
            <a:r>
              <a:rPr lang="es-ES" dirty="0"/>
              <a:t>Gardens by the Bay es una parte integral de una estrategia del gobierno de Singapur para transformar Singapur de una "Ciudad Jardín" a una "ciudad en un jardín". El objetivo declarado es aumentar la calidad de vida mediante la mejora de zonas verdes y la flora en la ciudad.</a:t>
            </a:r>
          </a:p>
          <a:p>
            <a:endParaRPr lang="es-ES" dirty="0"/>
          </a:p>
        </p:txBody>
      </p:sp>
    </p:spTree>
    <p:extLst>
      <p:ext uri="{BB962C8B-B14F-4D97-AF65-F5344CB8AC3E}">
        <p14:creationId xmlns:p14="http://schemas.microsoft.com/office/powerpoint/2010/main" val="3657823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Anunciada por primera vez al público por el Primer Ministro , Sr. Lee Hsien Loong, durante el Rally del Día Nacional en agosto de 2005, Gardens by the Bay está destinado a convertirse en el espacio urbano de Singapur primero de recreación al aire libre, y un icono nacional. </a:t>
            </a:r>
          </a:p>
          <a:p>
            <a:r>
              <a:rPr lang="es-ES" dirty="0"/>
              <a:t>Un concurso internacional para el diseño del plan maestro, que tuvo lugar en enero de 2006, atrajo a más de 70 trabajos presentados por 170 empresas de 24 países. </a:t>
            </a:r>
          </a:p>
          <a:p>
            <a:r>
              <a:rPr lang="es-ES" dirty="0"/>
              <a:t>Dos empresas - Asociados Grant y Gustafson Porter  - finalmente fueron galardonados con el diseño del plan maestro para la Bahía Sur y Oriental Bay Gardens respectivamente. </a:t>
            </a:r>
          </a:p>
        </p:txBody>
      </p:sp>
    </p:spTree>
    <p:extLst>
      <p:ext uri="{BB962C8B-B14F-4D97-AF65-F5344CB8AC3E}">
        <p14:creationId xmlns:p14="http://schemas.microsoft.com/office/powerpoint/2010/main" val="3034954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pPr marL="0" indent="0">
              <a:buNone/>
            </a:pPr>
            <a:endParaRPr lang="es-ES" dirty="0"/>
          </a:p>
          <a:p>
            <a:r>
              <a:rPr lang="es-ES" dirty="0"/>
              <a:t> El parque ha demostrado ser extremadamente popular para los organizadores de eventos, con una demanda tan alta que el parque tiene para limitar el número de eventos a tres por semana.</a:t>
            </a:r>
          </a:p>
          <a:p>
            <a:r>
              <a:rPr lang="es-ES" dirty="0"/>
              <a:t>Bay Garden Central  </a:t>
            </a:r>
          </a:p>
          <a:p>
            <a:r>
              <a:rPr lang="es-ES" dirty="0"/>
              <a:t>Bay Garden central actuará como enlace entre la Bahía Sur y Oriental Bay Gardens. </a:t>
            </a:r>
          </a:p>
          <a:p>
            <a:r>
              <a:rPr lang="es-ES" dirty="0"/>
              <a:t>Se encuentra en 15 hectáreas con unos  3 kilómetros paseo marítimo que permite paseos escénicos que se extiende desde el centro de la ciudad al este de Singapur. </a:t>
            </a:r>
          </a:p>
          <a:p>
            <a:r>
              <a:rPr lang="es-ES" dirty="0"/>
              <a:t>Más novedades de Bay Garden central estarán llegando en los próximos años. </a:t>
            </a:r>
          </a:p>
          <a:p>
            <a:endParaRPr lang="es-ES" dirty="0"/>
          </a:p>
          <a:p>
            <a:endParaRPr lang="es-ES" dirty="0"/>
          </a:p>
        </p:txBody>
      </p:sp>
    </p:spTree>
    <p:extLst>
      <p:ext uri="{BB962C8B-B14F-4D97-AF65-F5344CB8AC3E}">
        <p14:creationId xmlns:p14="http://schemas.microsoft.com/office/powerpoint/2010/main" val="1472329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a:t>Bay East Garden </a:t>
            </a:r>
          </a:p>
          <a:p>
            <a:r>
              <a:rPr lang="es-ES" dirty="0"/>
              <a:t>Bay East Garden tiene 32 hectáreas  de tamaño y tiene unos 2 kilómetros  frente paseo marítimo que bordea el embalse de Marina .</a:t>
            </a:r>
          </a:p>
          <a:p>
            <a:r>
              <a:rPr lang="es-ES" dirty="0"/>
              <a:t>Un parque provisional se desarrolló en la bahía de East Garden en apoyo de los Juegos Olímpicos Juveniles de Verano 2010 . </a:t>
            </a:r>
          </a:p>
          <a:p>
            <a:r>
              <a:rPr lang="es-ES" dirty="0"/>
              <a:t>La primera fase del jardín se abrió al público en octubre de 2011, permitiendo el acceso alternativo a la presa del puerto deportivo .</a:t>
            </a:r>
          </a:p>
          <a:p>
            <a:endParaRPr lang="es-ES" dirty="0"/>
          </a:p>
          <a:p>
            <a:endParaRPr lang="es-ES" dirty="0"/>
          </a:p>
        </p:txBody>
      </p:sp>
    </p:spTree>
    <p:extLst>
      <p:ext uri="{BB962C8B-B14F-4D97-AF65-F5344CB8AC3E}">
        <p14:creationId xmlns:p14="http://schemas.microsoft.com/office/powerpoint/2010/main" val="3164281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Diseñado como una serie de grandes jardines con forma de hoja tropical, cada una con su específica paisajismo diseño, carácter y tema. </a:t>
            </a:r>
          </a:p>
          <a:p>
            <a:r>
              <a:rPr lang="es-ES" dirty="0"/>
              <a:t>Habrá cinco entradas de agua alineadas con la dirección predominante del viento, la maximización de la línea de costa y que se extienden al tiempo que permite viento y el agua penetren en el sitio para ayudar a las zonas frías de actividad en torno a ellos. </a:t>
            </a:r>
          </a:p>
          <a:p>
            <a:r>
              <a:rPr lang="es-ES" dirty="0"/>
              <a:t>Bay East Garden ofrecerá a los visitantes una vista despejada del horizonte de la ciudad.</a:t>
            </a:r>
          </a:p>
          <a:p>
            <a:r>
              <a:rPr lang="es-ES" dirty="0"/>
              <a:t> Próximos acontecimientos de Bay East Garden se basarán en el tema del agua. </a:t>
            </a:r>
          </a:p>
          <a:p>
            <a:endParaRPr lang="es-ES" dirty="0"/>
          </a:p>
        </p:txBody>
      </p:sp>
    </p:spTree>
    <p:extLst>
      <p:ext uri="{BB962C8B-B14F-4D97-AF65-F5344CB8AC3E}">
        <p14:creationId xmlns:p14="http://schemas.microsoft.com/office/powerpoint/2010/main" val="152451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lnSpcReduction="10000"/>
          </a:bodyPr>
          <a:lstStyle/>
          <a:p>
            <a:r>
              <a:rPr lang="es-ES" b="1" dirty="0"/>
              <a:t>South Bay Garden </a:t>
            </a:r>
          </a:p>
          <a:p>
            <a:r>
              <a:rPr lang="es-ES" dirty="0"/>
              <a:t>South Bay Garden finalmente terminado y abierto al público el 29 de junio de 2012. </a:t>
            </a:r>
          </a:p>
          <a:p>
            <a:r>
              <a:rPr lang="es-ES" dirty="0"/>
              <a:t> Es el más grande de los tres jardines de 54 hectáreas  y tiene como objetivo mostrar lo mejor de la horticultura tropical y el arte del jardín. </a:t>
            </a:r>
          </a:p>
          <a:p>
            <a:r>
              <a:rPr lang="es-ES" dirty="0"/>
              <a:t>El concepto general de su plan maestro se inspira en una orquídea que sea representativa de los trópicos y de Singapur, es la flor nacional del país, Vanda-Miss Joaquim ' .</a:t>
            </a:r>
          </a:p>
          <a:p>
            <a:r>
              <a:rPr lang="es-ES" dirty="0"/>
              <a:t> La orquídea se arraiga en la línea de costa (invernaderos), mientras que las hojas (accidentes geográficos), brotes (caminos, carreteras y linkways) y raíces secundarias (líneas de agua, energía y comunicaciones) y luego forman una red integrada con flores (jardines temáticos y supertrees) en las intersecciones clave. </a:t>
            </a:r>
          </a:p>
          <a:p>
            <a:endParaRPr lang="es-ES" dirty="0"/>
          </a:p>
        </p:txBody>
      </p:sp>
    </p:spTree>
    <p:extLst>
      <p:ext uri="{BB962C8B-B14F-4D97-AF65-F5344CB8AC3E}">
        <p14:creationId xmlns:p14="http://schemas.microsoft.com/office/powerpoint/2010/main" val="4115545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b="1" dirty="0"/>
              <a:t>Conservatorios.-Invernaderos</a:t>
            </a:r>
          </a:p>
          <a:p>
            <a:r>
              <a:rPr lang="es-ES" dirty="0"/>
              <a:t>El complejo de invierno en los jardines junto a la bahía, Singapur, cuenta con dos conservatorios refrigerados - la cúpula de flores </a:t>
            </a:r>
            <a:r>
              <a:rPr lang="es-ES" altLang="ja-JP" dirty="0"/>
              <a:t> </a:t>
            </a:r>
            <a:r>
              <a:rPr lang="es-ES" dirty="0"/>
              <a:t>y el Bosque de Nubes </a:t>
            </a:r>
            <a:r>
              <a:rPr lang="es-ES" altLang="ja-JP" dirty="0"/>
              <a:t>, </a:t>
            </a:r>
            <a:r>
              <a:rPr lang="es-ES" dirty="0"/>
              <a:t>situado a lo largo del borde de la Marina embalse . </a:t>
            </a:r>
          </a:p>
          <a:p>
            <a:r>
              <a:rPr lang="es-ES" dirty="0"/>
              <a:t>Los conservatorios, diseñados por Wilkinson Eyre Architects , pretenden ser un escaparate de energía eficiente de las tecnologías de construcción sostenibles y proporcionar un todo tiempo mantenido espacio dentro de los jardines. Ambos son muy grandes (alrededor de 1 hectárea  y la Cúpula Flor es el invernadero más grande  del mundo sin columnas .  </a:t>
            </a:r>
          </a:p>
          <a:p>
            <a:endParaRPr lang="es-ES" dirty="0"/>
          </a:p>
        </p:txBody>
      </p:sp>
    </p:spTree>
    <p:extLst>
      <p:ext uri="{BB962C8B-B14F-4D97-AF65-F5344CB8AC3E}">
        <p14:creationId xmlns:p14="http://schemas.microsoft.com/office/powerpoint/2010/main" val="2785392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332656"/>
            <a:ext cx="7632848" cy="5976664"/>
          </a:xfrm>
        </p:spPr>
        <p:txBody>
          <a:bodyPr/>
          <a:lstStyle/>
          <a:p>
            <a:r>
              <a:rPr lang="es-ES" dirty="0"/>
              <a:t>La construcción de los invernaderos es especial de dos maneras. </a:t>
            </a:r>
          </a:p>
          <a:p>
            <a:r>
              <a:rPr lang="es-ES" dirty="0"/>
              <a:t>En primer lugar por ser capaz de tener tan grande  vaso de techo sin apoyo adicional en el interior (por ejemplo, columnas).</a:t>
            </a:r>
          </a:p>
          <a:p>
            <a:r>
              <a:rPr lang="es-ES" dirty="0"/>
              <a:t> En segundo lugar, porque las construcciones apuntan fuertemente a minimizar el impacto medioambiental. </a:t>
            </a:r>
          </a:p>
          <a:p>
            <a:r>
              <a:rPr lang="es-ES" dirty="0"/>
              <a:t>El agua de lluvia se recoge de la superficie y hace circular en el sistema de refrigeración que está conectado a los supertrees .</a:t>
            </a:r>
          </a:p>
          <a:p>
            <a:r>
              <a:rPr lang="es-ES" dirty="0"/>
              <a:t> Los supertrees se utilizan tanto para ventilar el aire caliente como  para que se enfríe el agua recirculada . </a:t>
            </a:r>
          </a:p>
          <a:p>
            <a:endParaRPr lang="es-ES" dirty="0"/>
          </a:p>
        </p:txBody>
      </p:sp>
    </p:spTree>
    <p:extLst>
      <p:ext uri="{BB962C8B-B14F-4D97-AF65-F5344CB8AC3E}">
        <p14:creationId xmlns:p14="http://schemas.microsoft.com/office/powerpoint/2010/main" val="3961563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a:t> Cúpula Flor</a:t>
            </a:r>
          </a:p>
          <a:p>
            <a:r>
              <a:rPr lang="es-ES" dirty="0"/>
              <a:t>La Cúpula Flower es el más bajo, pero más grande de los dos invernaderos, en 1,2 hectáreas </a:t>
            </a:r>
          </a:p>
          <a:p>
            <a:r>
              <a:rPr lang="es-ES" dirty="0"/>
              <a:t> Se replica un clima seco y templado y las características de las plantas que se encuentran en las regiones tropicales semiáridas mediterráneas y de otro tipo (por ejemplo, partes de Australia, América del Sur, África del Sur). </a:t>
            </a:r>
          </a:p>
          <a:p>
            <a:r>
              <a:rPr lang="es-ES" dirty="0"/>
              <a:t>La Cúpula Flor tiene 38 metros  de alto y mantiene una temperatura entre 23 ° C y 25 ° C, ligeramente más baja en la noche. </a:t>
            </a:r>
          </a:p>
          <a:p>
            <a:pPr marL="0" indent="0">
              <a:buNone/>
            </a:pPr>
            <a:r>
              <a:rPr lang="es-ES" dirty="0"/>
              <a:t> </a:t>
            </a:r>
          </a:p>
        </p:txBody>
      </p:sp>
    </p:spTree>
    <p:extLst>
      <p:ext uri="{BB962C8B-B14F-4D97-AF65-F5344CB8AC3E}">
        <p14:creationId xmlns:p14="http://schemas.microsoft.com/office/powerpoint/2010/main" val="96057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Cúpula Flor cuenta con 7 "jardines" diferentes, así como un olivar con un restaurante y un campo central de visualización cambiante, también se ha incorporado para permitir exposiciones de flores y exhibiciones que tendrán lugar en el jardín de invierno.</a:t>
            </a:r>
          </a:p>
          <a:p>
            <a:r>
              <a:rPr lang="es-ES" dirty="0"/>
              <a:t>El jardín de suculentas y los Baobabs se encuentran en el tramo elevado. </a:t>
            </a:r>
          </a:p>
          <a:p>
            <a:r>
              <a:rPr lang="es-ES" dirty="0"/>
              <a:t>Esta es una muestra de plantas a partir de las zonas más áridas incluyendo numerosos cactus y otras plantas suculentas, así como arboles Baobab  y un número de otros árboles y arbustos suculentos.</a:t>
            </a:r>
          </a:p>
          <a:p>
            <a:r>
              <a:rPr lang="es-ES" dirty="0"/>
              <a:t> Las plantas de esta sección son principalmente de las zonas más áridas templadas de Estados Unidos , México , África y por supuesto de Madagascar . </a:t>
            </a:r>
          </a:p>
          <a:p>
            <a:endParaRPr lang="es-ES" dirty="0"/>
          </a:p>
        </p:txBody>
      </p:sp>
    </p:spTree>
    <p:extLst>
      <p:ext uri="{BB962C8B-B14F-4D97-AF65-F5344CB8AC3E}">
        <p14:creationId xmlns:p14="http://schemas.microsoft.com/office/powerpoint/2010/main" val="4266528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El jardín australiano contiene plantas de las zonas áridas y semi-áridas templadas de Australia , incluyendo el famoso pino Wollemi y algunos eucaliptos . </a:t>
            </a:r>
          </a:p>
          <a:p>
            <a:r>
              <a:rPr lang="es-ES" dirty="0"/>
              <a:t>El jardín de Sudáfrica contiene plantas procedentes de una amplia gama de zonas de África del Sur, incluyendo Proteas , la flor nacional de Sudáfrica y Strelitzias . </a:t>
            </a:r>
          </a:p>
          <a:p>
            <a:r>
              <a:rPr lang="es-ES" dirty="0"/>
              <a:t>El jardín de América del Sur contiene plantas de clima templado las zonas semi-áridas de América del Sur como la araucaria y la palma de vino chilena . </a:t>
            </a:r>
          </a:p>
          <a:p>
            <a:r>
              <a:rPr lang="es-ES" dirty="0"/>
              <a:t>El jardín mediterráneo contiene plantas de la zona que rodea el mar Mediterráneo como por ejemplo, pino piñonero , alcornoque y la palmera Canaria . </a:t>
            </a:r>
          </a:p>
          <a:p>
            <a:r>
              <a:rPr lang="es-ES" dirty="0"/>
              <a:t>El jardín de California contiene algunas plantas de California . </a:t>
            </a:r>
          </a:p>
          <a:p>
            <a:endParaRPr lang="es-ES" dirty="0"/>
          </a:p>
        </p:txBody>
      </p:sp>
    </p:spTree>
    <p:extLst>
      <p:ext uri="{BB962C8B-B14F-4D97-AF65-F5344CB8AC3E}">
        <p14:creationId xmlns:p14="http://schemas.microsoft.com/office/powerpoint/2010/main" val="771369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b="1" dirty="0"/>
              <a:t>Bosque Nuboso </a:t>
            </a:r>
          </a:p>
          <a:p>
            <a:r>
              <a:rPr lang="es-ES" dirty="0"/>
              <a:t>El mundo perdido </a:t>
            </a:r>
          </a:p>
          <a:p>
            <a:r>
              <a:rPr lang="es-ES" dirty="0"/>
              <a:t>El bosque nuboso es mayor, pero un poco más pequeño en 0.8 hectáreas . </a:t>
            </a:r>
          </a:p>
          <a:p>
            <a:r>
              <a:rPr lang="es-ES" dirty="0"/>
              <a:t>Se replican las condiciones húmedas y frías que se encuentran en las regiones tropicales de montaña entre 1.000 metros  y 3.000 metros  sobre el nivel del mar, que se encuentra en el sudeste de Asia, Centro y Suramérica. </a:t>
            </a:r>
          </a:p>
          <a:p>
            <a:r>
              <a:rPr lang="es-ES" dirty="0"/>
              <a:t>Cuenta con una elevación de 42 metros, la  "Montaña de la Nube", accesible por un ascensor, y los visitantes podrán descender de la montaña por un camino circular, donde a 35 metros de la cascada ofrece a los visitantes un aire refrescante. </a:t>
            </a:r>
          </a:p>
          <a:p>
            <a:endParaRPr lang="es-ES" dirty="0"/>
          </a:p>
          <a:p>
            <a:endParaRPr lang="es-ES" dirty="0"/>
          </a:p>
        </p:txBody>
      </p:sp>
    </p:spTree>
    <p:extLst>
      <p:ext uri="{BB962C8B-B14F-4D97-AF65-F5344CB8AC3E}">
        <p14:creationId xmlns:p14="http://schemas.microsoft.com/office/powerpoint/2010/main" val="3499893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"montaña nube" en sí es una estructura intrincada completamente revestida con epífitas como las orquídeas, helechos, helechos pavo real, punta-y licopodios , bromelias y anturios . </a:t>
            </a:r>
          </a:p>
          <a:p>
            <a:r>
              <a:rPr lang="es-ES" dirty="0"/>
              <a:t>Consiste en una serie de niveles, cada uno con un tema diferente.</a:t>
            </a:r>
          </a:p>
          <a:p>
            <a:r>
              <a:rPr lang="es-ES" dirty="0"/>
              <a:t>El nivel de entrada contiene las plantas de las regiones más bajas, colinas e incluye numerosos helechos, orquídeas, coníferas raras, camelias y mucho más. </a:t>
            </a:r>
          </a:p>
          <a:p>
            <a:r>
              <a:rPr lang="es-ES" dirty="0"/>
              <a:t>Desde el nivel de entrada con ascensor va hasta la cima de la "montaña", en el mundo perdido. </a:t>
            </a:r>
          </a:p>
          <a:p>
            <a:r>
              <a:rPr lang="es-ES" dirty="0"/>
              <a:t>El mundo perdido contiene plantas de jarra, mosca trampa, orquídeas, helechos y musgos palos, así como una sola Keteleeria .</a:t>
            </a:r>
          </a:p>
          <a:p>
            <a:endParaRPr lang="es-ES" dirty="0"/>
          </a:p>
          <a:p>
            <a:endParaRPr lang="es-ES" dirty="0"/>
          </a:p>
        </p:txBody>
      </p:sp>
    </p:spTree>
    <p:extLst>
      <p:ext uri="{BB962C8B-B14F-4D97-AF65-F5344CB8AC3E}">
        <p14:creationId xmlns:p14="http://schemas.microsoft.com/office/powerpoint/2010/main" val="4033597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La nube de paseo es una pasarela aérea alrededor de la parte superior de la montaña dando a ambos una vista más cercana de las epifitas que crecen en el exterior de la montaña, y una vista desde arriba en el nivel de entrada hacia abajo. </a:t>
            </a:r>
          </a:p>
          <a:p>
            <a:r>
              <a:rPr lang="es-ES" dirty="0"/>
              <a:t>The Cavern y la Montaña de Cristal contiene exposiciones de mineralogía y cuevas. </a:t>
            </a:r>
          </a:p>
          <a:p>
            <a:r>
              <a:rPr lang="es-ES" dirty="0"/>
              <a:t>La Cima del paseo es una pasarela aérea de bajo nivel que permite un paseo entre las copas de los árboles. </a:t>
            </a:r>
          </a:p>
          <a:p>
            <a:r>
              <a:rPr lang="es-ES" dirty="0"/>
              <a:t>El jardín secreto contiene plantas de barrancos y helechos de Nueva Zelanda. </a:t>
            </a:r>
          </a:p>
          <a:p>
            <a:r>
              <a:rPr lang="es-ES" dirty="0"/>
              <a:t>Comprobar la Tierra y 5 grados son exposiciones (en lo que será y que podría ocurrir si el clima templado del planeta se eleva con un promedio de 5 grados centígrados, debido al calentamiento global. </a:t>
            </a:r>
          </a:p>
          <a:p>
            <a:endParaRPr lang="es-ES" dirty="0"/>
          </a:p>
        </p:txBody>
      </p:sp>
    </p:spTree>
    <p:extLst>
      <p:ext uri="{BB962C8B-B14F-4D97-AF65-F5344CB8AC3E}">
        <p14:creationId xmlns:p14="http://schemas.microsoft.com/office/powerpoint/2010/main" val="209301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404664"/>
            <a:ext cx="7467600" cy="5976664"/>
          </a:xfrm>
        </p:spPr>
        <p:txBody>
          <a:bodyPr>
            <a:normAutofit/>
          </a:bodyPr>
          <a:lstStyle/>
          <a:p>
            <a:r>
              <a:rPr lang="es-ES" sz="3200" b="1" dirty="0"/>
              <a:t>Supertrees </a:t>
            </a:r>
          </a:p>
          <a:p>
            <a:endParaRPr lang="es-ES" dirty="0"/>
          </a:p>
          <a:p>
            <a:r>
              <a:rPr lang="es-ES" dirty="0"/>
              <a:t>Los Supertrees son estructuras arborescentes que dominan el paisaje de los jardines "con alturas que oscilan entre los 25 metros  y 50 metros . </a:t>
            </a:r>
          </a:p>
          <a:p>
            <a:r>
              <a:rPr lang="es-ES" dirty="0"/>
              <a:t>Son jardines verticales que llevan a cabo una multitud de funciones, que incluyen la siembra, el sombreado y de trabajo como motores ambientales para los jardines. </a:t>
            </a:r>
          </a:p>
          <a:p>
            <a:r>
              <a:rPr lang="es-ES" dirty="0"/>
              <a:t>Los supertrees albergan enclaves de helechos únicos y exóticos, enredaderas, orquídeas y también una vasta colección de bromelias como Tillandsias , entre otras plantas. </a:t>
            </a:r>
          </a:p>
        </p:txBody>
      </p:sp>
    </p:spTree>
    <p:extLst>
      <p:ext uri="{BB962C8B-B14F-4D97-AF65-F5344CB8AC3E}">
        <p14:creationId xmlns:p14="http://schemas.microsoft.com/office/powerpoint/2010/main" val="1146889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332656"/>
            <a:ext cx="7467600" cy="6120680"/>
          </a:xfrm>
        </p:spPr>
        <p:txBody>
          <a:bodyPr/>
          <a:lstStyle/>
          <a:p>
            <a:r>
              <a:rPr lang="es-ES" dirty="0"/>
              <a:t>Están equipados con tecnologías ambientales que imitan la función ecológica de árboles - células fotovoltaicas que aprovechan la energía solar que puede ser utilizada para algunas de las funciones de los supertrees, tales como la iluminación, al igual que la forma en la fotosíntesis árboles, y la recogida de agua de lluvia para su uso en riego y fuentes pantallas, exactamente igual que cómo los árboles absorben el agua de lluvia para el crecimiento. </a:t>
            </a:r>
          </a:p>
          <a:p>
            <a:r>
              <a:rPr lang="es-ES" dirty="0"/>
              <a:t>Los supertrees también sirven de entrada de aire y las funciones de escape como parte de los sistemas de refrigeración de los invernaderos.</a:t>
            </a:r>
          </a:p>
          <a:p>
            <a:endParaRPr lang="es-ES" dirty="0"/>
          </a:p>
          <a:p>
            <a:endParaRPr lang="es-ES" dirty="0"/>
          </a:p>
        </p:txBody>
      </p:sp>
    </p:spTree>
    <p:extLst>
      <p:ext uri="{BB962C8B-B14F-4D97-AF65-F5344CB8AC3E}">
        <p14:creationId xmlns:p14="http://schemas.microsoft.com/office/powerpoint/2010/main" val="615143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Hay una pasarela elevada, el OCBC Skyway, entre dos de los súper árboles más grandes para que los visitantes disfruten de una impresionante vista aérea de los jardines. </a:t>
            </a:r>
          </a:p>
          <a:p>
            <a:r>
              <a:rPr lang="es-ES" dirty="0"/>
              <a:t>Una toma de alimentos y bebidas está prevista sobre los 50 metros  Supertree.</a:t>
            </a:r>
          </a:p>
          <a:p>
            <a:r>
              <a:rPr lang="es-ES" dirty="0"/>
              <a:t> Por la noche, los súper árboles cobran vida con una luz y la música espectáculo llamado el Jardín Rhapsody OCBC.</a:t>
            </a:r>
          </a:p>
          <a:p>
            <a:r>
              <a:rPr lang="es-ES" b="1" dirty="0"/>
              <a:t>Horticultura jardines temáticos </a:t>
            </a:r>
          </a:p>
          <a:p>
            <a:r>
              <a:rPr lang="es-ES" dirty="0"/>
              <a:t>Hay dos grupos muy diferentes de jardines temáticos de horticultura que se centran en las relaciones entre "plantas y las personas" y "Plantas y Planet".</a:t>
            </a:r>
          </a:p>
          <a:p>
            <a:r>
              <a:rPr lang="es-ES" dirty="0"/>
              <a:t> </a:t>
            </a:r>
          </a:p>
        </p:txBody>
      </p:sp>
    </p:spTree>
    <p:extLst>
      <p:ext uri="{BB962C8B-B14F-4D97-AF65-F5344CB8AC3E}">
        <p14:creationId xmlns:p14="http://schemas.microsoft.com/office/powerpoint/2010/main" val="1008826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Ellos son una parte importante del programa de entretenimiento educativo de los jardines ", que pretende acercar el conocimiento de plantas al público El tema "plantas y las personas"  cuenta con un jardín de Patrimonio que pone de relieve los diversos grupos culturales en Singapur y el importante papel que las plantas desempeñan en sus respectivas culturas, así como la historia colonial del país. También se centra en las plantas de importancia económica a Singapur y el sudeste asiático. </a:t>
            </a:r>
          </a:p>
          <a:p>
            <a:r>
              <a:rPr lang="es-ES" dirty="0"/>
              <a:t>El tema "plantas y Planet"  hace hincapié en la red de relaciones entre las diversas plantas en un entorno de bosque frágil, mostrando la biodiversidad de la flora.</a:t>
            </a:r>
          </a:p>
        </p:txBody>
      </p:sp>
    </p:spTree>
    <p:extLst>
      <p:ext uri="{BB962C8B-B14F-4D97-AF65-F5344CB8AC3E}">
        <p14:creationId xmlns:p14="http://schemas.microsoft.com/office/powerpoint/2010/main" val="1941391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Un modelo de la Autoridad de desarrollo Urbano del futuro jardín en Marina del Sur .</a:t>
            </a:r>
          </a:p>
          <a:p>
            <a:r>
              <a:rPr lang="es-ES" dirty="0"/>
              <a:t>Un Mercado de las Flores, finalmente será la principal zona de entrada a los jardines. </a:t>
            </a:r>
          </a:p>
          <a:p>
            <a:r>
              <a:rPr lang="es-ES" dirty="0"/>
              <a:t> Se incluirá un espacio de eventos bajo techo, al por menor y varios establecimientos de comida y bebida. </a:t>
            </a:r>
          </a:p>
          <a:p>
            <a:r>
              <a:rPr lang="es-ES" dirty="0"/>
              <a:t>El espacio principal evento es un jardín de 2 hectáreas al aire libre con un escenario. </a:t>
            </a:r>
          </a:p>
          <a:p>
            <a:endParaRPr lang="es-ES" dirty="0"/>
          </a:p>
          <a:p>
            <a:endParaRPr lang="es-ES" dirty="0"/>
          </a:p>
        </p:txBody>
      </p:sp>
    </p:spTree>
    <p:extLst>
      <p:ext uri="{BB962C8B-B14F-4D97-AF65-F5344CB8AC3E}">
        <p14:creationId xmlns:p14="http://schemas.microsoft.com/office/powerpoint/2010/main" val="2212779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b="1" dirty="0"/>
              <a:t>Consideraciones sobre la planificación en el diseño de la Bahía del Sur  </a:t>
            </a:r>
          </a:p>
          <a:p>
            <a:r>
              <a:rPr lang="es-ES" dirty="0"/>
              <a:t>Varios planes para peatones clave y vínculos de vehículos a partir de los acontecimientos que rodean y centros de transporte público se han puesto en marcha para aumentar la accesibilidad y crear una transición entre los jardines y el paisaje circundante. </a:t>
            </a:r>
          </a:p>
          <a:p>
            <a:r>
              <a:rPr lang="es-ES" dirty="0"/>
              <a:t>Accidentes geográficos fueron diseñados para que los vientos predominantes crearán espacios con suaves brisas. </a:t>
            </a:r>
          </a:p>
          <a:p>
            <a:r>
              <a:rPr lang="es-ES" dirty="0"/>
              <a:t>Además, copas de los árboles, los enrejados de las plantas y otras estructuras hechas por el hombre, como los conservatorios de refrigeración y supertrees proporcionarán sombra y cobijo en la mayor parte de los jardines.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4134873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b="1" dirty="0"/>
              <a:t>Un jardín sostenible que se preocupa por el medio ambiente  </a:t>
            </a:r>
            <a:endParaRPr lang="es-ES" dirty="0"/>
          </a:p>
          <a:p>
            <a:r>
              <a:rPr lang="es-ES" dirty="0"/>
              <a:t>Los jardines han sido diseñados teniendo en cuenta el medioambiente, la adopción de tecnologías ambientalmente sostenibles. </a:t>
            </a:r>
          </a:p>
          <a:p>
            <a:r>
              <a:rPr lang="es-ES" dirty="0"/>
              <a:t>En particular, los conservatorios refrigerados están destinados a ser una declaración en la ingeniería sostenible y la eficiencia energética. </a:t>
            </a:r>
          </a:p>
          <a:p>
            <a:r>
              <a:rPr lang="es-ES" dirty="0"/>
              <a:t>Un sistema de lagos que tiene en cuenta la estética y la hidrología en los Jardines de captación se ha incorporado en los Jardines de diseño. Sirve para capturar la escorrentía desde los jardines y actúa como un natural "eco-filtro", limpiando el agua con plantas acuáticas antes de descargar el agua en el depósito.</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611837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b="1" dirty="0"/>
              <a:t>Presupuesto  </a:t>
            </a:r>
          </a:p>
          <a:p>
            <a:r>
              <a:rPr lang="es-ES" dirty="0"/>
              <a:t>El costo final de la construcción del proyecto, sin incluir el precio de la tierra, sino como un camino de acceso, obras de drenaje y mejoramiento del suelo, estaba dentro de un presupuesto asignado $ 1,035,000,000. </a:t>
            </a:r>
          </a:p>
          <a:p>
            <a:r>
              <a:rPr lang="es-ES" dirty="0"/>
              <a:t>Se espera que el costo anual de operación será de aproximadamente $ 58 millones, de los cuales 28 millones de dólares serán para el funcionamiento de los edificios Conservatorio. </a:t>
            </a:r>
          </a:p>
          <a:p>
            <a:r>
              <a:rPr lang="es-ES" dirty="0"/>
              <a:t>El proyecto recibió 1,7 millones de visitantes entre junio y octubre de 2012, que tuvo entrada gratuita a la mayoría de las partes del parque, pero se requiere  comprar boletos para entrar en los Conservatorios.</a:t>
            </a:r>
          </a:p>
          <a:p>
            <a:endParaRPr lang="es-ES" dirty="0"/>
          </a:p>
          <a:p>
            <a:endParaRPr lang="es-ES" dirty="0"/>
          </a:p>
          <a:p>
            <a:endParaRPr lang="es-ES" dirty="0"/>
          </a:p>
        </p:txBody>
      </p:sp>
    </p:spTree>
    <p:extLst>
      <p:ext uri="{BB962C8B-B14F-4D97-AF65-F5344CB8AC3E}">
        <p14:creationId xmlns:p14="http://schemas.microsoft.com/office/powerpoint/2010/main" val="1126330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8350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2569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5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25152"/>
            <a:ext cx="5143500" cy="6858000"/>
          </a:xfrm>
          <a:prstGeom prst="rect">
            <a:avLst/>
          </a:prstGeom>
        </p:spPr>
      </p:pic>
    </p:spTree>
    <p:extLst>
      <p:ext uri="{BB962C8B-B14F-4D97-AF65-F5344CB8AC3E}">
        <p14:creationId xmlns:p14="http://schemas.microsoft.com/office/powerpoint/2010/main" val="1176288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410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01112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385175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6716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748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48242"/>
            <a:ext cx="9144000" cy="7077642"/>
          </a:xfrm>
          <a:prstGeom prst="rect">
            <a:avLst/>
          </a:prstGeom>
        </p:spPr>
      </p:pic>
    </p:spTree>
    <p:extLst>
      <p:ext uri="{BB962C8B-B14F-4D97-AF65-F5344CB8AC3E}">
        <p14:creationId xmlns:p14="http://schemas.microsoft.com/office/powerpoint/2010/main" val="949201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04113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98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887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8465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81719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879531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382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3635411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8715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08" b="13726"/>
          <a:stretch/>
        </p:blipFill>
        <p:spPr>
          <a:xfrm>
            <a:off x="0" y="0"/>
            <a:ext cx="9251576" cy="6858000"/>
          </a:xfrm>
          <a:prstGeom prst="rect">
            <a:avLst/>
          </a:prstGeom>
        </p:spPr>
      </p:pic>
    </p:spTree>
    <p:extLst>
      <p:ext uri="{BB962C8B-B14F-4D97-AF65-F5344CB8AC3E}">
        <p14:creationId xmlns:p14="http://schemas.microsoft.com/office/powerpoint/2010/main" val="1170075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9584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376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71348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5424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229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205" t="3327" r="1912" b="6857"/>
          <a:stretch/>
        </p:blipFill>
        <p:spPr>
          <a:xfrm>
            <a:off x="0" y="0"/>
            <a:ext cx="9144000" cy="6858000"/>
          </a:xfrm>
          <a:prstGeom prst="rect">
            <a:avLst/>
          </a:prstGeom>
        </p:spPr>
      </p:pic>
    </p:spTree>
    <p:extLst>
      <p:ext uri="{BB962C8B-B14F-4D97-AF65-F5344CB8AC3E}">
        <p14:creationId xmlns:p14="http://schemas.microsoft.com/office/powerpoint/2010/main" val="3618832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5935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4653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71400"/>
            <a:ext cx="4680520" cy="42862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464567"/>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2040" y="3464567"/>
            <a:ext cx="4211960" cy="339343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04" y="4155216"/>
            <a:ext cx="4824536" cy="2743150"/>
          </a:xfrm>
          <a:prstGeom prst="rect">
            <a:avLst/>
          </a:prstGeom>
        </p:spPr>
      </p:pic>
    </p:spTree>
    <p:extLst>
      <p:ext uri="{BB962C8B-B14F-4D97-AF65-F5344CB8AC3E}">
        <p14:creationId xmlns:p14="http://schemas.microsoft.com/office/powerpoint/2010/main" val="3768199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437011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137"/>
          <a:stretch/>
        </p:blipFill>
        <p:spPr>
          <a:xfrm>
            <a:off x="0" y="0"/>
            <a:ext cx="9144000" cy="6831957"/>
          </a:xfrm>
          <a:prstGeom prst="rect">
            <a:avLst/>
          </a:prstGeom>
        </p:spPr>
      </p:pic>
    </p:spTree>
    <p:extLst>
      <p:ext uri="{BB962C8B-B14F-4D97-AF65-F5344CB8AC3E}">
        <p14:creationId xmlns:p14="http://schemas.microsoft.com/office/powerpoint/2010/main" val="256730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600547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52058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042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6482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3326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110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10241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325387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3206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40799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030" b="8432"/>
          <a:stretch/>
        </p:blipFill>
        <p:spPr>
          <a:xfrm>
            <a:off x="-1" y="0"/>
            <a:ext cx="9238129" cy="6858000"/>
          </a:xfrm>
          <a:prstGeom prst="rect">
            <a:avLst/>
          </a:prstGeom>
        </p:spPr>
      </p:pic>
    </p:spTree>
    <p:extLst>
      <p:ext uri="{BB962C8B-B14F-4D97-AF65-F5344CB8AC3E}">
        <p14:creationId xmlns:p14="http://schemas.microsoft.com/office/powerpoint/2010/main" val="20576030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7278994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396044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61049"/>
            <a:ext cx="9144000" cy="2996952"/>
          </a:xfrm>
          <a:prstGeom prst="rect">
            <a:avLst/>
          </a:prstGeom>
        </p:spPr>
      </p:pic>
    </p:spTree>
    <p:extLst>
      <p:ext uri="{BB962C8B-B14F-4D97-AF65-F5344CB8AC3E}">
        <p14:creationId xmlns:p14="http://schemas.microsoft.com/office/powerpoint/2010/main" val="17217529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426839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933056"/>
            <a:ext cx="9144000" cy="2924944"/>
          </a:xfrm>
          <a:prstGeom prst="rect">
            <a:avLst/>
          </a:prstGeom>
        </p:spPr>
      </p:pic>
    </p:spTree>
    <p:extLst>
      <p:ext uri="{BB962C8B-B14F-4D97-AF65-F5344CB8AC3E}">
        <p14:creationId xmlns:p14="http://schemas.microsoft.com/office/powerpoint/2010/main" val="25581628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6263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78308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 y="0"/>
            <a:ext cx="9184341" cy="6858000"/>
          </a:xfrm>
          <a:prstGeom prst="rect">
            <a:avLst/>
          </a:prstGeom>
        </p:spPr>
      </p:pic>
    </p:spTree>
    <p:extLst>
      <p:ext uri="{BB962C8B-B14F-4D97-AF65-F5344CB8AC3E}">
        <p14:creationId xmlns:p14="http://schemas.microsoft.com/office/powerpoint/2010/main" val="40523118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21376632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30759611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7248895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9132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11355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375565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147548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7929001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8267119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93866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3070590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114728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4471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30375390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03607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9673711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
            <a:ext cx="9144000" cy="6835140"/>
          </a:xfrm>
          <a:prstGeom prst="rect">
            <a:avLst/>
          </a:prstGeom>
        </p:spPr>
      </p:pic>
    </p:spTree>
    <p:extLst>
      <p:ext uri="{BB962C8B-B14F-4D97-AF65-F5344CB8AC3E}">
        <p14:creationId xmlns:p14="http://schemas.microsoft.com/office/powerpoint/2010/main" val="42779368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33647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064340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0516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785" b="8235"/>
          <a:stretch/>
        </p:blipFill>
        <p:spPr>
          <a:xfrm>
            <a:off x="107503" y="0"/>
            <a:ext cx="9197861" cy="6858000"/>
          </a:xfrm>
          <a:prstGeom prst="rect">
            <a:avLst/>
          </a:prstGeom>
        </p:spPr>
      </p:pic>
    </p:spTree>
    <p:extLst>
      <p:ext uri="{BB962C8B-B14F-4D97-AF65-F5344CB8AC3E}">
        <p14:creationId xmlns:p14="http://schemas.microsoft.com/office/powerpoint/2010/main" val="8202457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2215482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29191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5241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46383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187910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27669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48348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010749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984776"/>
          </a:xfrm>
          <a:prstGeom prst="rect">
            <a:avLst/>
          </a:prstGeom>
        </p:spPr>
      </p:pic>
    </p:spTree>
    <p:extLst>
      <p:ext uri="{BB962C8B-B14F-4D97-AF65-F5344CB8AC3E}">
        <p14:creationId xmlns:p14="http://schemas.microsoft.com/office/powerpoint/2010/main" val="2788843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78010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62120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92339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64575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6295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5182"/>
          <a:stretch/>
        </p:blipFill>
        <p:spPr>
          <a:xfrm>
            <a:off x="0" y="53578"/>
            <a:ext cx="9265024" cy="6804422"/>
          </a:xfrm>
          <a:prstGeom prst="rect">
            <a:avLst/>
          </a:prstGeom>
        </p:spPr>
      </p:pic>
    </p:spTree>
    <p:extLst>
      <p:ext uri="{BB962C8B-B14F-4D97-AF65-F5344CB8AC3E}">
        <p14:creationId xmlns:p14="http://schemas.microsoft.com/office/powerpoint/2010/main" val="32757801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2157" r="1950"/>
          <a:stretch/>
        </p:blipFill>
        <p:spPr>
          <a:xfrm>
            <a:off x="0" y="0"/>
            <a:ext cx="9144000" cy="6858000"/>
          </a:xfrm>
          <a:prstGeom prst="rect">
            <a:avLst/>
          </a:prstGeom>
        </p:spPr>
      </p:pic>
    </p:spTree>
    <p:extLst>
      <p:ext uri="{BB962C8B-B14F-4D97-AF65-F5344CB8AC3E}">
        <p14:creationId xmlns:p14="http://schemas.microsoft.com/office/powerpoint/2010/main" val="8369656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7843"/>
          <a:stretch/>
        </p:blipFill>
        <p:spPr>
          <a:xfrm>
            <a:off x="-108520" y="0"/>
            <a:ext cx="9252520" cy="6858000"/>
          </a:xfrm>
          <a:prstGeom prst="rect">
            <a:avLst/>
          </a:prstGeom>
        </p:spPr>
      </p:pic>
    </p:spTree>
    <p:extLst>
      <p:ext uri="{BB962C8B-B14F-4D97-AF65-F5344CB8AC3E}">
        <p14:creationId xmlns:p14="http://schemas.microsoft.com/office/powerpoint/2010/main" val="39573742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1992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9913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57392"/>
          </a:xfrm>
          <a:prstGeom prst="rect">
            <a:avLst/>
          </a:prstGeom>
        </p:spPr>
      </p:pic>
    </p:spTree>
    <p:extLst>
      <p:ext uri="{BB962C8B-B14F-4D97-AF65-F5344CB8AC3E}">
        <p14:creationId xmlns:p14="http://schemas.microsoft.com/office/powerpoint/2010/main" val="39131432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710130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5883"/>
          <a:stretch/>
        </p:blipFill>
        <p:spPr>
          <a:xfrm>
            <a:off x="0" y="0"/>
            <a:ext cx="9144000" cy="6858000"/>
          </a:xfrm>
          <a:prstGeom prst="rect">
            <a:avLst/>
          </a:prstGeom>
        </p:spPr>
      </p:pic>
    </p:spTree>
    <p:extLst>
      <p:ext uri="{BB962C8B-B14F-4D97-AF65-F5344CB8AC3E}">
        <p14:creationId xmlns:p14="http://schemas.microsoft.com/office/powerpoint/2010/main" val="41676464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99392"/>
            <a:ext cx="9036496" cy="7200800"/>
          </a:xfrm>
          <a:prstGeom prst="rect">
            <a:avLst/>
          </a:prstGeom>
        </p:spPr>
      </p:pic>
    </p:spTree>
    <p:extLst>
      <p:ext uri="{BB962C8B-B14F-4D97-AF65-F5344CB8AC3E}">
        <p14:creationId xmlns:p14="http://schemas.microsoft.com/office/powerpoint/2010/main" val="35686710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114700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5532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0082880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35</TotalTime>
  <Words>3035</Words>
  <Application>Microsoft Office PowerPoint</Application>
  <PresentationFormat>Presentación en pantalla (4:3)</PresentationFormat>
  <Paragraphs>290</Paragraphs>
  <Slides>117</Slides>
  <Notes>94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117</vt:i4>
      </vt:variant>
    </vt:vector>
  </HeadingPairs>
  <TitlesOfParts>
    <vt:vector size="124" baseType="lpstr">
      <vt:lpstr>ＭＳ Ｐ明朝</vt:lpstr>
      <vt:lpstr>Calibri</vt:lpstr>
      <vt:lpstr>Century Schoolbook</vt:lpstr>
      <vt:lpstr>Wingdings</vt:lpstr>
      <vt:lpstr>Wingdings 2</vt:lpstr>
      <vt:lpstr>Default Theme</vt:lpstr>
      <vt:lpstr>1_Default Theme</vt:lpstr>
      <vt:lpstr>ASIA.-LA VUELTA AL MUNDO EN 885 JARDINES SINGAPUR Gardens by the Bay</vt:lpstr>
      <vt:lpstr>Gardens by the Bay.-Singapore.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2018-03-01T12:19:20Z</dcterms:modified>
</cp:coreProperties>
</file>