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18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presProps" Target="pres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theme" Target="theme/theme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tableStyles" Target="tableStyle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BE794A-88B5-4349-814E-3A43C1B65CBA}"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858A6F-8863-4501-A4EF-A7DC7425267E}" type="slidenum">
              <a:rPr lang="es-ES" smtClean="0"/>
              <a:t>‹Nº›</a:t>
            </a:fld>
            <a:endParaRPr lang="es-ES" dirty="0"/>
          </a:p>
        </p:txBody>
      </p:sp>
    </p:spTree>
    <p:extLst>
      <p:ext uri="{BB962C8B-B14F-4D97-AF65-F5344CB8AC3E}">
        <p14:creationId xmlns:p14="http://schemas.microsoft.com/office/powerpoint/2010/main" val="3082796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Calcuta Botanic Garden</a:t>
            </a:r>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8C8600-B80C-4330-B13A-0865F576CD8B}"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Calcuta Botanic Garden</a:t>
            </a: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B68ECE-B534-4E3C-A60B-1D848B5CF2E2}"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Calcuta Botanical Garden</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ADC477-F75A-49B6-BD18-FEB51CFCADDC}"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Calcuta Botanic Gardens</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6E44B81-A5B0-4F20-983F-37CDF847BC55}"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702685D-8005-48D3-BF24-1FB6243CB477}"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Calcuta Botanical Garden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856965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726335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363869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398641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622473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729808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8256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451730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209404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498872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681668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702587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740981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486138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1019952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253980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Garden..-Plantación de Chichona</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984726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6379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554699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Calcuta Botanic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9302382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FA1EE45-61CF-4CC3-A10D-46FECFFC5CCA}"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Jardin Agri Horticultura Calcuta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Agri Horticultura Calcuta</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473494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Agri Horticultura Calcuta</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741694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Agri Horticultura Calcuta</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081642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Agri Horticultura Calcuta</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3160471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Agri Horticultura Calcuta</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40414045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Agri Horticultura Calcuta</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5584607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496801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0016446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Bangalore.-Palace</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9179669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1174535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5002756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9388810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5843318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5107672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Palace Gardens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562259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Bangalore.-Palace</a:t>
            </a:r>
            <a:r>
              <a:rPr lang="es-ES" baseline="0" dirty="0"/>
              <a:t> Gardens</a:t>
            </a:r>
            <a:r>
              <a:rPr lang="es-ES" dirty="0"/>
              <a:t>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792545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Bangalore.-Palace</a:t>
            </a:r>
            <a:r>
              <a:rPr lang="es-ES" baseline="0" dirty="0"/>
              <a:t> Gardens</a:t>
            </a:r>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727806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Bangalore.-Palace</a:t>
            </a:r>
            <a:r>
              <a:rPr lang="es-ES" baseline="0" dirty="0"/>
              <a:t> Gardens</a:t>
            </a:r>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4899993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Bangalore.-Palace</a:t>
            </a:r>
            <a:r>
              <a:rPr lang="es-ES" baseline="0" dirty="0"/>
              <a:t> Gardens</a:t>
            </a:r>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2916853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Bangalore.-Lalbagh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3081830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Bangalore.-Lalbagh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4237322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Bangalore.-Lalbagh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569045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Bangalore.-Banyan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9302869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1780672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4725624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9196498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8968138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Park.-Bambúes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276839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7629413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8258271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8439094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7770746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9552320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Bangalore Richards Park</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2958770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3685911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2123405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5857024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7757577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657397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6212486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8184475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6514209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6584767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4563700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0347696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4881920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4178987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Lalbagh-Gardens-Bangalore-</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8688805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6770486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Lalbagh-Gardens-Bangalore-</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1921788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867187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2552493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5047943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7391472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9522645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377618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Bangalore.-Ixora</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9021062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Ixora</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4180514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554867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2452756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 Garden.- Bangalore.-</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1964376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Bangalore-Jack Fruit</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8140540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1087878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42289553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0512813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0063998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44922950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28024071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479911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9747265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218716786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Bombax</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22744067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416769414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Lal Bagh Botanic Garden.-Topiary</a:t>
            </a:r>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15650877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1134101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356523179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17766227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410935516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13711460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129559407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380976322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 </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151180020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Lalbagh-Gardens-Bangalore-</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98790186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bagh.-Amherstia nobilis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104434653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Lalbagh.-Asclepia physocarpa y Salvia</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168713996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360611093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Lalbagh.-Salvia</a:t>
            </a:r>
            <a:r>
              <a:rPr lang="es-ES" baseline="0" dirty="0"/>
              <a:t> splendens</a:t>
            </a:r>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50513091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.-Salvia</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117000167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159152562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Lalbagh.-Tagetes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236409857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Garden.-Heliotropo</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21041682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186472792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Garden.-Tropaeolum</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76018014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Garden.-Senecio cruentus</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176274722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Garden.-Geraniums</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74889451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r>
              <a:rPr lang="es-ES" dirty="0"/>
              <a:t>.-Penthas lanceolata</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375341388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Garden.-Rudbeckia</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156093111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Garden.-Dianthus</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11471378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402069942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Garden.-Zinia</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325294371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Gardens.-Zinnia</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245434661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Garden.-Phlox</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152</a:t>
            </a:fld>
            <a:endParaRPr lang="es-ES" dirty="0">
              <a:solidFill>
                <a:prstClr val="black"/>
              </a:solidFill>
            </a:endParaRPr>
          </a:p>
        </p:txBody>
      </p:sp>
    </p:spTree>
    <p:extLst>
      <p:ext uri="{BB962C8B-B14F-4D97-AF65-F5344CB8AC3E}">
        <p14:creationId xmlns:p14="http://schemas.microsoft.com/office/powerpoint/2010/main" val="383976178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Lalbagh.-Ixora-x</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153</a:t>
            </a:fld>
            <a:endParaRPr lang="es-ES" dirty="0">
              <a:solidFill>
                <a:prstClr val="black"/>
              </a:solidFill>
            </a:endParaRPr>
          </a:p>
        </p:txBody>
      </p:sp>
    </p:spTree>
    <p:extLst>
      <p:ext uri="{BB962C8B-B14F-4D97-AF65-F5344CB8AC3E}">
        <p14:creationId xmlns:p14="http://schemas.microsoft.com/office/powerpoint/2010/main" val="137958956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a:t>
            </a:r>
            <a:r>
              <a:rPr lang="es-ES" baseline="0" dirty="0"/>
              <a:t> Botanic Garden</a:t>
            </a:r>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154</a:t>
            </a:fld>
            <a:endParaRPr lang="es-ES" dirty="0">
              <a:solidFill>
                <a:prstClr val="black"/>
              </a:solidFill>
            </a:endParaRPr>
          </a:p>
        </p:txBody>
      </p:sp>
    </p:spTree>
    <p:extLst>
      <p:ext uri="{BB962C8B-B14F-4D97-AF65-F5344CB8AC3E}">
        <p14:creationId xmlns:p14="http://schemas.microsoft.com/office/powerpoint/2010/main" val="95386652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Lal Bagh Botanic Garden.</a:t>
            </a:r>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155</a:t>
            </a:fld>
            <a:endParaRPr lang="es-ES" dirty="0">
              <a:solidFill>
                <a:prstClr val="black"/>
              </a:solidFill>
            </a:endParaRPr>
          </a:p>
        </p:txBody>
      </p:sp>
    </p:spTree>
    <p:extLst>
      <p:ext uri="{BB962C8B-B14F-4D97-AF65-F5344CB8AC3E}">
        <p14:creationId xmlns:p14="http://schemas.microsoft.com/office/powerpoint/2010/main" val="204106921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156</a:t>
            </a:fld>
            <a:endParaRPr lang="es-ES" dirty="0">
              <a:solidFill>
                <a:prstClr val="black"/>
              </a:solidFill>
            </a:endParaRPr>
          </a:p>
        </p:txBody>
      </p:sp>
    </p:spTree>
    <p:extLst>
      <p:ext uri="{BB962C8B-B14F-4D97-AF65-F5344CB8AC3E}">
        <p14:creationId xmlns:p14="http://schemas.microsoft.com/office/powerpoint/2010/main" val="83212308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157</a:t>
            </a:fld>
            <a:endParaRPr lang="es-ES" dirty="0">
              <a:solidFill>
                <a:prstClr val="black"/>
              </a:solidFill>
            </a:endParaRPr>
          </a:p>
        </p:txBody>
      </p:sp>
    </p:spTree>
    <p:extLst>
      <p:ext uri="{BB962C8B-B14F-4D97-AF65-F5344CB8AC3E}">
        <p14:creationId xmlns:p14="http://schemas.microsoft.com/office/powerpoint/2010/main" val="287638454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158</a:t>
            </a:fld>
            <a:endParaRPr lang="es-ES" dirty="0">
              <a:solidFill>
                <a:prstClr val="black"/>
              </a:solidFill>
            </a:endParaRPr>
          </a:p>
        </p:txBody>
      </p:sp>
    </p:spTree>
    <p:extLst>
      <p:ext uri="{BB962C8B-B14F-4D97-AF65-F5344CB8AC3E}">
        <p14:creationId xmlns:p14="http://schemas.microsoft.com/office/powerpoint/2010/main" val="191232660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159</a:t>
            </a:fld>
            <a:endParaRPr lang="es-ES" dirty="0">
              <a:solidFill>
                <a:prstClr val="black"/>
              </a:solidFill>
            </a:endParaRPr>
          </a:p>
        </p:txBody>
      </p:sp>
    </p:spTree>
    <p:extLst>
      <p:ext uri="{BB962C8B-B14F-4D97-AF65-F5344CB8AC3E}">
        <p14:creationId xmlns:p14="http://schemas.microsoft.com/office/powerpoint/2010/main" val="318300795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160</a:t>
            </a:fld>
            <a:endParaRPr lang="es-ES" dirty="0">
              <a:solidFill>
                <a:prstClr val="black"/>
              </a:solidFill>
            </a:endParaRPr>
          </a:p>
        </p:txBody>
      </p:sp>
    </p:spTree>
    <p:extLst>
      <p:ext uri="{BB962C8B-B14F-4D97-AF65-F5344CB8AC3E}">
        <p14:creationId xmlns:p14="http://schemas.microsoft.com/office/powerpoint/2010/main" val="176288702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161</a:t>
            </a:fld>
            <a:endParaRPr lang="es-ES" dirty="0">
              <a:solidFill>
                <a:prstClr val="black"/>
              </a:solidFill>
            </a:endParaRPr>
          </a:p>
        </p:txBody>
      </p:sp>
    </p:spTree>
    <p:extLst>
      <p:ext uri="{BB962C8B-B14F-4D97-AF65-F5344CB8AC3E}">
        <p14:creationId xmlns:p14="http://schemas.microsoft.com/office/powerpoint/2010/main" val="412401204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162</a:t>
            </a:fld>
            <a:endParaRPr lang="es-ES" dirty="0">
              <a:solidFill>
                <a:prstClr val="black"/>
              </a:solidFill>
            </a:endParaRPr>
          </a:p>
        </p:txBody>
      </p:sp>
    </p:spTree>
    <p:extLst>
      <p:ext uri="{BB962C8B-B14F-4D97-AF65-F5344CB8AC3E}">
        <p14:creationId xmlns:p14="http://schemas.microsoft.com/office/powerpoint/2010/main" val="328629926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 Bagh Botanic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163</a:t>
            </a:fld>
            <a:endParaRPr lang="es-ES" dirty="0">
              <a:solidFill>
                <a:prstClr val="black"/>
              </a:solidFill>
            </a:endParaRPr>
          </a:p>
        </p:txBody>
      </p:sp>
    </p:spTree>
    <p:extLst>
      <p:ext uri="{BB962C8B-B14F-4D97-AF65-F5344CB8AC3E}">
        <p14:creationId xmlns:p14="http://schemas.microsoft.com/office/powerpoint/2010/main" val="316523978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.-Cupressus lusitanica</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164</a:t>
            </a:fld>
            <a:endParaRPr lang="es-ES" dirty="0">
              <a:solidFill>
                <a:prstClr val="black"/>
              </a:solidFill>
            </a:endParaRPr>
          </a:p>
        </p:txBody>
      </p:sp>
    </p:spTree>
    <p:extLst>
      <p:ext uri="{BB962C8B-B14F-4D97-AF65-F5344CB8AC3E}">
        <p14:creationId xmlns:p14="http://schemas.microsoft.com/office/powerpoint/2010/main" val="335339686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.-Elephant</a:t>
            </a:r>
            <a:r>
              <a:rPr lang="es-ES" baseline="0" dirty="0"/>
              <a:t> Apple</a:t>
            </a:r>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165</a:t>
            </a:fld>
            <a:endParaRPr lang="es-ES" dirty="0">
              <a:solidFill>
                <a:prstClr val="black"/>
              </a:solidFill>
            </a:endParaRPr>
          </a:p>
        </p:txBody>
      </p:sp>
    </p:spTree>
    <p:extLst>
      <p:ext uri="{BB962C8B-B14F-4D97-AF65-F5344CB8AC3E}">
        <p14:creationId xmlns:p14="http://schemas.microsoft.com/office/powerpoint/2010/main" val="47809710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166</a:t>
            </a:fld>
            <a:endParaRPr lang="es-ES" dirty="0">
              <a:solidFill>
                <a:prstClr val="black"/>
              </a:solidFill>
            </a:endParaRPr>
          </a:p>
        </p:txBody>
      </p:sp>
    </p:spTree>
    <p:extLst>
      <p:ext uri="{BB962C8B-B14F-4D97-AF65-F5344CB8AC3E}">
        <p14:creationId xmlns:p14="http://schemas.microsoft.com/office/powerpoint/2010/main" val="97074551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167</a:t>
            </a:fld>
            <a:endParaRPr lang="es-ES" dirty="0">
              <a:solidFill>
                <a:prstClr val="black"/>
              </a:solidFill>
            </a:endParaRPr>
          </a:p>
        </p:txBody>
      </p:sp>
    </p:spTree>
    <p:extLst>
      <p:ext uri="{BB962C8B-B14F-4D97-AF65-F5344CB8AC3E}">
        <p14:creationId xmlns:p14="http://schemas.microsoft.com/office/powerpoint/2010/main" val="277485405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168</a:t>
            </a:fld>
            <a:endParaRPr lang="es-ES" dirty="0">
              <a:solidFill>
                <a:prstClr val="black"/>
              </a:solidFill>
            </a:endParaRPr>
          </a:p>
        </p:txBody>
      </p:sp>
    </p:spTree>
    <p:extLst>
      <p:ext uri="{BB962C8B-B14F-4D97-AF65-F5344CB8AC3E}">
        <p14:creationId xmlns:p14="http://schemas.microsoft.com/office/powerpoint/2010/main" val="151811331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169</a:t>
            </a:fld>
            <a:endParaRPr lang="es-ES" dirty="0">
              <a:solidFill>
                <a:prstClr val="black"/>
              </a:solidFill>
            </a:endParaRPr>
          </a:p>
        </p:txBody>
      </p:sp>
    </p:spTree>
    <p:extLst>
      <p:ext uri="{BB962C8B-B14F-4D97-AF65-F5344CB8AC3E}">
        <p14:creationId xmlns:p14="http://schemas.microsoft.com/office/powerpoint/2010/main" val="286542627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170</a:t>
            </a:fld>
            <a:endParaRPr lang="es-ES" dirty="0">
              <a:solidFill>
                <a:prstClr val="black"/>
              </a:solidFill>
            </a:endParaRPr>
          </a:p>
        </p:txBody>
      </p:sp>
    </p:spTree>
    <p:extLst>
      <p:ext uri="{BB962C8B-B14F-4D97-AF65-F5344CB8AC3E}">
        <p14:creationId xmlns:p14="http://schemas.microsoft.com/office/powerpoint/2010/main" val="324499003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171</a:t>
            </a:fld>
            <a:endParaRPr lang="es-ES" dirty="0">
              <a:solidFill>
                <a:prstClr val="black"/>
              </a:solidFill>
            </a:endParaRPr>
          </a:p>
        </p:txBody>
      </p:sp>
    </p:spTree>
    <p:extLst>
      <p:ext uri="{BB962C8B-B14F-4D97-AF65-F5344CB8AC3E}">
        <p14:creationId xmlns:p14="http://schemas.microsoft.com/office/powerpoint/2010/main" val="363664785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172</a:t>
            </a:fld>
            <a:endParaRPr lang="es-ES" dirty="0">
              <a:solidFill>
                <a:prstClr val="black"/>
              </a:solidFill>
            </a:endParaRPr>
          </a:p>
        </p:txBody>
      </p:sp>
    </p:spTree>
    <p:extLst>
      <p:ext uri="{BB962C8B-B14F-4D97-AF65-F5344CB8AC3E}">
        <p14:creationId xmlns:p14="http://schemas.microsoft.com/office/powerpoint/2010/main" val="158382355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173</a:t>
            </a:fld>
            <a:endParaRPr lang="es-ES" dirty="0">
              <a:solidFill>
                <a:prstClr val="black"/>
              </a:solidFill>
            </a:endParaRPr>
          </a:p>
        </p:txBody>
      </p:sp>
    </p:spTree>
    <p:extLst>
      <p:ext uri="{BB962C8B-B14F-4D97-AF65-F5344CB8AC3E}">
        <p14:creationId xmlns:p14="http://schemas.microsoft.com/office/powerpoint/2010/main" val="39987206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174</a:t>
            </a:fld>
            <a:endParaRPr lang="es-ES" dirty="0">
              <a:solidFill>
                <a:prstClr val="black"/>
              </a:solidFill>
            </a:endParaRPr>
          </a:p>
        </p:txBody>
      </p:sp>
    </p:spTree>
    <p:extLst>
      <p:ext uri="{BB962C8B-B14F-4D97-AF65-F5344CB8AC3E}">
        <p14:creationId xmlns:p14="http://schemas.microsoft.com/office/powerpoint/2010/main" val="420571202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a:p>
            <a:endParaRPr lang="es-ES" dirty="0"/>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175</a:t>
            </a:fld>
            <a:endParaRPr lang="es-ES" dirty="0">
              <a:solidFill>
                <a:prstClr val="black"/>
              </a:solidFill>
            </a:endParaRPr>
          </a:p>
        </p:txBody>
      </p:sp>
    </p:spTree>
    <p:extLst>
      <p:ext uri="{BB962C8B-B14F-4D97-AF65-F5344CB8AC3E}">
        <p14:creationId xmlns:p14="http://schemas.microsoft.com/office/powerpoint/2010/main" val="114053335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176</a:t>
            </a:fld>
            <a:endParaRPr lang="es-ES" dirty="0">
              <a:solidFill>
                <a:prstClr val="black"/>
              </a:solidFill>
            </a:endParaRPr>
          </a:p>
        </p:txBody>
      </p:sp>
    </p:spTree>
    <p:extLst>
      <p:ext uri="{BB962C8B-B14F-4D97-AF65-F5344CB8AC3E}">
        <p14:creationId xmlns:p14="http://schemas.microsoft.com/office/powerpoint/2010/main" val="288644210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177</a:t>
            </a:fld>
            <a:endParaRPr lang="es-ES" dirty="0">
              <a:solidFill>
                <a:prstClr val="black"/>
              </a:solidFill>
            </a:endParaRPr>
          </a:p>
        </p:txBody>
      </p:sp>
    </p:spTree>
    <p:extLst>
      <p:ext uri="{BB962C8B-B14F-4D97-AF65-F5344CB8AC3E}">
        <p14:creationId xmlns:p14="http://schemas.microsoft.com/office/powerpoint/2010/main" val="113348245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178</a:t>
            </a:fld>
            <a:endParaRPr lang="es-ES" dirty="0">
              <a:solidFill>
                <a:prstClr val="black"/>
              </a:solidFill>
            </a:endParaRPr>
          </a:p>
        </p:txBody>
      </p:sp>
    </p:spTree>
    <p:extLst>
      <p:ext uri="{BB962C8B-B14F-4D97-AF65-F5344CB8AC3E}">
        <p14:creationId xmlns:p14="http://schemas.microsoft.com/office/powerpoint/2010/main" val="327948027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179</a:t>
            </a:fld>
            <a:endParaRPr lang="es-ES" dirty="0">
              <a:solidFill>
                <a:prstClr val="black"/>
              </a:solidFill>
            </a:endParaRPr>
          </a:p>
        </p:txBody>
      </p:sp>
    </p:spTree>
    <p:extLst>
      <p:ext uri="{BB962C8B-B14F-4D97-AF65-F5344CB8AC3E}">
        <p14:creationId xmlns:p14="http://schemas.microsoft.com/office/powerpoint/2010/main" val="207330093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Lalbagh Botanical Garden.-</a:t>
            </a:r>
          </a:p>
        </p:txBody>
      </p:sp>
      <p:sp>
        <p:nvSpPr>
          <p:cNvPr id="4" name="3 Marcador de número de diapositiva"/>
          <p:cNvSpPr>
            <a:spLocks noGrp="1"/>
          </p:cNvSpPr>
          <p:nvPr>
            <p:ph type="sldNum" sz="quarter" idx="10"/>
          </p:nvPr>
        </p:nvSpPr>
        <p:spPr/>
        <p:txBody>
          <a:bodyPr/>
          <a:lstStyle/>
          <a:p>
            <a:fld id="{51C50EEB-1F08-4D68-9504-EF6937EF62D2}" type="slidenum">
              <a:rPr lang="es-ES" smtClean="0">
                <a:solidFill>
                  <a:prstClr val="black"/>
                </a:solidFill>
              </a:rPr>
              <a:pPr/>
              <a:t>180</a:t>
            </a:fld>
            <a:endParaRPr lang="es-ES" dirty="0">
              <a:solidFill>
                <a:prstClr val="black"/>
              </a:solidFill>
            </a:endParaRPr>
          </a:p>
        </p:txBody>
      </p:sp>
    </p:spTree>
    <p:extLst>
      <p:ext uri="{BB962C8B-B14F-4D97-AF65-F5344CB8AC3E}">
        <p14:creationId xmlns:p14="http://schemas.microsoft.com/office/powerpoint/2010/main" val="1656722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0BCEAE88-3924-4597-A4A4-FE908E217317}" type="slidenum">
              <a:rPr lang="es-ES_tradnl" smtClean="0"/>
              <a:pPr>
                <a:defRPr/>
              </a:pPr>
              <a:t>‹Nº›</a:t>
            </a:fld>
            <a:endParaRPr lang="es-ES_tradnl"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696464"/>
              </a:solidFill>
            </a:endParaRPr>
          </a:p>
        </p:txBody>
      </p:sp>
      <p:sp>
        <p:nvSpPr>
          <p:cNvPr id="9" name="8 Marcador de número de diapositiva"/>
          <p:cNvSpPr>
            <a:spLocks noGrp="1"/>
          </p:cNvSpPr>
          <p:nvPr>
            <p:ph type="sldNum" sz="quarter" idx="15"/>
          </p:nvPr>
        </p:nvSpPr>
        <p:spPr/>
        <p:txBody>
          <a:bodyPr rtlCol="0"/>
          <a:lstStyle/>
          <a:p>
            <a:pPr>
              <a:defRPr/>
            </a:pPr>
            <a:fld id="{3F2F4CD7-0A72-4A8B-8DB1-A12EB83A0039}"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696464"/>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6B24CF9C-E101-45A9-AF06-709C464C5D20}" type="slidenum">
              <a:rPr lang="es-ES_tradnl" smtClean="0"/>
              <a:pPr>
                <a:defRPr/>
              </a:pPr>
              <a:t>‹Nº›</a:t>
            </a:fld>
            <a:endParaRPr lang="es-ES_tradnl"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696464"/>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696464"/>
              </a:solidFill>
            </a:endParaRPr>
          </a:p>
        </p:txBody>
      </p:sp>
      <p:sp>
        <p:nvSpPr>
          <p:cNvPr id="7" name="6 Marcador de número de diapositiva"/>
          <p:cNvSpPr>
            <a:spLocks noGrp="1"/>
          </p:cNvSpPr>
          <p:nvPr>
            <p:ph type="sldNum" sz="quarter" idx="12"/>
          </p:nvPr>
        </p:nvSpPr>
        <p:spPr/>
        <p:txBody>
          <a:bodyPr/>
          <a:lstStyle/>
          <a:p>
            <a:pPr>
              <a:defRPr/>
            </a:pPr>
            <a:fld id="{F88809D1-E267-40CA-8EA4-DA56F8CD0B59}"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696464"/>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696464"/>
              </a:solidFill>
            </a:endParaRPr>
          </a:p>
        </p:txBody>
      </p:sp>
      <p:sp>
        <p:nvSpPr>
          <p:cNvPr id="9" name="8 Marcador de número de diapositiva"/>
          <p:cNvSpPr>
            <a:spLocks noGrp="1"/>
          </p:cNvSpPr>
          <p:nvPr>
            <p:ph type="sldNum" sz="quarter" idx="12"/>
          </p:nvPr>
        </p:nvSpPr>
        <p:spPr/>
        <p:txBody>
          <a:bodyPr/>
          <a:lstStyle/>
          <a:p>
            <a:pPr>
              <a:defRPr/>
            </a:pPr>
            <a:fld id="{167E5579-6B80-4410-92DE-4C2146FB2199}"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696464"/>
              </a:solidFill>
            </a:endParaRPr>
          </a:p>
        </p:txBody>
      </p:sp>
      <p:sp>
        <p:nvSpPr>
          <p:cNvPr id="7" name="6 Marcador de número de diapositiva"/>
          <p:cNvSpPr>
            <a:spLocks noGrp="1"/>
          </p:cNvSpPr>
          <p:nvPr>
            <p:ph type="sldNum" sz="quarter" idx="11"/>
          </p:nvPr>
        </p:nvSpPr>
        <p:spPr/>
        <p:txBody>
          <a:bodyPr rtlCol="0"/>
          <a:lstStyle/>
          <a:p>
            <a:pPr>
              <a:defRPr/>
            </a:pPr>
            <a:fld id="{27BBDB5E-05F5-468E-A6E2-7BE656EDA4B9}"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696464"/>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696464"/>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696464"/>
              </a:solidFill>
            </a:endParaRPr>
          </a:p>
        </p:txBody>
      </p:sp>
      <p:sp>
        <p:nvSpPr>
          <p:cNvPr id="4" name="3 Marcador de número de diapositiva"/>
          <p:cNvSpPr>
            <a:spLocks noGrp="1"/>
          </p:cNvSpPr>
          <p:nvPr>
            <p:ph type="sldNum" sz="quarter" idx="12"/>
          </p:nvPr>
        </p:nvSpPr>
        <p:spPr/>
        <p:txBody>
          <a:bodyPr/>
          <a:lstStyle/>
          <a:p>
            <a:pPr>
              <a:defRPr/>
            </a:pPr>
            <a:fld id="{30D7538A-0CCA-451C-A113-8F3C744A9A71}" type="slidenum">
              <a:rPr lang="es-ES_tradnl" smtClean="0"/>
              <a:pPr>
                <a:defRPr/>
              </a:pPr>
              <a:t>‹Nº›</a:t>
            </a:fld>
            <a:endParaRPr lang="es-ES_tradnl"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696464"/>
              </a:solidFill>
            </a:endParaRPr>
          </a:p>
        </p:txBody>
      </p:sp>
      <p:sp>
        <p:nvSpPr>
          <p:cNvPr id="22" name="21 Marcador de número de diapositiva"/>
          <p:cNvSpPr>
            <a:spLocks noGrp="1"/>
          </p:cNvSpPr>
          <p:nvPr>
            <p:ph type="sldNum" sz="quarter" idx="15"/>
          </p:nvPr>
        </p:nvSpPr>
        <p:spPr/>
        <p:txBody>
          <a:bodyPr rtlCol="0"/>
          <a:lstStyle/>
          <a:p>
            <a:pPr>
              <a:defRPr/>
            </a:pPr>
            <a:fld id="{CDEB9E73-9A59-45BF-B2EB-BF32B014BEFE}"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696464"/>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endParaRPr lang="es-ES_tradnl" dirty="0">
              <a:solidFill>
                <a:srgbClr val="696464"/>
              </a:solidFill>
            </a:endParaRPr>
          </a:p>
        </p:txBody>
      </p:sp>
      <p:sp>
        <p:nvSpPr>
          <p:cNvPr id="18" name="17 Marcador de número de diapositiva"/>
          <p:cNvSpPr>
            <a:spLocks noGrp="1"/>
          </p:cNvSpPr>
          <p:nvPr>
            <p:ph type="sldNum" sz="quarter" idx="11"/>
          </p:nvPr>
        </p:nvSpPr>
        <p:spPr/>
        <p:txBody>
          <a:bodyPr rtlCol="0"/>
          <a:lstStyle/>
          <a:p>
            <a:pPr>
              <a:defRPr/>
            </a:pPr>
            <a:fld id="{E5E18CAD-7677-4177-96B9-06B1E6934B30}"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696464"/>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696464"/>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696464"/>
              </a:solidFill>
            </a:endParaRPr>
          </a:p>
        </p:txBody>
      </p:sp>
      <p:sp>
        <p:nvSpPr>
          <p:cNvPr id="6" name="5 Marcador de número de diapositiva"/>
          <p:cNvSpPr>
            <a:spLocks noGrp="1"/>
          </p:cNvSpPr>
          <p:nvPr>
            <p:ph type="sldNum" sz="quarter" idx="12"/>
          </p:nvPr>
        </p:nvSpPr>
        <p:spPr/>
        <p:txBody>
          <a:bodyPr/>
          <a:lstStyle/>
          <a:p>
            <a:pPr>
              <a:defRPr/>
            </a:pPr>
            <a:fld id="{84713F24-2682-46EA-94DF-8C0FBE207F74}" type="slidenum">
              <a:rPr lang="es-ES_tradnl" smtClean="0"/>
              <a:pPr>
                <a:defRPr/>
              </a:pPr>
              <a:t>‹Nº›</a:t>
            </a:fld>
            <a:endParaRPr lang="es-ES_tradnl"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696464"/>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696464"/>
              </a:solidFill>
            </a:endParaRPr>
          </a:p>
        </p:txBody>
      </p:sp>
      <p:sp>
        <p:nvSpPr>
          <p:cNvPr id="6" name="5 Marcador de número de diapositiva"/>
          <p:cNvSpPr>
            <a:spLocks noGrp="1"/>
          </p:cNvSpPr>
          <p:nvPr>
            <p:ph type="sldNum" sz="quarter" idx="12"/>
          </p:nvPr>
        </p:nvSpPr>
        <p:spPr/>
        <p:txBody>
          <a:bodyPr/>
          <a:lstStyle/>
          <a:p>
            <a:pPr>
              <a:defRPr/>
            </a:pPr>
            <a:fld id="{4BDC1496-D92F-4F71-A9AE-289D13DD4C32}" type="slidenum">
              <a:rPr lang="es-ES_tradnl" smtClean="0"/>
              <a:pPr>
                <a:defRPr/>
              </a:pPr>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8.xml"/><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18.xml"/><Relationship Id="rId4" Type="http://schemas.openxmlformats.org/officeDocument/2006/relationships/image" Target="../media/image57.jpg"/></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18.xml"/><Relationship Id="rId4" Type="http://schemas.openxmlformats.org/officeDocument/2006/relationships/image" Target="../media/image79.jpg"/></Relationships>
</file>

<file path=ppt/slides/_rels/slide9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1.xml"/><Relationship Id="rId1" Type="http://schemas.openxmlformats.org/officeDocument/2006/relationships/slideLayout" Target="../slideLayouts/slideLayout18.xml"/><Relationship Id="rId4" Type="http://schemas.openxmlformats.org/officeDocument/2006/relationships/image" Target="../media/image101.jpg"/></Relationships>
</file>

<file path=ppt/slides/_rels/slide11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1.xml"/><Relationship Id="rId1" Type="http://schemas.openxmlformats.org/officeDocument/2006/relationships/slideLayout" Target="../slideLayouts/slideLayout18.xml"/><Relationship Id="rId4" Type="http://schemas.openxmlformats.org/officeDocument/2006/relationships/image" Target="../media/image122.jpg"/></Relationships>
</file>

<file path=ppt/slides/_rels/slide13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4.xml"/><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26.xml"/><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27.xml"/><Relationship Id="rId1" Type="http://schemas.openxmlformats.org/officeDocument/2006/relationships/slideLayout" Target="../slideLayouts/slideLayout18.xml"/></Relationships>
</file>

<file path=ppt/slides/_rels/slide152.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28.xml"/><Relationship Id="rId1" Type="http://schemas.openxmlformats.org/officeDocument/2006/relationships/slideLayout" Target="../slideLayouts/slideLayout18.xml"/></Relationships>
</file>

<file path=ppt/slides/_rels/slide153.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29.xml"/><Relationship Id="rId1" Type="http://schemas.openxmlformats.org/officeDocument/2006/relationships/slideLayout" Target="../slideLayouts/slideLayout18.xml"/></Relationships>
</file>

<file path=ppt/slides/_rels/slide15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0.xml"/><Relationship Id="rId1" Type="http://schemas.openxmlformats.org/officeDocument/2006/relationships/slideLayout" Target="../slideLayouts/slideLayout18.xml"/></Relationships>
</file>

<file path=ppt/slides/_rels/slide155.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31.xml"/><Relationship Id="rId1" Type="http://schemas.openxmlformats.org/officeDocument/2006/relationships/slideLayout" Target="../slideLayouts/slideLayout18.xml"/></Relationships>
</file>

<file path=ppt/slides/_rels/slide156.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32.xml"/><Relationship Id="rId1" Type="http://schemas.openxmlformats.org/officeDocument/2006/relationships/slideLayout" Target="../slideLayouts/slideLayout18.xml"/></Relationships>
</file>

<file path=ppt/slides/_rels/slide157.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33.xml"/><Relationship Id="rId1" Type="http://schemas.openxmlformats.org/officeDocument/2006/relationships/slideLayout" Target="../slideLayouts/slideLayout18.xml"/></Relationships>
</file>

<file path=ppt/slides/_rels/slide158.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34.xml"/><Relationship Id="rId1" Type="http://schemas.openxmlformats.org/officeDocument/2006/relationships/slideLayout" Target="../slideLayouts/slideLayout18.xml"/></Relationships>
</file>

<file path=ppt/slides/_rels/slide159.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35.xml"/><Relationship Id="rId1" Type="http://schemas.openxmlformats.org/officeDocument/2006/relationships/slideLayout" Target="../slideLayouts/slideLayout18.xml"/></Relationships>
</file>

<file path=ppt/slides/_rels/slide160.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36.xml"/><Relationship Id="rId1" Type="http://schemas.openxmlformats.org/officeDocument/2006/relationships/slideLayout" Target="../slideLayouts/slideLayout18.xml"/></Relationships>
</file>

<file path=ppt/slides/_rels/slide161.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37.xml"/><Relationship Id="rId1" Type="http://schemas.openxmlformats.org/officeDocument/2006/relationships/slideLayout" Target="../slideLayouts/slideLayout18.xml"/></Relationships>
</file>

<file path=ppt/slides/_rels/slide162.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38.xml"/><Relationship Id="rId1" Type="http://schemas.openxmlformats.org/officeDocument/2006/relationships/slideLayout" Target="../slideLayouts/slideLayout18.xml"/></Relationships>
</file>

<file path=ppt/slides/_rels/slide163.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39.xml"/><Relationship Id="rId1" Type="http://schemas.openxmlformats.org/officeDocument/2006/relationships/slideLayout" Target="../slideLayouts/slideLayout18.xml"/></Relationships>
</file>

<file path=ppt/slides/_rels/slide164.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140.xml"/><Relationship Id="rId1" Type="http://schemas.openxmlformats.org/officeDocument/2006/relationships/slideLayout" Target="../slideLayouts/slideLayout18.xml"/></Relationships>
</file>

<file path=ppt/slides/_rels/slide165.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41.xml"/><Relationship Id="rId1" Type="http://schemas.openxmlformats.org/officeDocument/2006/relationships/slideLayout" Target="../slideLayouts/slideLayout18.xml"/></Relationships>
</file>

<file path=ppt/slides/_rels/slide166.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42.xml"/><Relationship Id="rId1" Type="http://schemas.openxmlformats.org/officeDocument/2006/relationships/slideLayout" Target="../slideLayouts/slideLayout18.xml"/></Relationships>
</file>

<file path=ppt/slides/_rels/slide167.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43.xml"/><Relationship Id="rId1" Type="http://schemas.openxmlformats.org/officeDocument/2006/relationships/slideLayout" Target="../slideLayouts/slideLayout18.xml"/></Relationships>
</file>

<file path=ppt/slides/_rels/slide168.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44.xml"/><Relationship Id="rId1" Type="http://schemas.openxmlformats.org/officeDocument/2006/relationships/slideLayout" Target="../slideLayouts/slideLayout18.xml"/></Relationships>
</file>

<file path=ppt/slides/_rels/slide169.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45.xml"/><Relationship Id="rId1" Type="http://schemas.openxmlformats.org/officeDocument/2006/relationships/slideLayout" Target="../slideLayouts/slideLayout18.xml"/></Relationships>
</file>

<file path=ppt/slides/_rels/slide170.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46.xml"/><Relationship Id="rId1" Type="http://schemas.openxmlformats.org/officeDocument/2006/relationships/slideLayout" Target="../slideLayouts/slideLayout18.xml"/></Relationships>
</file>

<file path=ppt/slides/_rels/slide171.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47.xml"/><Relationship Id="rId1" Type="http://schemas.openxmlformats.org/officeDocument/2006/relationships/slideLayout" Target="../slideLayouts/slideLayout18.xml"/></Relationships>
</file>

<file path=ppt/slides/_rels/slide172.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48.xml"/><Relationship Id="rId1" Type="http://schemas.openxmlformats.org/officeDocument/2006/relationships/slideLayout" Target="../slideLayouts/slideLayout18.xml"/></Relationships>
</file>

<file path=ppt/slides/_rels/slide173.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49.xml"/><Relationship Id="rId1" Type="http://schemas.openxmlformats.org/officeDocument/2006/relationships/slideLayout" Target="../slideLayouts/slideLayout18.xml"/></Relationships>
</file>

<file path=ppt/slides/_rels/slide174.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50.xml"/><Relationship Id="rId1" Type="http://schemas.openxmlformats.org/officeDocument/2006/relationships/slideLayout" Target="../slideLayouts/slideLayout18.xml"/></Relationships>
</file>

<file path=ppt/slides/_rels/slide175.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151.xml"/><Relationship Id="rId1" Type="http://schemas.openxmlformats.org/officeDocument/2006/relationships/slideLayout" Target="../slideLayouts/slideLayout18.xml"/></Relationships>
</file>

<file path=ppt/slides/_rels/slide176.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52.xml"/><Relationship Id="rId1" Type="http://schemas.openxmlformats.org/officeDocument/2006/relationships/slideLayout" Target="../slideLayouts/slideLayout18.xml"/></Relationships>
</file>

<file path=ppt/slides/_rels/slide177.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153.xml"/><Relationship Id="rId1" Type="http://schemas.openxmlformats.org/officeDocument/2006/relationships/slideLayout" Target="../slideLayouts/slideLayout18.xml"/></Relationships>
</file>

<file path=ppt/slides/_rels/slide178.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154.xml"/><Relationship Id="rId1" Type="http://schemas.openxmlformats.org/officeDocument/2006/relationships/slideLayout" Target="../slideLayouts/slideLayout18.xml"/></Relationships>
</file>

<file path=ppt/slides/_rels/slide179.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55.xml"/><Relationship Id="rId1" Type="http://schemas.openxmlformats.org/officeDocument/2006/relationships/slideLayout" Target="../slideLayouts/slideLayout18.xml"/></Relationships>
</file>

<file path=ppt/slides/_rels/slide180.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5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ASIA.-LA VUELTA AL MUNDO EN 885 JARDINES.-INDIA.-A</a:t>
            </a:r>
          </a:p>
        </p:txBody>
      </p:sp>
      <p:sp>
        <p:nvSpPr>
          <p:cNvPr id="3" name="2 Subtítulo"/>
          <p:cNvSpPr>
            <a:spLocks noGrp="1"/>
          </p:cNvSpPr>
          <p:nvPr>
            <p:ph type="subTitle" idx="1"/>
          </p:nvPr>
        </p:nvSpPr>
        <p:spPr>
          <a:xfrm>
            <a:off x="4427984" y="4581128"/>
            <a:ext cx="4320480" cy="1371600"/>
          </a:xfrm>
        </p:spPr>
        <p:txBody>
          <a:bodyPr>
            <a:normAutofit fontScale="92500"/>
          </a:bodyPr>
          <a:lstStyle/>
          <a:p>
            <a:r>
              <a:rPr lang="es-ES" dirty="0"/>
              <a:t>Selección de textos y fotografias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dirty="0"/>
              <a:t>Calcuta Botanic Garden</a:t>
            </a:r>
          </a:p>
        </p:txBody>
      </p:sp>
      <p:sp>
        <p:nvSpPr>
          <p:cNvPr id="82947" name="2 Marcador de contenido"/>
          <p:cNvSpPr>
            <a:spLocks noGrp="1"/>
          </p:cNvSpPr>
          <p:nvPr>
            <p:ph sz="quarter" idx="1"/>
          </p:nvPr>
        </p:nvSpPr>
        <p:spPr/>
        <p:txBody>
          <a:bodyPr>
            <a:normAutofit lnSpcReduction="10000"/>
          </a:bodyPr>
          <a:lstStyle/>
          <a:p>
            <a:pPr eaLnBrk="1" hangingPunct="1"/>
            <a:r>
              <a:rPr lang="es-ES" sz="2400" dirty="0"/>
              <a:t>El Jagadish Chandra Bose Jardín Botánico Indian Acharya (anteriormente conocido como Jardín Botánico de la India)  está situado en Shibpur , Howrah cerca de Kolkata .</a:t>
            </a:r>
          </a:p>
          <a:p>
            <a:pPr eaLnBrk="1" hangingPunct="1"/>
            <a:r>
              <a:rPr lang="es-ES" sz="2400" dirty="0"/>
              <a:t> Comúnmente se les conoce como el Jardín Botánico de Calcuta, y anteriormente como el Jardín Botánico Real de Calcuta. </a:t>
            </a:r>
          </a:p>
          <a:p>
            <a:pPr eaLnBrk="1" hangingPunct="1"/>
            <a:r>
              <a:rPr lang="es-ES" sz="2400" dirty="0"/>
              <a:t> Los jardines presentan una gran variedad de plantas raras y una colección total de más de 12.000 ejemplares distribuidos en 109 hectáreas . Esta bajo Botanical Survey of India (BSI) del Ministerio de Medio Ambiente y Bosques, Gobierno de la India. </a:t>
            </a:r>
          </a:p>
        </p:txBody>
      </p:sp>
    </p:spTree>
    <p:extLst>
      <p:ext uri="{BB962C8B-B14F-4D97-AF65-F5344CB8AC3E}">
        <p14:creationId xmlns:p14="http://schemas.microsoft.com/office/powerpoint/2010/main" val="458283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332656"/>
            <a:ext cx="7200800" cy="5687144"/>
          </a:xfrm>
        </p:spPr>
        <p:txBody>
          <a:bodyPr>
            <a:normAutofit lnSpcReduction="10000"/>
          </a:bodyPr>
          <a:lstStyle/>
          <a:p>
            <a:r>
              <a:rPr lang="es-ES" sz="2400" dirty="0"/>
              <a:t>El hito más conocido del jardín es la Gran Banyan , un enorme árbol de higuera (Ficus benghalensis) que se reconoce que es el árbol más grande del mundo, con más de 330 metros de circunferencia. </a:t>
            </a:r>
          </a:p>
          <a:p>
            <a:r>
              <a:rPr lang="es-ES" sz="2400" dirty="0"/>
              <a:t>También son famosos por sus enormes colecciones de orquídeas , bambúes , palmas y plantas de los tornillos de pino género ( Pandanus ). </a:t>
            </a:r>
          </a:p>
          <a:p>
            <a:r>
              <a:rPr lang="es-ES" sz="2400" dirty="0"/>
              <a:t>Los jardines fueron fundados en 1787 por el coronel Robert Kyd , un oficial del ejército de la Compañía Británica de las Indias Orientales , principalmente con el propósito de identificar nuevas plantas con valor comercial, como la teca, y las especias que crecen en el comercio. </a:t>
            </a:r>
          </a:p>
          <a:p>
            <a:endParaRPr lang="es-ES" dirty="0"/>
          </a:p>
        </p:txBody>
      </p:sp>
    </p:spTree>
    <p:extLst>
      <p:ext uri="{BB962C8B-B14F-4D97-AF65-F5344CB8AC3E}">
        <p14:creationId xmlns:p14="http://schemas.microsoft.com/office/powerpoint/2010/main" val="324750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6969968" cy="5255096"/>
          </a:xfrm>
        </p:spPr>
        <p:txBody>
          <a:bodyPr>
            <a:normAutofit lnSpcReduction="10000"/>
          </a:bodyPr>
          <a:lstStyle/>
          <a:p>
            <a:r>
              <a:rPr lang="es-ES" sz="2400" dirty="0"/>
              <a:t>Joseph Dalton Hooker dice de este Jardín Botánico que "Entre sus mayores triunfos puede considerarse la introducción de la planta del té de China ... el establecimiento de la té -comercio en el Himalaya y Assam es casi en su totalidad el trabajo de los superintendentes de los jardines de Calcuta y Seharunpore ( Saharanpur ) ". </a:t>
            </a:r>
          </a:p>
          <a:p>
            <a:r>
              <a:rPr lang="es-ES" sz="2400" dirty="0"/>
              <a:t>Un cambio importante en la política, sin embargo, fue presentado por el botánico William Roxburgh después de que él se convirtió en superintendente del jardín en 1793. Roxburgh trajo plantas de toda la India y desarrolló una extenso herbario.</a:t>
            </a:r>
          </a:p>
        </p:txBody>
      </p:sp>
    </p:spTree>
    <p:extLst>
      <p:ext uri="{BB962C8B-B14F-4D97-AF65-F5344CB8AC3E}">
        <p14:creationId xmlns:p14="http://schemas.microsoft.com/office/powerpoint/2010/main" val="1076788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897960" cy="5615136"/>
          </a:xfrm>
        </p:spPr>
        <p:txBody>
          <a:bodyPr>
            <a:normAutofit lnSpcReduction="10000"/>
          </a:bodyPr>
          <a:lstStyle/>
          <a:p>
            <a:r>
              <a:rPr lang="es-ES" sz="2400" dirty="0"/>
              <a:t>Durante los primeros veinte años, sobre todo de Nathaniel Wallich superintendencia 's, que "... contribuyó plantas tropicales más útiles y ornamentales de los jardines públicos y privados de la mundo que cualquier otro establecimiento antes o desde entonces .... me refiero aquí a la gran herbario indio, principalmente formada por el personal del Jardín Botánico, bajo la dirección del Dr. Wallich, y distribuido en 1829 a los principales museos de Europa. “.</a:t>
            </a:r>
          </a:p>
          <a:p>
            <a:r>
              <a:rPr lang="es-ES" sz="2400" dirty="0"/>
              <a:t> Esta colección de especímenes de plantas secas con el tiempo se convirtió en el Herbario Nacional Central de la Botanical Survey of India , que cuenta con 2.500.000 artículos. </a:t>
            </a:r>
          </a:p>
          <a:p>
            <a:endParaRPr lang="es-ES" dirty="0"/>
          </a:p>
          <a:p>
            <a:endParaRPr lang="es-ES" dirty="0"/>
          </a:p>
        </p:txBody>
      </p:sp>
    </p:spTree>
    <p:extLst>
      <p:ext uri="{BB962C8B-B14F-4D97-AF65-F5344CB8AC3E}">
        <p14:creationId xmlns:p14="http://schemas.microsoft.com/office/powerpoint/2010/main" val="863760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105872" cy="5543128"/>
          </a:xfrm>
        </p:spPr>
        <p:txBody>
          <a:bodyPr/>
          <a:lstStyle/>
          <a:p>
            <a:r>
              <a:rPr lang="es-ES" sz="2400" dirty="0"/>
              <a:t>A través de los años atractivos visualización jardines para que el público se han desarrollado y muchos tipos de plantas han sido cultivadas para la observación científica. </a:t>
            </a:r>
          </a:p>
          <a:p>
            <a:r>
              <a:rPr lang="es-ES" sz="2400" dirty="0"/>
              <a:t>Durante la década de 1970 el jardín inició un programa para introducir la mejora de las plantas de alimentos y otras variedades de beneficio económico para el pueblo de la India</a:t>
            </a:r>
            <a:r>
              <a:rPr lang="es-ES" dirty="0"/>
              <a:t>.</a:t>
            </a:r>
          </a:p>
          <a:p>
            <a:endParaRPr lang="es-ES" dirty="0"/>
          </a:p>
          <a:p>
            <a:endParaRPr lang="es-ES" dirty="0"/>
          </a:p>
        </p:txBody>
      </p:sp>
    </p:spTree>
    <p:extLst>
      <p:ext uri="{BB962C8B-B14F-4D97-AF65-F5344CB8AC3E}">
        <p14:creationId xmlns:p14="http://schemas.microsoft.com/office/powerpoint/2010/main" val="2620493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static.panoramio.com/photos/original/25636356.jpg"/>
          <p:cNvPicPr>
            <a:picLocks noChangeAspect="1" noChangeArrowheads="1"/>
          </p:cNvPicPr>
          <p:nvPr/>
        </p:nvPicPr>
        <p:blipFill rotWithShape="1">
          <a:blip r:embed="rId3">
            <a:extLst>
              <a:ext uri="{28A0092B-C50C-407E-A947-70E740481C1C}">
                <a14:useLocalDpi xmlns:a14="http://schemas.microsoft.com/office/drawing/2010/main" val="0"/>
              </a:ext>
            </a:extLst>
          </a:blip>
          <a:srcRect b="588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983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static.panoramio.com/photos/original/25636316.jpg"/>
          <p:cNvPicPr>
            <a:picLocks noChangeAspect="1" noChangeArrowheads="1"/>
          </p:cNvPicPr>
          <p:nvPr/>
        </p:nvPicPr>
        <p:blipFill rotWithShape="1">
          <a:blip r:embed="rId3">
            <a:extLst>
              <a:ext uri="{28A0092B-C50C-407E-A947-70E740481C1C}">
                <a14:useLocalDpi xmlns:a14="http://schemas.microsoft.com/office/drawing/2010/main" val="0"/>
              </a:ext>
            </a:extLst>
          </a:blip>
          <a:srcRect r="4559" b="8235"/>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184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1.bp.blogspot.com/-7TO_zS-KUFs/TcbHO-91ZoI/AAAAAAAACcc/DUBwFGiYJro/s1600/250420111076-7626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374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meriyatrra.com/photos/images/botanical-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569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3" descr="Calcuta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563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036496" cy="6741368"/>
          </a:xfrm>
          <a:prstGeom prst="rect">
            <a:avLst/>
          </a:prstGeom>
        </p:spPr>
      </p:pic>
    </p:spTree>
    <p:extLst>
      <p:ext uri="{BB962C8B-B14F-4D97-AF65-F5344CB8AC3E}">
        <p14:creationId xmlns:p14="http://schemas.microsoft.com/office/powerpoint/2010/main" val="1044578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2755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765"/>
          <a:stretch/>
        </p:blipFill>
        <p:spPr>
          <a:xfrm>
            <a:off x="0" y="0"/>
            <a:ext cx="9144000" cy="6858000"/>
          </a:xfrm>
          <a:prstGeom prst="rect">
            <a:avLst/>
          </a:prstGeom>
        </p:spPr>
      </p:pic>
    </p:spTree>
    <p:extLst>
      <p:ext uri="{BB962C8B-B14F-4D97-AF65-F5344CB8AC3E}">
        <p14:creationId xmlns:p14="http://schemas.microsoft.com/office/powerpoint/2010/main" val="2050092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43876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296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1772816"/>
            <a:ext cx="2743200" cy="44196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2160" y="1196752"/>
            <a:ext cx="2438400" cy="162687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2410" y="3298284"/>
            <a:ext cx="4762500" cy="3571875"/>
          </a:xfrm>
          <a:prstGeom prst="rect">
            <a:avLst/>
          </a:prstGeom>
        </p:spPr>
      </p:pic>
    </p:spTree>
    <p:extLst>
      <p:ext uri="{BB962C8B-B14F-4D97-AF65-F5344CB8AC3E}">
        <p14:creationId xmlns:p14="http://schemas.microsoft.com/office/powerpoint/2010/main" val="3538110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106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5096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694397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2819827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053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1966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4790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8494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3619307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8688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8947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506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60"/>
          <a:stretch/>
        </p:blipFill>
        <p:spPr>
          <a:xfrm>
            <a:off x="0" y="0"/>
            <a:ext cx="9144000" cy="6858000"/>
          </a:xfrm>
          <a:prstGeom prst="rect">
            <a:avLst/>
          </a:prstGeom>
        </p:spPr>
      </p:pic>
    </p:spTree>
    <p:extLst>
      <p:ext uri="{BB962C8B-B14F-4D97-AF65-F5344CB8AC3E}">
        <p14:creationId xmlns:p14="http://schemas.microsoft.com/office/powerpoint/2010/main" val="911002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497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089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7323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0958922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69856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Agri Horticultura </a:t>
            </a:r>
          </a:p>
        </p:txBody>
      </p:sp>
      <p:sp>
        <p:nvSpPr>
          <p:cNvPr id="3" name="2 Marcador de contenido"/>
          <p:cNvSpPr>
            <a:spLocks noGrp="1"/>
          </p:cNvSpPr>
          <p:nvPr>
            <p:ph sz="quarter" idx="1"/>
          </p:nvPr>
        </p:nvSpPr>
        <p:spPr/>
        <p:txBody>
          <a:bodyPr/>
          <a:lstStyle/>
          <a:p>
            <a:r>
              <a:rPr lang="es-ES" dirty="0"/>
              <a:t>Si usted está interesado en las plantas y árboles, Kolkata es la ciudad donde se puede obtener una amplia investigación y material de estudio.</a:t>
            </a:r>
          </a:p>
          <a:p>
            <a:r>
              <a:rPr lang="es-ES" dirty="0"/>
              <a:t> Además del Jardín Botánico y el Jardín Zoológico de la ciudad, </a:t>
            </a:r>
          </a:p>
          <a:p>
            <a:r>
              <a:rPr lang="es-ES" dirty="0"/>
              <a:t>Agri Horticultura Jardín es un lugar donde se puede ir a, para el estudio de la botánica. </a:t>
            </a:r>
          </a:p>
          <a:p>
            <a:r>
              <a:rPr lang="es-ES" dirty="0"/>
              <a:t>Fue fundada por William Carey en 1820.</a:t>
            </a:r>
          </a:p>
          <a:p>
            <a:r>
              <a:rPr lang="es-ES" dirty="0"/>
              <a:t> Situado en Alipore, junto al Jardín Zoológico, Agri Horticultura Jardín alberga una importante colección de plantas y flores. </a:t>
            </a:r>
          </a:p>
          <a:p>
            <a:endParaRPr lang="es-ES" dirty="0"/>
          </a:p>
        </p:txBody>
      </p:sp>
    </p:spTree>
    <p:extLst>
      <p:ext uri="{BB962C8B-B14F-4D97-AF65-F5344CB8AC3E}">
        <p14:creationId xmlns:p14="http://schemas.microsoft.com/office/powerpoint/2010/main" val="38062990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13984" cy="5183088"/>
          </a:xfrm>
        </p:spPr>
        <p:txBody>
          <a:bodyPr/>
          <a:lstStyle/>
          <a:p>
            <a:r>
              <a:rPr lang="es-ES" dirty="0"/>
              <a:t>Varios seminarios y talleres sobre jardinería y cultivo de ciertas especies se llevan a cabo aquí, tiempo al tiempo. </a:t>
            </a:r>
          </a:p>
          <a:p>
            <a:r>
              <a:rPr lang="es-ES" dirty="0"/>
              <a:t>Además de las plantas con flores, varias plantas con hierbas y frutas también se plantan en el interior del jardín. </a:t>
            </a:r>
          </a:p>
          <a:p>
            <a:r>
              <a:rPr lang="es-ES" dirty="0"/>
              <a:t>También hay una gran biblioteca botánica en el local.</a:t>
            </a:r>
          </a:p>
          <a:p>
            <a:r>
              <a:rPr lang="es-ES" dirty="0"/>
              <a:t> Un festival anual de la flor se celebra en invierno, que es la principal atracción de Calcuta. También es el centro prominente de flores y otras exposiciones de la ciudad. </a:t>
            </a:r>
          </a:p>
        </p:txBody>
      </p:sp>
    </p:spTree>
    <p:extLst>
      <p:ext uri="{BB962C8B-B14F-4D97-AF65-F5344CB8AC3E}">
        <p14:creationId xmlns:p14="http://schemas.microsoft.com/office/powerpoint/2010/main" val="2503765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5832648"/>
          </a:xfrm>
        </p:spPr>
        <p:txBody>
          <a:bodyPr/>
          <a:lstStyle/>
          <a:p>
            <a:r>
              <a:rPr lang="es-ES" dirty="0"/>
              <a:t>Aparte de una guardería y una biblioteca, las instalaciones de Agri Horticultura Garden se componen de un laboratorio de investigación, un laboratorio de cultivo de tejidos, Casas Verdes, Centro de Formación, Viveros, sala de conferencias, oficina administrativa y el Complejo Residencial de secretaría. </a:t>
            </a:r>
          </a:p>
          <a:p>
            <a:r>
              <a:rPr lang="es-ES" dirty="0"/>
              <a:t>La vista interior del complejo es muy bonito, en el que se llega a ver una fuente natural, un estanque, hermosos árboles y varios tipos de frutas y flores. </a:t>
            </a:r>
          </a:p>
          <a:p>
            <a:r>
              <a:rPr lang="es-ES" dirty="0"/>
              <a:t>El lugar merece la pena explorar, si usted tiene el tiempo suficiente y un enorme interés por la botánica.</a:t>
            </a:r>
          </a:p>
        </p:txBody>
      </p:sp>
    </p:spTree>
    <p:extLst>
      <p:ext uri="{BB962C8B-B14F-4D97-AF65-F5344CB8AC3E}">
        <p14:creationId xmlns:p14="http://schemas.microsoft.com/office/powerpoint/2010/main" val="3471720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alcuta Horticultural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4323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3834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99830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7512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200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98733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7993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88917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7451"/>
          <a:stretch/>
        </p:blipFill>
        <p:spPr>
          <a:xfrm>
            <a:off x="-108520" y="0"/>
            <a:ext cx="9361040" cy="6858000"/>
          </a:xfrm>
          <a:prstGeom prst="rect">
            <a:avLst/>
          </a:prstGeom>
        </p:spPr>
      </p:pic>
    </p:spTree>
    <p:extLst>
      <p:ext uri="{BB962C8B-B14F-4D97-AF65-F5344CB8AC3E}">
        <p14:creationId xmlns:p14="http://schemas.microsoft.com/office/powerpoint/2010/main" val="2551569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25244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 Palace </a:t>
            </a:r>
          </a:p>
        </p:txBody>
      </p:sp>
      <p:sp>
        <p:nvSpPr>
          <p:cNvPr id="3" name="2 Marcador de contenido"/>
          <p:cNvSpPr>
            <a:spLocks noGrp="1"/>
          </p:cNvSpPr>
          <p:nvPr>
            <p:ph sz="quarter" idx="1"/>
          </p:nvPr>
        </p:nvSpPr>
        <p:spPr>
          <a:xfrm>
            <a:off x="457200" y="1600200"/>
            <a:ext cx="7643192" cy="4873752"/>
          </a:xfrm>
        </p:spPr>
        <p:txBody>
          <a:bodyPr>
            <a:normAutofit lnSpcReduction="10000"/>
          </a:bodyPr>
          <a:lstStyle/>
          <a:p>
            <a:r>
              <a:rPr lang="es-ES" sz="2400" dirty="0"/>
              <a:t>Palacio de Bangalore, es un palacio situado en Bangalore , India , fue construido por el Rev. Garrett, quien fue el primer director de la Escuela Superior Central en Bangalore, ahora conocida como Universidad Central.  </a:t>
            </a:r>
          </a:p>
          <a:p>
            <a:r>
              <a:rPr lang="es-ES" sz="2400" dirty="0"/>
              <a:t>La construcción del palacio se inició en 1862 y terminó en 1944.</a:t>
            </a:r>
          </a:p>
          <a:p>
            <a:r>
              <a:rPr lang="es-ES" sz="2400" dirty="0"/>
              <a:t> En 1884, fue comprado por el Maharaja de Mysore . </a:t>
            </a:r>
          </a:p>
          <a:p>
            <a:r>
              <a:rPr lang="es-ES" sz="2400" dirty="0"/>
              <a:t> Ahora propiedad de la corriente descendiente de la familia real de Mysore, Srikanta Datta Narsimharaja Wadiyar , el palacio ha sido recientemente reformado. </a:t>
            </a:r>
          </a:p>
          <a:p>
            <a:endParaRPr lang="es-ES" dirty="0"/>
          </a:p>
        </p:txBody>
      </p:sp>
    </p:spTree>
    <p:extLst>
      <p:ext uri="{BB962C8B-B14F-4D97-AF65-F5344CB8AC3E}">
        <p14:creationId xmlns:p14="http://schemas.microsoft.com/office/powerpoint/2010/main" val="27411575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0" y="0"/>
            <a:ext cx="9252520" cy="6857999"/>
          </a:xfrm>
        </p:spPr>
      </p:pic>
    </p:spTree>
    <p:extLst>
      <p:ext uri="{BB962C8B-B14F-4D97-AF65-F5344CB8AC3E}">
        <p14:creationId xmlns:p14="http://schemas.microsoft.com/office/powerpoint/2010/main" val="3354601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11765"/>
          <a:stretch/>
        </p:blipFill>
        <p:spPr>
          <a:xfrm>
            <a:off x="0" y="0"/>
            <a:ext cx="9265024" cy="6858000"/>
          </a:xfrm>
          <a:prstGeom prst="rect">
            <a:avLst/>
          </a:prstGeom>
        </p:spPr>
      </p:pic>
    </p:spTree>
    <p:extLst>
      <p:ext uri="{BB962C8B-B14F-4D97-AF65-F5344CB8AC3E}">
        <p14:creationId xmlns:p14="http://schemas.microsoft.com/office/powerpoint/2010/main" val="18673434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9861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64155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56632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115315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1569" r="1764" b="8824"/>
          <a:stretch/>
        </p:blipFill>
        <p:spPr>
          <a:xfrm>
            <a:off x="0" y="0"/>
            <a:ext cx="9252520" cy="6858000"/>
          </a:xfrm>
          <a:prstGeom prst="rect">
            <a:avLst/>
          </a:prstGeom>
        </p:spPr>
      </p:pic>
    </p:spTree>
    <p:extLst>
      <p:ext uri="{BB962C8B-B14F-4D97-AF65-F5344CB8AC3E}">
        <p14:creationId xmlns:p14="http://schemas.microsoft.com/office/powerpoint/2010/main" val="13212683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961" r="2190" b="9216"/>
          <a:stretch/>
        </p:blipFill>
        <p:spPr>
          <a:xfrm>
            <a:off x="-1" y="1"/>
            <a:ext cx="9144001" cy="6858000"/>
          </a:xfrm>
          <a:prstGeom prst="rect">
            <a:avLst/>
          </a:prstGeom>
        </p:spPr>
      </p:pic>
    </p:spTree>
    <p:extLst>
      <p:ext uri="{BB962C8B-B14F-4D97-AF65-F5344CB8AC3E}">
        <p14:creationId xmlns:p14="http://schemas.microsoft.com/office/powerpoint/2010/main" val="9850798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647" t="5024" r="1324" b="3362"/>
          <a:stretch/>
        </p:blipFill>
        <p:spPr>
          <a:xfrm>
            <a:off x="0" y="0"/>
            <a:ext cx="9144000" cy="6858000"/>
          </a:xfrm>
          <a:prstGeom prst="rect">
            <a:avLst/>
          </a:prstGeom>
        </p:spPr>
      </p:pic>
    </p:spTree>
    <p:extLst>
      <p:ext uri="{BB962C8B-B14F-4D97-AF65-F5344CB8AC3E}">
        <p14:creationId xmlns:p14="http://schemas.microsoft.com/office/powerpoint/2010/main" val="13247919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23706382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1375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85532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9514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19164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89" y="-99392"/>
            <a:ext cx="514556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6478"/>
            <a:ext cx="4572000" cy="6858000"/>
          </a:xfrm>
          <a:prstGeom prst="rect">
            <a:avLst/>
          </a:prstGeom>
        </p:spPr>
      </p:pic>
    </p:spTree>
    <p:extLst>
      <p:ext uri="{BB962C8B-B14F-4D97-AF65-F5344CB8AC3E}">
        <p14:creationId xmlns:p14="http://schemas.microsoft.com/office/powerpoint/2010/main" val="10047457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5644370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4211448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Bangalore Richards Park</a:t>
            </a:r>
          </a:p>
        </p:txBody>
      </p:sp>
      <p:sp>
        <p:nvSpPr>
          <p:cNvPr id="3" name="2 Marcador de contenido"/>
          <p:cNvSpPr>
            <a:spLocks noGrp="1"/>
          </p:cNvSpPr>
          <p:nvPr>
            <p:ph sz="quarter" idx="1"/>
          </p:nvPr>
        </p:nvSpPr>
        <p:spPr/>
        <p:txBody>
          <a:bodyPr/>
          <a:lstStyle/>
          <a:p>
            <a:r>
              <a:rPr lang="es-ES" dirty="0"/>
              <a:t>Uno de los parques más antiguos de Frazer Town</a:t>
            </a:r>
          </a:p>
          <a:p>
            <a:r>
              <a:rPr lang="es-ES" dirty="0"/>
              <a:t> Es ideal para una excursión con la familia , el paseo introducirá conceptos relacionados con la biodiversidad, la ecología y el medio ambiente. Durante la caminata, observaremos muchos de los árboles, plantas, insectos y aves de nuestra ciudad - aprender historias sobre ellos, su relación con otras criaturas, y su papel en nuestro entorno.</a:t>
            </a:r>
          </a:p>
        </p:txBody>
      </p:sp>
    </p:spTree>
    <p:extLst>
      <p:ext uri="{BB962C8B-B14F-4D97-AF65-F5344CB8AC3E}">
        <p14:creationId xmlns:p14="http://schemas.microsoft.com/office/powerpoint/2010/main" val="36980334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40168811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961"/>
          <a:stretch/>
        </p:blipFill>
        <p:spPr>
          <a:xfrm>
            <a:off x="0" y="0"/>
            <a:ext cx="9144000" cy="6858000"/>
          </a:xfrm>
          <a:prstGeom prst="rect">
            <a:avLst/>
          </a:prstGeom>
        </p:spPr>
      </p:pic>
    </p:spTree>
    <p:extLst>
      <p:ext uri="{BB962C8B-B14F-4D97-AF65-F5344CB8AC3E}">
        <p14:creationId xmlns:p14="http://schemas.microsoft.com/office/powerpoint/2010/main" val="27388174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4" y="0"/>
            <a:ext cx="9101271" cy="6858000"/>
          </a:xfrm>
          <a:prstGeom prst="rect">
            <a:avLst/>
          </a:prstGeom>
        </p:spPr>
      </p:pic>
    </p:spTree>
    <p:extLst>
      <p:ext uri="{BB962C8B-B14F-4D97-AF65-F5344CB8AC3E}">
        <p14:creationId xmlns:p14="http://schemas.microsoft.com/office/powerpoint/2010/main" val="19987670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353"/>
          <a:stretch/>
        </p:blipFill>
        <p:spPr>
          <a:xfrm>
            <a:off x="0" y="0"/>
            <a:ext cx="9144000" cy="6857999"/>
          </a:xfrm>
          <a:prstGeom prst="rect">
            <a:avLst/>
          </a:prstGeom>
        </p:spPr>
      </p:pic>
    </p:spTree>
    <p:extLst>
      <p:ext uri="{BB962C8B-B14F-4D97-AF65-F5344CB8AC3E}">
        <p14:creationId xmlns:p14="http://schemas.microsoft.com/office/powerpoint/2010/main" val="38813743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157"/>
          <a:stretch/>
        </p:blipFill>
        <p:spPr>
          <a:xfrm>
            <a:off x="0" y="1"/>
            <a:ext cx="9144000" cy="6857999"/>
          </a:xfrm>
          <a:prstGeom prst="rect">
            <a:avLst/>
          </a:prstGeom>
        </p:spPr>
      </p:pic>
    </p:spTree>
    <p:extLst>
      <p:ext uri="{BB962C8B-B14F-4D97-AF65-F5344CB8AC3E}">
        <p14:creationId xmlns:p14="http://schemas.microsoft.com/office/powerpoint/2010/main" val="16431947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961"/>
          <a:stretch/>
        </p:blipFill>
        <p:spPr>
          <a:xfrm>
            <a:off x="0" y="0"/>
            <a:ext cx="9144000" cy="6858000"/>
          </a:xfrm>
          <a:prstGeom prst="rect">
            <a:avLst/>
          </a:prstGeom>
        </p:spPr>
      </p:pic>
    </p:spTree>
    <p:extLst>
      <p:ext uri="{BB962C8B-B14F-4D97-AF65-F5344CB8AC3E}">
        <p14:creationId xmlns:p14="http://schemas.microsoft.com/office/powerpoint/2010/main" val="28371647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7" b="12745"/>
          <a:stretch/>
        </p:blipFill>
        <p:spPr>
          <a:xfrm>
            <a:off x="0" y="0"/>
            <a:ext cx="9144000" cy="6858000"/>
          </a:xfrm>
          <a:prstGeom prst="rect">
            <a:avLst/>
          </a:prstGeom>
        </p:spPr>
      </p:pic>
    </p:spTree>
    <p:extLst>
      <p:ext uri="{BB962C8B-B14F-4D97-AF65-F5344CB8AC3E}">
        <p14:creationId xmlns:p14="http://schemas.microsoft.com/office/powerpoint/2010/main" val="3947667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4" b="12941"/>
          <a:stretch/>
        </p:blipFill>
        <p:spPr>
          <a:xfrm>
            <a:off x="0" y="1"/>
            <a:ext cx="9144000" cy="6857999"/>
          </a:xfrm>
          <a:prstGeom prst="rect">
            <a:avLst/>
          </a:prstGeom>
        </p:spPr>
      </p:pic>
    </p:spTree>
    <p:extLst>
      <p:ext uri="{BB962C8B-B14F-4D97-AF65-F5344CB8AC3E}">
        <p14:creationId xmlns:p14="http://schemas.microsoft.com/office/powerpoint/2010/main" val="6764083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45"/>
          <a:stretch/>
        </p:blipFill>
        <p:spPr>
          <a:xfrm>
            <a:off x="0" y="0"/>
            <a:ext cx="9144000" cy="6858000"/>
          </a:xfrm>
          <a:prstGeom prst="rect">
            <a:avLst/>
          </a:prstGeom>
        </p:spPr>
      </p:pic>
    </p:spTree>
    <p:extLst>
      <p:ext uri="{BB962C8B-B14F-4D97-AF65-F5344CB8AC3E}">
        <p14:creationId xmlns:p14="http://schemas.microsoft.com/office/powerpoint/2010/main" val="39981552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922"/>
          <a:stretch/>
        </p:blipFill>
        <p:spPr>
          <a:xfrm>
            <a:off x="0" y="0"/>
            <a:ext cx="9144000" cy="6858000"/>
          </a:xfrm>
          <a:prstGeom prst="rect">
            <a:avLst/>
          </a:prstGeom>
        </p:spPr>
      </p:pic>
    </p:spTree>
    <p:extLst>
      <p:ext uri="{BB962C8B-B14F-4D97-AF65-F5344CB8AC3E}">
        <p14:creationId xmlns:p14="http://schemas.microsoft.com/office/powerpoint/2010/main" val="42040767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9496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786210"/>
          </a:xfrm>
        </p:spPr>
        <p:txBody>
          <a:bodyPr/>
          <a:lstStyle/>
          <a:p>
            <a:r>
              <a:rPr lang="es-ES" dirty="0"/>
              <a:t>Lalbagh Botanic Garden.- Bangalore.-</a:t>
            </a:r>
            <a:br>
              <a:rPr lang="es-ES" dirty="0"/>
            </a:br>
            <a:endParaRPr lang="es-ES" dirty="0"/>
          </a:p>
        </p:txBody>
      </p:sp>
      <p:sp>
        <p:nvSpPr>
          <p:cNvPr id="3" name="2 Marcador de contenido"/>
          <p:cNvSpPr>
            <a:spLocks noGrp="1"/>
          </p:cNvSpPr>
          <p:nvPr>
            <p:ph sz="quarter" idx="1"/>
          </p:nvPr>
        </p:nvSpPr>
        <p:spPr>
          <a:xfrm>
            <a:off x="467544" y="1844824"/>
            <a:ext cx="7632848" cy="4680520"/>
          </a:xfrm>
        </p:spPr>
        <p:txBody>
          <a:bodyPr>
            <a:normAutofit lnSpcReduction="10000"/>
          </a:bodyPr>
          <a:lstStyle/>
          <a:p>
            <a:r>
              <a:rPr lang="es-ES" sz="2400" dirty="0"/>
              <a:t>Lal Bagh o Lal Bagh Botanical Gardens, es decir, El Jardín Inglés en la Red, es un conocido jardín botánico en el sur de Bangalore , India . </a:t>
            </a:r>
          </a:p>
          <a:p>
            <a:r>
              <a:rPr lang="es-ES" sz="2400" dirty="0"/>
              <a:t>El jardín fue encargado originalmente por Hyder Ali , el gobernante de Mysore , y luego terminado por su hijo Tipu Sultan .</a:t>
            </a:r>
          </a:p>
          <a:p>
            <a:r>
              <a:rPr lang="es-ES" sz="2400" dirty="0"/>
              <a:t> Tiene una famosa casa de cristal que alberga un espectáculo anual de flores. </a:t>
            </a:r>
          </a:p>
          <a:p>
            <a:r>
              <a:rPr lang="es-ES" sz="2400" dirty="0"/>
              <a:t>Lal Bagh alberga la colección más grande de la India plantas tropicales , cuenta con un acuario y un lago, y es uno de los principales lugares de interés turístico en Bangalore.</a:t>
            </a:r>
          </a:p>
        </p:txBody>
      </p:sp>
    </p:spTree>
    <p:extLst>
      <p:ext uri="{BB962C8B-B14F-4D97-AF65-F5344CB8AC3E}">
        <p14:creationId xmlns:p14="http://schemas.microsoft.com/office/powerpoint/2010/main" val="20008566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normAutofit lnSpcReduction="10000"/>
          </a:bodyPr>
          <a:lstStyle/>
          <a:p>
            <a:r>
              <a:rPr lang="es-ES" sz="2400" dirty="0"/>
              <a:t>Hyder Ali encargó la construcción de este jardín en 1760, pero su hijo Tipu Sultan , completó. Hyder Ali decidió crear este jardín en las líneas de la jardines de Mughal que fueron ganando popularidad en su época. </a:t>
            </a:r>
          </a:p>
          <a:p>
            <a:r>
              <a:rPr lang="es-ES" sz="2400" dirty="0"/>
              <a:t>Hyder Ali expuso estos famosos jardines botánicos y su hijo agregó riqueza hortícola a ellos mediante la importación de árboles y plantas de varios países. </a:t>
            </a:r>
          </a:p>
          <a:p>
            <a:r>
              <a:rPr lang="es-ES" sz="2400" dirty="0"/>
              <a:t>Hyder Ali despliega la gente de la comunidad Thigala que estaban muy bien en la jardinería. </a:t>
            </a:r>
          </a:p>
          <a:p>
            <a:r>
              <a:rPr lang="es-ES" sz="2400" dirty="0"/>
              <a:t>La Lal Bagh Gardens fueron encargados por el siglo XVIII y con los años se adquirieron primero césped del reloj de la India y la mayor colección del subcontinente de plantas raras. </a:t>
            </a:r>
          </a:p>
        </p:txBody>
      </p:sp>
    </p:spTree>
    <p:extLst>
      <p:ext uri="{BB962C8B-B14F-4D97-AF65-F5344CB8AC3E}">
        <p14:creationId xmlns:p14="http://schemas.microsoft.com/office/powerpoint/2010/main" val="28476345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764704"/>
            <a:ext cx="7560840" cy="5255096"/>
          </a:xfrm>
        </p:spPr>
        <p:txBody>
          <a:bodyPr>
            <a:normAutofit/>
          </a:bodyPr>
          <a:lstStyle/>
          <a:p>
            <a:r>
              <a:rPr lang="es-ES" sz="2400" dirty="0"/>
              <a:t>En 1874, Lal Bagh tenía un área de (180.000 m 2). </a:t>
            </a:r>
          </a:p>
          <a:p>
            <a:r>
              <a:rPr lang="es-ES" sz="2400" dirty="0"/>
              <a:t>En 1889, se añadieron 30 acres en el lado del este, seguido de 13 hectáreas en 1891, incluyendo la roca con la torre Kempegowda y 94 hectáreas más en 1894 en la parte oriental justo debajo de la roca llevándola a un total de (760.000 m 2 ). </a:t>
            </a:r>
          </a:p>
          <a:p>
            <a:r>
              <a:rPr lang="es-ES" sz="2400" dirty="0"/>
              <a:t> La primera piedra de la Casa de Cristal, siguiendo el modelo de Londres Crystal Palace fue colocada el 30 de noviembre '1898?' de Prince Albert Victor y fue construido por James Cameron, el superintendente después de Lalbagh.</a:t>
            </a:r>
          </a:p>
        </p:txBody>
      </p:sp>
    </p:spTree>
    <p:extLst>
      <p:ext uri="{BB962C8B-B14F-4D97-AF65-F5344CB8AC3E}">
        <p14:creationId xmlns:p14="http://schemas.microsoft.com/office/powerpoint/2010/main" val="15931412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113984" cy="5039072"/>
          </a:xfrm>
        </p:spPr>
        <p:txBody>
          <a:bodyPr/>
          <a:lstStyle/>
          <a:p>
            <a:r>
              <a:rPr lang="es-ES" dirty="0"/>
              <a:t>Lal Bagh es una (971.000 metros cuadrados. - Casi 1 kilómetro de ² de jardín y se encuentra en el sur de Bangalore .</a:t>
            </a:r>
          </a:p>
          <a:p>
            <a:r>
              <a:rPr lang="es-ES" dirty="0"/>
              <a:t> Contiene una serie de exposiciones de flores, especialmente en el Día de la República ( 26 de enero ). </a:t>
            </a:r>
          </a:p>
          <a:p>
            <a:r>
              <a:rPr lang="es-ES" dirty="0"/>
              <a:t>El jardín cuenta con más de 1.000 especies de flora . </a:t>
            </a:r>
          </a:p>
          <a:p>
            <a:r>
              <a:rPr lang="es-ES" dirty="0"/>
              <a:t>El jardín también cuenta con árboles que tienen más de 100 años de edad.</a:t>
            </a:r>
          </a:p>
          <a:p>
            <a:r>
              <a:rPr lang="es-ES" dirty="0"/>
              <a:t>El jardín rodea una de las torres erigidas por el fundador de Bangalore , Kempe Gowda . </a:t>
            </a:r>
          </a:p>
        </p:txBody>
      </p:sp>
    </p:spTree>
    <p:extLst>
      <p:ext uri="{BB962C8B-B14F-4D97-AF65-F5344CB8AC3E}">
        <p14:creationId xmlns:p14="http://schemas.microsoft.com/office/powerpoint/2010/main" val="14292253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6969968" cy="5183088"/>
          </a:xfrm>
        </p:spPr>
        <p:txBody>
          <a:bodyPr/>
          <a:lstStyle/>
          <a:p>
            <a:r>
              <a:rPr lang="es-ES" dirty="0"/>
              <a:t>El parque cuenta con algunas especies raras de plantas traídas de Persia , Afganistán y Francia . </a:t>
            </a:r>
          </a:p>
          <a:p>
            <a:r>
              <a:rPr lang="es-ES" dirty="0"/>
              <a:t>Con un sistema de riego intrincada para el riego, este jardín está diseñado estéticamente, con césped, macizos de flores de loto, piscinas y fuentes. </a:t>
            </a:r>
          </a:p>
          <a:p>
            <a:r>
              <a:rPr lang="es-ES" dirty="0"/>
              <a:t>La mayoría de los viejos árboles centenarios están etiquetados para su fácil identificación.</a:t>
            </a:r>
          </a:p>
          <a:p>
            <a:r>
              <a:rPr lang="es-ES" dirty="0"/>
              <a:t> La Lal Bagh Rock, una de las formaciones rocosas más antiguas del mundo, que data de 3000 millones de años, es otro de los atractivos que atrae a las multitudes.</a:t>
            </a:r>
          </a:p>
          <a:p>
            <a:endParaRPr lang="es-ES" dirty="0"/>
          </a:p>
          <a:p>
            <a:endParaRPr lang="es-ES" dirty="0"/>
          </a:p>
        </p:txBody>
      </p:sp>
    </p:spTree>
    <p:extLst>
      <p:ext uri="{BB962C8B-B14F-4D97-AF65-F5344CB8AC3E}">
        <p14:creationId xmlns:p14="http://schemas.microsoft.com/office/powerpoint/2010/main" val="33535276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681936" cy="5615136"/>
          </a:xfrm>
        </p:spPr>
        <p:txBody>
          <a:bodyPr/>
          <a:lstStyle/>
          <a:p>
            <a:r>
              <a:rPr lang="es-ES" dirty="0"/>
              <a:t>La Lal Bagh Gardens se basan en el diseño de los jardines de Mughal que una vez estuvo en Sira , a una distancia de 120 km de Bangalore sobre la NH4 principal en Tumkur Distrito en Karnataka. </a:t>
            </a:r>
          </a:p>
          <a:p>
            <a:r>
              <a:rPr lang="es-ES" dirty="0"/>
              <a:t>Esta es ampliamente apoyada por ASI ( Servicio Arqueológico de la India ) y otros registros históricos. </a:t>
            </a:r>
          </a:p>
          <a:p>
            <a:r>
              <a:rPr lang="es-ES" dirty="0"/>
              <a:t>En ese momento, Sira fue la sede de la mogol austral de importancia estratégica "suba" (provincia) del Deccan antes del Raj británico.</a:t>
            </a:r>
          </a:p>
        </p:txBody>
      </p:sp>
    </p:spTree>
    <p:extLst>
      <p:ext uri="{BB962C8B-B14F-4D97-AF65-F5344CB8AC3E}">
        <p14:creationId xmlns:p14="http://schemas.microsoft.com/office/powerpoint/2010/main" val="5917335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68710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44519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19561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11464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3827213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30" t="2301" r="1886" b="3330"/>
          <a:stretch/>
        </p:blipFill>
        <p:spPr>
          <a:xfrm>
            <a:off x="0" y="0"/>
            <a:ext cx="9144000" cy="6858000"/>
          </a:xfrm>
          <a:prstGeom prst="rect">
            <a:avLst/>
          </a:prstGeom>
        </p:spPr>
      </p:pic>
    </p:spTree>
    <p:extLst>
      <p:ext uri="{BB962C8B-B14F-4D97-AF65-F5344CB8AC3E}">
        <p14:creationId xmlns:p14="http://schemas.microsoft.com/office/powerpoint/2010/main" val="28980281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25309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76104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8238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5188"/>
            <a:ext cx="9252520" cy="3485819"/>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13534"/>
          <a:stretch/>
        </p:blipFill>
        <p:spPr>
          <a:xfrm>
            <a:off x="27312" y="3501006"/>
            <a:ext cx="9116688" cy="3376537"/>
          </a:xfrm>
          <a:prstGeom prst="rect">
            <a:avLst/>
          </a:prstGeom>
        </p:spPr>
      </p:pic>
    </p:spTree>
    <p:extLst>
      <p:ext uri="{BB962C8B-B14F-4D97-AF65-F5344CB8AC3E}">
        <p14:creationId xmlns:p14="http://schemas.microsoft.com/office/powerpoint/2010/main" val="29631372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9140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61357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7451"/>
          <a:stretch/>
        </p:blipFill>
        <p:spPr>
          <a:xfrm>
            <a:off x="0" y="0"/>
            <a:ext cx="9144000" cy="6858000"/>
          </a:xfrm>
          <a:prstGeom prst="rect">
            <a:avLst/>
          </a:prstGeom>
        </p:spPr>
      </p:pic>
    </p:spTree>
    <p:extLst>
      <p:ext uri="{BB962C8B-B14F-4D97-AF65-F5344CB8AC3E}">
        <p14:creationId xmlns:p14="http://schemas.microsoft.com/office/powerpoint/2010/main" val="37679480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91633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44701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19582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04235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44527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99414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542026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65084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99626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1058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56130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82595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65" t="2353" r="2353" b="4117"/>
          <a:stretch/>
        </p:blipFill>
        <p:spPr>
          <a:xfrm>
            <a:off x="0" y="0"/>
            <a:ext cx="9144000" cy="6857999"/>
          </a:xfrm>
          <a:prstGeom prst="rect">
            <a:avLst/>
          </a:prstGeom>
        </p:spPr>
      </p:pic>
    </p:spTree>
    <p:extLst>
      <p:ext uri="{BB962C8B-B14F-4D97-AF65-F5344CB8AC3E}">
        <p14:creationId xmlns:p14="http://schemas.microsoft.com/office/powerpoint/2010/main" val="26091452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5855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55397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08"/>
          <a:stretch/>
        </p:blipFill>
        <p:spPr>
          <a:xfrm>
            <a:off x="0" y="0"/>
            <a:ext cx="9144000" cy="6858000"/>
          </a:xfrm>
          <a:prstGeom prst="rect">
            <a:avLst/>
          </a:prstGeom>
        </p:spPr>
      </p:pic>
    </p:spTree>
    <p:extLst>
      <p:ext uri="{BB962C8B-B14F-4D97-AF65-F5344CB8AC3E}">
        <p14:creationId xmlns:p14="http://schemas.microsoft.com/office/powerpoint/2010/main" val="10513482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0838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320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3328" y="0"/>
            <a:ext cx="4210672" cy="6858000"/>
          </a:xfrm>
          <a:prstGeom prst="rect">
            <a:avLst/>
          </a:prstGeom>
        </p:spPr>
      </p:pic>
    </p:spTree>
    <p:extLst>
      <p:ext uri="{BB962C8B-B14F-4D97-AF65-F5344CB8AC3E}">
        <p14:creationId xmlns:p14="http://schemas.microsoft.com/office/powerpoint/2010/main" val="27342116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49873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114702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119176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5199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70576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7029400"/>
          </a:xfrm>
          <a:prstGeom prst="rect">
            <a:avLst/>
          </a:prstGeom>
        </p:spPr>
      </p:pic>
    </p:spTree>
    <p:extLst>
      <p:ext uri="{BB962C8B-B14F-4D97-AF65-F5344CB8AC3E}">
        <p14:creationId xmlns:p14="http://schemas.microsoft.com/office/powerpoint/2010/main" val="38646567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558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61856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72668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16170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451203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4" y="-99392"/>
            <a:ext cx="9243555" cy="6957392"/>
          </a:xfrm>
          <a:prstGeom prst="rect">
            <a:avLst/>
          </a:prstGeom>
        </p:spPr>
      </p:pic>
    </p:spTree>
    <p:extLst>
      <p:ext uri="{BB962C8B-B14F-4D97-AF65-F5344CB8AC3E}">
        <p14:creationId xmlns:p14="http://schemas.microsoft.com/office/powerpoint/2010/main" val="4391809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185256053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389616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77" t="1961" r="1471" b="1764"/>
          <a:stretch/>
        </p:blipFill>
        <p:spPr>
          <a:xfrm>
            <a:off x="0" y="0"/>
            <a:ext cx="9144000" cy="6858000"/>
          </a:xfrm>
          <a:prstGeom prst="rect">
            <a:avLst/>
          </a:prstGeom>
        </p:spPr>
      </p:pic>
    </p:spTree>
    <p:extLst>
      <p:ext uri="{BB962C8B-B14F-4D97-AF65-F5344CB8AC3E}">
        <p14:creationId xmlns:p14="http://schemas.microsoft.com/office/powerpoint/2010/main" val="292865220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3262542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34394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16157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840807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22992"/>
            <a:ext cx="4737266" cy="6858000"/>
          </a:xfrm>
          <a:prstGeom prst="rect">
            <a:avLst/>
          </a:prstGeom>
        </p:spPr>
      </p:pic>
    </p:spTree>
    <p:extLst>
      <p:ext uri="{BB962C8B-B14F-4D97-AF65-F5344CB8AC3E}">
        <p14:creationId xmlns:p14="http://schemas.microsoft.com/office/powerpoint/2010/main" val="10374764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32348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192977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3484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941299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932044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61361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148324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330619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515276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3144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42705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892730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467458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846394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590940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515509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518851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593629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1405982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157235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7750015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173335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633933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1132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365495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188717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380411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526715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23545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971035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26106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237366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573401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0730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08620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781575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174068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34275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78800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09570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803864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859299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567043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694077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97060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43</TotalTime>
  <Words>2345</Words>
  <Application>Microsoft Office PowerPoint</Application>
  <PresentationFormat>Presentación en pantalla (4:3)</PresentationFormat>
  <Paragraphs>372</Paragraphs>
  <Slides>180</Slides>
  <Notes>156</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180</vt:i4>
      </vt:variant>
    </vt:vector>
  </HeadingPairs>
  <TitlesOfParts>
    <vt:vector size="187" baseType="lpstr">
      <vt:lpstr>Arial</vt:lpstr>
      <vt:lpstr>Calibri</vt:lpstr>
      <vt:lpstr>Century Schoolbook</vt:lpstr>
      <vt:lpstr>Wingdings</vt:lpstr>
      <vt:lpstr>Wingdings 2</vt:lpstr>
      <vt:lpstr>Default Theme</vt:lpstr>
      <vt:lpstr>Mirador</vt:lpstr>
      <vt:lpstr>ASIA.-LA VUELTA AL MUNDO EN 885 JARDINES.-INDIA.-A</vt:lpstr>
      <vt:lpstr>Calcuta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Agri Horticultura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 Palace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Bangalore Richards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Lalbagh Botanic Garden.- Bangalore.-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2018-03-01T12:26:54Z</dcterms:modified>
</cp:coreProperties>
</file>