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71"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notesMaster" Target="notesMasters/notesMaster1.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viewProps" Target="view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A8A323-25D1-42E9-A93D-600E11E6BCF9}"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D5D268-4BE4-49FF-ADD0-626A354B614C}" type="slidenum">
              <a:rPr lang="es-ES" smtClean="0"/>
              <a:t>‹Nº›</a:t>
            </a:fld>
            <a:endParaRPr lang="es-ES" dirty="0"/>
          </a:p>
        </p:txBody>
      </p:sp>
    </p:spTree>
    <p:extLst>
      <p:ext uri="{BB962C8B-B14F-4D97-AF65-F5344CB8AC3E}">
        <p14:creationId xmlns:p14="http://schemas.microsoft.com/office/powerpoint/2010/main" val="105767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488321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479843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549141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351800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899269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42648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68995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807542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1130116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976288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773789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621516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865549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1075584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434020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781880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6605531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786482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727634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592658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521389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Senganen Garden.-Kagoshima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325939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1645469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 Negeri Sembilan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911562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021618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3725785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2736119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 Negeri Sembilan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338350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678673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Garden.-Campo de Golf</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878285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838450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786599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431627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Seremban Lake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544427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Sri Tanjung Park.-Banyuwang.-Indonesia.-d</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5637436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Sri Tanjung Park.-Banyuwang.-Indonesia.-d</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42854347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Sri Tanjung Park.-Banyuwang.-Indonesia.-d</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6436313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Taiwan_Taipei_Yangmingshan_National_Park_</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2897990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653847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Wang Shi Yuan.-China</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1233690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Wang Shi Yuan.-China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8109121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Wang Shi Yuan.-China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3961228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Wang Shi Yuan.-China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4487581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Wang Shi Yuan.-China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2465100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Wang Shi Yuan.-China</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7362641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37808104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Wang Shi Yuan.-China.  Master_of_the_nets__</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1084873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a:t>
            </a:r>
            <a:r>
              <a:rPr lang="en-US" baseline="0" dirty="0"/>
              <a:t> </a:t>
            </a:r>
            <a:r>
              <a:rPr lang="en-US" dirty="0"/>
              <a:t>of</a:t>
            </a:r>
            <a:r>
              <a:rPr lang="en-US" baseline="0" dirty="0"/>
              <a:t> </a:t>
            </a:r>
            <a:r>
              <a:rPr lang="en-US" dirty="0"/>
              <a:t>the</a:t>
            </a:r>
            <a:r>
              <a:rPr lang="en-US" baseline="0" dirty="0"/>
              <a:t> </a:t>
            </a:r>
            <a:r>
              <a:rPr lang="en-US" dirty="0"/>
              <a:t>Nets</a:t>
            </a:r>
            <a:r>
              <a:rPr lang="es-ES" baseline="0" dirty="0"/>
              <a:t> </a:t>
            </a:r>
            <a:endParaRPr lang="en-U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4374006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..-Pavimento</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3432921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15792862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34226723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41867572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8437275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34641042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7907754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7507333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569559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5248015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42747640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13241862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613738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1678435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931815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p>
          <a:p>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9012875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8096481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145811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Wang Shi Yuan.-China.  The Master of the Nets </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5494996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0226336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4533022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9426775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455944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6532061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8550629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2141649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1139225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35196957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9952773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4652712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6551971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294355695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2468245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6103287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19946226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3143603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6306307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525850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33228581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3891147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2832681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35169253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8902446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Yuyuan Garden</a:t>
            </a:r>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115</a:t>
            </a:fld>
            <a:endParaRPr lang="es-ES" dirty="0">
              <a:solidFill>
                <a:prstClr val="black"/>
              </a:solidFill>
            </a:endParaRPr>
          </a:p>
        </p:txBody>
      </p:sp>
    </p:spTree>
    <p:extLst>
      <p:ext uri="{BB962C8B-B14F-4D97-AF65-F5344CB8AC3E}">
        <p14:creationId xmlns:p14="http://schemas.microsoft.com/office/powerpoint/2010/main" val="419319841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0" lang="es-ES" sz="3000" b="0" i="0" u="none" strike="noStrike" kern="1200" cap="small" spc="0" normalizeH="0" baseline="0" noProof="0" dirty="0">
                <a:ln>
                  <a:noFill/>
                </a:ln>
                <a:solidFill>
                  <a:srgbClr val="575F6D"/>
                </a:solidFill>
                <a:effectLst/>
                <a:uLnTx/>
                <a:uFillTx/>
                <a:latin typeface="Century Schoolbook"/>
                <a:ea typeface="+mj-ea"/>
                <a:cs typeface="+mj-cs"/>
              </a:rPr>
              <a:t>Yuyuan Garden</a:t>
            </a:r>
            <a:endParaRPr lang="es-ES" dirty="0"/>
          </a:p>
        </p:txBody>
      </p:sp>
      <p:sp>
        <p:nvSpPr>
          <p:cNvPr id="4" name="3 Marcador de número de diapositiva"/>
          <p:cNvSpPr>
            <a:spLocks noGrp="1"/>
          </p:cNvSpPr>
          <p:nvPr>
            <p:ph type="sldNum" sz="quarter" idx="10"/>
          </p:nvPr>
        </p:nvSpPr>
        <p:spPr/>
        <p:txBody>
          <a:bodyPr/>
          <a:lstStyle/>
          <a:p>
            <a:fld id="{5228294B-B8E0-4B45-A30F-EB849857EF85}"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1123428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75464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23359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33714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913791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324925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49644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781077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78080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066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88563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47320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3871857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3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48.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50.jpg"/></Relationships>
</file>

<file path=ppt/slides/_rels/slide4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4.xml"/><Relationship Id="rId1" Type="http://schemas.openxmlformats.org/officeDocument/2006/relationships/slideLayout" Target="../slideLayouts/slideLayout18.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0.xml"/><Relationship Id="rId1" Type="http://schemas.openxmlformats.org/officeDocument/2006/relationships/slideLayout" Target="../slideLayouts/slideLayout18.xml"/><Relationship Id="rId6" Type="http://schemas.openxmlformats.org/officeDocument/2006/relationships/image" Target="../media/image75.jpg"/><Relationship Id="rId5" Type="http://schemas.openxmlformats.org/officeDocument/2006/relationships/image" Target="../media/image78.jpeg"/><Relationship Id="rId4" Type="http://schemas.openxmlformats.org/officeDocument/2006/relationships/image" Target="../media/image77.jpg"/></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18.xml"/><Relationship Id="rId4" Type="http://schemas.openxmlformats.org/officeDocument/2006/relationships/image" Target="../media/image95.jpg"/></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5.xml"/><Relationship Id="rId1" Type="http://schemas.openxmlformats.org/officeDocument/2006/relationships/slideLayout" Target="../slideLayouts/slideLayout18.xml"/><Relationship Id="rId4" Type="http://schemas.openxmlformats.org/officeDocument/2006/relationships/image" Target="../media/image105.jpg"/></Relationships>
</file>

<file path=ppt/slides/_rels/slide10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7.xml"/><Relationship Id="rId1" Type="http://schemas.openxmlformats.org/officeDocument/2006/relationships/slideLayout" Target="../slideLayouts/slideLayout18.xml"/><Relationship Id="rId5" Type="http://schemas.openxmlformats.org/officeDocument/2006/relationships/image" Target="../media/image109.jpg"/><Relationship Id="rId4" Type="http://schemas.openxmlformats.org/officeDocument/2006/relationships/image" Target="../media/image108.jpg"/></Relationships>
</file>

<file path=ppt/slides/_rels/slide11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0.xml"/><Relationship Id="rId1" Type="http://schemas.openxmlformats.org/officeDocument/2006/relationships/slideLayout" Target="../slideLayouts/slideLayout18.xml"/><Relationship Id="rId4" Type="http://schemas.openxmlformats.org/officeDocument/2006/relationships/image" Target="../media/image113.jpg"/></Relationships>
</file>

<file path=ppt/slides/_rels/slide11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3.xml"/><Relationship Id="rId1" Type="http://schemas.openxmlformats.org/officeDocument/2006/relationships/slideLayout" Target="../slideLayouts/slideLayout18.xml"/><Relationship Id="rId5" Type="http://schemas.openxmlformats.org/officeDocument/2006/relationships/image" Target="../media/image118.jpg"/><Relationship Id="rId4" Type="http://schemas.openxmlformats.org/officeDocument/2006/relationships/image" Target="../media/image1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462464" cy="1584176"/>
          </a:xfrm>
        </p:spPr>
        <p:txBody>
          <a:bodyPr/>
          <a:lstStyle/>
          <a:p>
            <a:r>
              <a:rPr lang="es-ES" dirty="0"/>
              <a:t>ASIA.-LA VUELTA AL MUNDO EN 885 JARDINES</a:t>
            </a:r>
            <a:br>
              <a:rPr lang="es-ES" dirty="0"/>
            </a:br>
            <a:r>
              <a:rPr lang="es-ES" dirty="0"/>
              <a:t>ASIA.-.J</a:t>
            </a:r>
          </a:p>
        </p:txBody>
      </p:sp>
      <p:sp>
        <p:nvSpPr>
          <p:cNvPr id="3" name="2 Subtítulo"/>
          <p:cNvSpPr>
            <a:spLocks noGrp="1"/>
          </p:cNvSpPr>
          <p:nvPr>
            <p:ph type="subTitle" idx="1"/>
          </p:nvPr>
        </p:nvSpPr>
        <p:spPr>
          <a:xfrm>
            <a:off x="2339752" y="4577680"/>
            <a:ext cx="5184576" cy="1371600"/>
          </a:xfrm>
        </p:spPr>
        <p:txBody>
          <a:bodyPr>
            <a:normAutofit/>
          </a:bodyPr>
          <a:lstStyle/>
          <a:p>
            <a:r>
              <a:rPr lang="es-ES" dirty="0"/>
              <a:t>Selección de textos y fotografías por</a:t>
            </a:r>
          </a:p>
          <a:p>
            <a:r>
              <a:rPr lang="es-ES" sz="2800" dirty="0"/>
              <a:t>JOSE ELIAS BONELLS</a:t>
            </a:r>
          </a:p>
          <a:p>
            <a:r>
              <a:rPr lang="en-US" sz="2800" dirty="0"/>
              <a:t> </a:t>
            </a:r>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Senganen Garden.-Kagoshima</a:t>
            </a:r>
          </a:p>
        </p:txBody>
      </p:sp>
      <p:sp>
        <p:nvSpPr>
          <p:cNvPr id="3" name="2 Marcador de contenido"/>
          <p:cNvSpPr>
            <a:spLocks noGrp="1"/>
          </p:cNvSpPr>
          <p:nvPr>
            <p:ph sz="quarter" idx="1"/>
          </p:nvPr>
        </p:nvSpPr>
        <p:spPr/>
        <p:txBody>
          <a:bodyPr>
            <a:normAutofit lnSpcReduction="10000"/>
          </a:bodyPr>
          <a:lstStyle/>
          <a:p>
            <a:r>
              <a:rPr lang="es-ES" dirty="0"/>
              <a:t>Senganen Jardín </a:t>
            </a:r>
            <a:r>
              <a:rPr lang="es-ES" altLang="ja-JP" dirty="0"/>
              <a:t>, </a:t>
            </a:r>
            <a:r>
              <a:rPr lang="es-ES" dirty="0"/>
              <a:t>también conocido como Isoteien </a:t>
            </a:r>
            <a:r>
              <a:rPr lang="es-ES" altLang="ja-JP" dirty="0"/>
              <a:t>, </a:t>
            </a:r>
            <a:r>
              <a:rPr lang="es-ES" dirty="0"/>
              <a:t>es un paisaje de estilo japonés jardín a lo largo de la costa norte de la ciudad de Kagoshima .</a:t>
            </a:r>
          </a:p>
          <a:p>
            <a:r>
              <a:rPr lang="es-ES" dirty="0"/>
              <a:t> Una de las característica más llamativa del jardín es su uso de Sakurajima Kagoshima Bay y como paisaje prestado . </a:t>
            </a:r>
          </a:p>
          <a:p>
            <a:r>
              <a:rPr lang="es-ES" dirty="0"/>
              <a:t>El jardín también incluye pequeñas lagunas, arroyos, santuarios y un bosque de bambú. </a:t>
            </a:r>
          </a:p>
          <a:p>
            <a:r>
              <a:rPr lang="es-ES" dirty="0"/>
              <a:t>Senganen fue construido en 1658 por el rico clan Shimazu, uno de los más poderosos clanes feudales durante el Período Edo (1603-1867).</a:t>
            </a:r>
          </a:p>
          <a:p>
            <a:r>
              <a:rPr lang="es-ES" dirty="0"/>
              <a:t> </a:t>
            </a:r>
          </a:p>
        </p:txBody>
      </p:sp>
    </p:spTree>
    <p:extLst>
      <p:ext uri="{BB962C8B-B14F-4D97-AF65-F5344CB8AC3E}">
        <p14:creationId xmlns:p14="http://schemas.microsoft.com/office/powerpoint/2010/main" val="3444056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715200" cy="5997280"/>
          </a:xfrm>
        </p:spPr>
        <p:txBody>
          <a:bodyPr>
            <a:normAutofit/>
          </a:bodyPr>
          <a:lstStyle/>
          <a:p>
            <a:r>
              <a:rPr lang="es-ES" dirty="0"/>
              <a:t>El Shimazu gobernó el dominio de Satsuma (actual Kagoshima ) de casi 700 años, hasta el final de la era feudal en 1868. </a:t>
            </a:r>
          </a:p>
          <a:p>
            <a:r>
              <a:rPr lang="es-ES" dirty="0"/>
              <a:t>Ellos siguieron siendo influyentes en la era moderna, como algunos de los primeros adoptantes de la ciencia y la tecnología occidental .</a:t>
            </a:r>
          </a:p>
          <a:p>
            <a:r>
              <a:rPr lang="es-ES" dirty="0"/>
              <a:t>En el centro del jardín se encuentra el Iso Residence. La residencia fue construida originalmente en 1658 junto con el resto del jardín, pero el edificio actual se remonta principalmente a la reconstrucción de mediados de 1880.</a:t>
            </a:r>
          </a:p>
          <a:p>
            <a:r>
              <a:rPr lang="es-ES" dirty="0"/>
              <a:t> Después del final de la era feudal, el Iso Residence convirtió en la residencia principal de la familia Shimazu, y sus habitaciones se conservan en la forma en que se utilizaron en la década de 1890. </a:t>
            </a:r>
          </a:p>
          <a:p>
            <a:endParaRPr lang="es-ES" dirty="0"/>
          </a:p>
        </p:txBody>
      </p:sp>
    </p:spTree>
    <p:extLst>
      <p:ext uri="{BB962C8B-B14F-4D97-AF65-F5344CB8AC3E}">
        <p14:creationId xmlns:p14="http://schemas.microsoft.com/office/powerpoint/2010/main" val="105808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Senganen tiene una variedad de árboles y plantas que conforman el paisaje de jardín interesantes de las cuatro estaciones. </a:t>
            </a:r>
          </a:p>
          <a:p>
            <a:r>
              <a:rPr lang="es-ES" dirty="0"/>
              <a:t>Hay una serie de árboles de cerezo , sobre todo de principios del kanhizakura floración variedad , que se abren tan pronto como a finales de enero. </a:t>
            </a:r>
          </a:p>
          <a:p>
            <a:r>
              <a:rPr lang="es-ES" dirty="0"/>
              <a:t>Otras variedades de cerezo ofrecen flores a través de mediados de abril. </a:t>
            </a:r>
          </a:p>
          <a:p>
            <a:r>
              <a:rPr lang="es-ES" dirty="0"/>
              <a:t>Fuera de la zona del jardín principal, pero incluido en el precio de la entrada, se encuentra un edificio de piedra de largo que servía como una de las fábricas de maquinaria de estilo occidental más tempranas en Japón. </a:t>
            </a:r>
          </a:p>
        </p:txBody>
      </p:sp>
    </p:spTree>
    <p:extLst>
      <p:ext uri="{BB962C8B-B14F-4D97-AF65-F5344CB8AC3E}">
        <p14:creationId xmlns:p14="http://schemas.microsoft.com/office/powerpoint/2010/main" val="2788796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Hoy en día alberga el Museo Shuseikan Shoko con exposiciones sobre las actividades culturales y marítimas del clan Shimizu y la fábrica de temprano y máquinas que han contribuido a la modernización de Japón en la década de 1800. </a:t>
            </a:r>
          </a:p>
          <a:p>
            <a:endParaRPr lang="es-ES" dirty="0"/>
          </a:p>
        </p:txBody>
      </p:sp>
    </p:spTree>
    <p:extLst>
      <p:ext uri="{BB962C8B-B14F-4D97-AF65-F5344CB8AC3E}">
        <p14:creationId xmlns:p14="http://schemas.microsoft.com/office/powerpoint/2010/main" val="1658464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19" cy="6857999"/>
          </a:xfrm>
          <a:prstGeom prst="rect">
            <a:avLst/>
          </a:prstGeom>
        </p:spPr>
      </p:pic>
    </p:spTree>
    <p:extLst>
      <p:ext uri="{BB962C8B-B14F-4D97-AF65-F5344CB8AC3E}">
        <p14:creationId xmlns:p14="http://schemas.microsoft.com/office/powerpoint/2010/main" val="3878484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2746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1049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1215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0565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888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1999"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63507"/>
            <a:ext cx="4644008" cy="39243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8" y="36"/>
            <a:ext cx="4572001" cy="3563471"/>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1998" y="3356992"/>
            <a:ext cx="4734696" cy="3501008"/>
          </a:xfrm>
          <a:prstGeom prst="rect">
            <a:avLst/>
          </a:prstGeom>
        </p:spPr>
      </p:pic>
    </p:spTree>
    <p:extLst>
      <p:ext uri="{BB962C8B-B14F-4D97-AF65-F5344CB8AC3E}">
        <p14:creationId xmlns:p14="http://schemas.microsoft.com/office/powerpoint/2010/main" val="1811981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6355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5959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1703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2783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4828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9181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4736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117"/>
          <a:stretch/>
        </p:blipFill>
        <p:spPr>
          <a:xfrm>
            <a:off x="0" y="0"/>
            <a:ext cx="9144000" cy="6858000"/>
          </a:xfrm>
          <a:prstGeom prst="rect">
            <a:avLst/>
          </a:prstGeom>
        </p:spPr>
      </p:pic>
    </p:spTree>
    <p:extLst>
      <p:ext uri="{BB962C8B-B14F-4D97-AF65-F5344CB8AC3E}">
        <p14:creationId xmlns:p14="http://schemas.microsoft.com/office/powerpoint/2010/main" val="300180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59620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1968020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2141859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5440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4431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4706"/>
          <a:stretch/>
        </p:blipFill>
        <p:spPr>
          <a:xfrm>
            <a:off x="0" y="0"/>
            <a:ext cx="9144000" cy="6858000"/>
          </a:xfrm>
          <a:prstGeom prst="rect">
            <a:avLst/>
          </a:prstGeom>
        </p:spPr>
      </p:pic>
    </p:spTree>
    <p:extLst>
      <p:ext uri="{BB962C8B-B14F-4D97-AF65-F5344CB8AC3E}">
        <p14:creationId xmlns:p14="http://schemas.microsoft.com/office/powerpoint/2010/main" val="757864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715"/>
          <a:stretch/>
        </p:blipFill>
        <p:spPr>
          <a:xfrm>
            <a:off x="0" y="0"/>
            <a:ext cx="9144000" cy="6858000"/>
          </a:xfrm>
          <a:prstGeom prst="rect">
            <a:avLst/>
          </a:prstGeom>
        </p:spPr>
      </p:pic>
    </p:spTree>
    <p:extLst>
      <p:ext uri="{BB962C8B-B14F-4D97-AF65-F5344CB8AC3E}">
        <p14:creationId xmlns:p14="http://schemas.microsoft.com/office/powerpoint/2010/main" val="1872874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07906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0222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Seremban Lake Garden, Negeri Sembilan</a:t>
            </a:r>
            <a:br>
              <a:rPr lang="es-ES" dirty="0"/>
            </a:br>
            <a:endParaRPr lang="es-ES" dirty="0"/>
          </a:p>
        </p:txBody>
      </p:sp>
      <p:sp>
        <p:nvSpPr>
          <p:cNvPr id="3" name="2 Marcador de contenido"/>
          <p:cNvSpPr>
            <a:spLocks noGrp="1"/>
          </p:cNvSpPr>
          <p:nvPr>
            <p:ph sz="quarter" idx="1"/>
          </p:nvPr>
        </p:nvSpPr>
        <p:spPr>
          <a:xfrm>
            <a:off x="457200" y="1268760"/>
            <a:ext cx="7467600" cy="5205192"/>
          </a:xfrm>
        </p:spPr>
        <p:txBody>
          <a:bodyPr/>
          <a:lstStyle/>
          <a:p>
            <a:r>
              <a:rPr lang="es-ES" dirty="0"/>
              <a:t>Seremban Lake Gardens: Seremban es la capital de Negeri Sembilan. </a:t>
            </a:r>
          </a:p>
          <a:p>
            <a:r>
              <a:rPr lang="es-ES" dirty="0"/>
              <a:t>Los jardines del lago de Seremban son muy pintorescos. </a:t>
            </a:r>
          </a:p>
          <a:p>
            <a:r>
              <a:rPr lang="es-ES" dirty="0"/>
              <a:t>Hay dos lagos situados en medio de una extensión apacible de jardines verdes que proporcionan un refrescante respiro del calor.</a:t>
            </a:r>
          </a:p>
          <a:p>
            <a:r>
              <a:rPr lang="es-ES" dirty="0"/>
              <a:t> Espectáculos culturales se llevan a cabo en un escenario flotante en uno de los lagos. </a:t>
            </a:r>
          </a:p>
          <a:p>
            <a:r>
              <a:rPr lang="es-ES" dirty="0"/>
              <a:t>Con vistas a los jardines del lago esta la mezquita de Estado, con sus nueve pilares que simbolizan los nueve distritos del Estado. </a:t>
            </a:r>
          </a:p>
        </p:txBody>
      </p:sp>
    </p:spTree>
    <p:extLst>
      <p:ext uri="{BB962C8B-B14F-4D97-AF65-F5344CB8AC3E}">
        <p14:creationId xmlns:p14="http://schemas.microsoft.com/office/powerpoint/2010/main" val="4196428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668"/>
            <a:ext cx="9144000" cy="6805332"/>
          </a:xfrm>
          <a:prstGeom prst="rect">
            <a:avLst/>
          </a:prstGeom>
        </p:spPr>
      </p:pic>
    </p:spTree>
    <p:extLst>
      <p:ext uri="{BB962C8B-B14F-4D97-AF65-F5344CB8AC3E}">
        <p14:creationId xmlns:p14="http://schemas.microsoft.com/office/powerpoint/2010/main" val="2053884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82559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3355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7983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23282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4677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428999"/>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520" y="5090313"/>
            <a:ext cx="2908870" cy="180022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8999"/>
            <a:ext cx="2800350" cy="1628775"/>
          </a:xfrm>
          <a:prstGeom prst="rect">
            <a:avLst/>
          </a:prstGeom>
        </p:spPr>
      </p:pic>
      <p:pic>
        <p:nvPicPr>
          <p:cNvPr id="6" name="5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4000" y="3428998"/>
            <a:ext cx="6350000" cy="3461539"/>
          </a:xfrm>
          <a:prstGeom prst="rect">
            <a:avLst/>
          </a:prstGeom>
        </p:spPr>
      </p:pic>
    </p:spTree>
    <p:extLst>
      <p:ext uri="{BB962C8B-B14F-4D97-AF65-F5344CB8AC3E}">
        <p14:creationId xmlns:p14="http://schemas.microsoft.com/office/powerpoint/2010/main" val="1472742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9546"/>
          <a:stretch/>
        </p:blipFill>
        <p:spPr>
          <a:xfrm>
            <a:off x="-1" y="0"/>
            <a:ext cx="9238129" cy="6858000"/>
          </a:xfrm>
          <a:prstGeom prst="rect">
            <a:avLst/>
          </a:prstGeom>
        </p:spPr>
      </p:pic>
    </p:spTree>
    <p:extLst>
      <p:ext uri="{BB962C8B-B14F-4D97-AF65-F5344CB8AC3E}">
        <p14:creationId xmlns:p14="http://schemas.microsoft.com/office/powerpoint/2010/main" val="1784652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750798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5888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4660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4775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03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Sri Tanjung Park.-Banyuwang.-Indonesia.-</a:t>
            </a:r>
          </a:p>
        </p:txBody>
      </p:sp>
    </p:spTree>
    <p:extLst>
      <p:ext uri="{BB962C8B-B14F-4D97-AF65-F5344CB8AC3E}">
        <p14:creationId xmlns:p14="http://schemas.microsoft.com/office/powerpoint/2010/main" val="37995700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23" b="8235"/>
          <a:stretch/>
        </p:blipFill>
        <p:spPr>
          <a:xfrm>
            <a:off x="0" y="0"/>
            <a:ext cx="9265024" cy="6858000"/>
          </a:xfrm>
          <a:prstGeom prst="rect">
            <a:avLst/>
          </a:prstGeom>
        </p:spPr>
      </p:pic>
    </p:spTree>
    <p:extLst>
      <p:ext uri="{BB962C8B-B14F-4D97-AF65-F5344CB8AC3E}">
        <p14:creationId xmlns:p14="http://schemas.microsoft.com/office/powerpoint/2010/main" val="26779182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64502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45024"/>
            <a:ext cx="9144000" cy="3212976"/>
          </a:xfrm>
          <a:prstGeom prst="rect">
            <a:avLst/>
          </a:prstGeom>
        </p:spPr>
      </p:pic>
    </p:spTree>
    <p:extLst>
      <p:ext uri="{BB962C8B-B14F-4D97-AF65-F5344CB8AC3E}">
        <p14:creationId xmlns:p14="http://schemas.microsoft.com/office/powerpoint/2010/main" val="2660410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8505"/>
          <a:stretch/>
        </p:blipFill>
        <p:spPr>
          <a:xfrm>
            <a:off x="0" y="0"/>
            <a:ext cx="9144000" cy="37170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89637"/>
            <a:ext cx="9252520" cy="3267075"/>
          </a:xfrm>
          <a:prstGeom prst="rect">
            <a:avLst/>
          </a:prstGeom>
        </p:spPr>
      </p:pic>
    </p:spTree>
    <p:extLst>
      <p:ext uri="{BB962C8B-B14F-4D97-AF65-F5344CB8AC3E}">
        <p14:creationId xmlns:p14="http://schemas.microsoft.com/office/powerpoint/2010/main" val="811455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34"/>
            <a:ext cx="9144000" cy="4210254"/>
          </a:xfrm>
          <a:prstGeom prst="rect">
            <a:avLst/>
          </a:prstGeom>
        </p:spPr>
      </p:pic>
    </p:spTree>
    <p:extLst>
      <p:ext uri="{BB962C8B-B14F-4D97-AF65-F5344CB8AC3E}">
        <p14:creationId xmlns:p14="http://schemas.microsoft.com/office/powerpoint/2010/main" val="2493567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10562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Wang Shi Yuan.-China</a:t>
            </a:r>
            <a:br>
              <a:rPr lang="es-ES" dirty="0"/>
            </a:br>
            <a:endParaRPr lang="es-ES" dirty="0"/>
          </a:p>
        </p:txBody>
      </p:sp>
      <p:sp>
        <p:nvSpPr>
          <p:cNvPr id="3" name="2 Marcador de contenido"/>
          <p:cNvSpPr>
            <a:spLocks noGrp="1"/>
          </p:cNvSpPr>
          <p:nvPr>
            <p:ph sz="quarter" idx="1"/>
          </p:nvPr>
        </p:nvSpPr>
        <p:spPr>
          <a:xfrm>
            <a:off x="457200" y="1196752"/>
            <a:ext cx="7467600" cy="5472608"/>
          </a:xfrm>
        </p:spPr>
        <p:txBody>
          <a:bodyPr>
            <a:normAutofit fontScale="92500" lnSpcReduction="10000"/>
          </a:bodyPr>
          <a:lstStyle/>
          <a:p>
            <a:r>
              <a:rPr lang="es-ES" sz="2600" dirty="0"/>
              <a:t>El Maestro del Jardín del Pescador  en Suzhou es uno de los mejores jardines en China.</a:t>
            </a:r>
          </a:p>
          <a:p>
            <a:r>
              <a:rPr lang="es-ES" sz="2600" dirty="0"/>
              <a:t> Se le conoce tambien como Wang Shi Yuang tambien. </a:t>
            </a:r>
          </a:p>
          <a:p>
            <a:r>
              <a:rPr lang="es-ES" altLang="ja-JP" sz="2600" dirty="0"/>
              <a:t> </a:t>
            </a:r>
            <a:r>
              <a:rPr lang="es-ES" sz="2600" dirty="0"/>
              <a:t>Se reconoce con otros clásicos jardines de Suzhou como la UNESCO Patrimonio de la Humanidad .</a:t>
            </a:r>
          </a:p>
          <a:p>
            <a:r>
              <a:rPr lang="es-ES" sz="2600" dirty="0"/>
              <a:t> El jardín demuestra habilidades expertas diseñadoras de jardines chinos para la síntesis de arte, la naturaleza y la arquitectura para crear obras metafísicas únicas. </a:t>
            </a:r>
          </a:p>
          <a:p>
            <a:r>
              <a:rPr lang="es-ES" sz="2600" dirty="0"/>
              <a:t>El Maestro de las Redes es especialmente considerado entre los conocedores de jardín por su dominio de las técnicas de la dimensión relativa, contraste,, la secuencia , la profundidad, y el paisaje prestado</a:t>
            </a:r>
            <a:r>
              <a:rPr lang="es-ES" dirty="0"/>
              <a:t>. </a:t>
            </a:r>
          </a:p>
        </p:txBody>
      </p:sp>
    </p:spTree>
    <p:extLst>
      <p:ext uri="{BB962C8B-B14F-4D97-AF65-F5344CB8AC3E}">
        <p14:creationId xmlns:p14="http://schemas.microsoft.com/office/powerpoint/2010/main" val="38127779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Maestro del Jardín del Pescador, a continuación, llama Ten Thousand Salón de volumen, fue construido en 1140 por Shi Zhengzhi Adjunto de Administración Pública Ministro de la Dinastía Song del Sur del gobierno. </a:t>
            </a:r>
          </a:p>
          <a:p>
            <a:r>
              <a:rPr lang="es-ES" dirty="0"/>
              <a:t> Shi Zhengzhi se inspiró en la vida simple y solitaria de un chino pescador muestra en escritos filosóficos.</a:t>
            </a:r>
          </a:p>
          <a:p>
            <a:r>
              <a:rPr lang="es-ES" dirty="0"/>
              <a:t> Después de su muerte el jardín pasó por numerosas propiedades y posteriormente cayó en el caos hasta alrededor de 1785 cuando fue restaurado por Song Zongyuan, un funcionario gubernamental retirado de la dinastía Qing .Se rediseñó radicalmente el jardín y añadió varios edificios, pero retuvo el espíritu del sitio.</a:t>
            </a:r>
          </a:p>
        </p:txBody>
      </p:sp>
    </p:spTree>
    <p:extLst>
      <p:ext uri="{BB962C8B-B14F-4D97-AF65-F5344CB8AC3E}">
        <p14:creationId xmlns:p14="http://schemas.microsoft.com/office/powerpoint/2010/main" val="2965427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A menudo se refiere a sí mismo como un pescador y le cambió el nombre del Maestro de Jardín del Pescador, como una alusión a la vida sencilla de un pescador. </a:t>
            </a:r>
          </a:p>
          <a:p>
            <a:r>
              <a:rPr lang="es-ES" dirty="0"/>
              <a:t>La propiedad pasó a Qu Yuancun, un erudito versado en los clásicos y la literatura, en 1795. </a:t>
            </a:r>
          </a:p>
          <a:p>
            <a:r>
              <a:rPr lang="es-ES" dirty="0"/>
              <a:t>Añadió y remodelo edificios, plantó árboles y piedras dispuestas. </a:t>
            </a:r>
          </a:p>
          <a:p>
            <a:r>
              <a:rPr lang="es-ES" dirty="0"/>
              <a:t>El jardín adquirió el sobrenombre de Jardín de Qu durante este período, así como su primera aclamación de la crítica. </a:t>
            </a:r>
          </a:p>
          <a:p>
            <a:r>
              <a:rPr lang="es-ES" dirty="0"/>
              <a:t>La propiedad pasó a Li Hongyi, funcionario imperial y maestro calígrafo en 1868. </a:t>
            </a:r>
          </a:p>
          <a:p>
            <a:r>
              <a:rPr lang="es-ES" dirty="0"/>
              <a:t> Alrededor de la mitad de las estelas en el jardín están escritas por él. </a:t>
            </a:r>
          </a:p>
          <a:p>
            <a:endParaRPr lang="es-ES" dirty="0"/>
          </a:p>
        </p:txBody>
      </p:sp>
    </p:spTree>
    <p:extLst>
      <p:ext uri="{BB962C8B-B14F-4D97-AF65-F5344CB8AC3E}">
        <p14:creationId xmlns:p14="http://schemas.microsoft.com/office/powerpoint/2010/main" val="4022903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La propiedad pasó a Él Chang en 1940, que restauró tanto el jardín y le devolvió el nombre de nuevo a la Maestra de Jardín del Pescador. </a:t>
            </a:r>
          </a:p>
          <a:p>
            <a:r>
              <a:rPr lang="es-ES" dirty="0"/>
              <a:t> Él estipuló en su testamento el jardín debe ser donado al gobierno.</a:t>
            </a:r>
          </a:p>
          <a:p>
            <a:r>
              <a:rPr lang="es-ES" dirty="0"/>
              <a:t> En 1958 su hija le dio Zehui el jardín al gobierno Suzhou. </a:t>
            </a:r>
          </a:p>
          <a:p>
            <a:r>
              <a:rPr lang="es-ES" dirty="0"/>
              <a:t>Durante el siglo XVIII que fue reconocida por sus peonías herbáceas. </a:t>
            </a:r>
          </a:p>
          <a:p>
            <a:r>
              <a:rPr lang="es-ES" dirty="0"/>
              <a:t>En sus Notas sobre el Maestro de Jardín del Pescador, Qian Daxin declaró: "Una buena integración de los placeres de la aldea y de la ciudad”.</a:t>
            </a:r>
          </a:p>
        </p:txBody>
      </p:sp>
    </p:spTree>
    <p:extLst>
      <p:ext uri="{BB962C8B-B14F-4D97-AF65-F5344CB8AC3E}">
        <p14:creationId xmlns:p14="http://schemas.microsoft.com/office/powerpoint/2010/main" val="25139538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 El critico moderno Chen Congzhou asiente que el Maestro del Jardín del Pescador es la mejor representación clásica de todas las artes chinas ,tal y como se indica en los famosos Jardines clásicos de China.</a:t>
            </a:r>
          </a:p>
          <a:p>
            <a:r>
              <a:rPr lang="es-ES" dirty="0"/>
              <a:t>El jardín de 5.400 m² se divide en las secciones este y oeste. </a:t>
            </a:r>
          </a:p>
          <a:p>
            <a:r>
              <a:rPr lang="es-ES" dirty="0"/>
              <a:t> La parte oriental se compone de los barrios residenciales, mientras que los jardines están situados en la parte occidental. </a:t>
            </a:r>
          </a:p>
          <a:p>
            <a:r>
              <a:rPr lang="es-ES" dirty="0"/>
              <a:t>La sección del Este es la zona residencial, es una secuencia lineal de cuatro salas de una torre y tres patios.</a:t>
            </a:r>
          </a:p>
          <a:p>
            <a:r>
              <a:rPr lang="es-ES" dirty="0"/>
              <a:t> El jardín occidental es un conjunto de edificios alrededor de la nube de 334 m² Rosy Pool. Las plantas y las rocas se usan para crear vistas que representan varias estaciones..</a:t>
            </a:r>
          </a:p>
          <a:p>
            <a:endParaRPr lang="es-ES" dirty="0"/>
          </a:p>
        </p:txBody>
      </p:sp>
    </p:spTree>
    <p:extLst>
      <p:ext uri="{BB962C8B-B14F-4D97-AF65-F5344CB8AC3E}">
        <p14:creationId xmlns:p14="http://schemas.microsoft.com/office/powerpoint/2010/main" val="21066930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También incluye tres cortes laterales hacia el este y el sur. Los dos elementos dominantes de la composición son la barrera de nubes gruta, un ciprés que data de la dinastía Ming, y el pino  de varios siglos de antigüedad.</a:t>
            </a:r>
          </a:p>
          <a:p>
            <a:r>
              <a:rPr lang="es-ES" dirty="0"/>
              <a:t> Las áreas al sur de la Gran Nube de Rosy piscina se utilizaron para actividades sociales y las áreas al norte fueron utilizados para las actividades intelectuales. </a:t>
            </a:r>
          </a:p>
          <a:p>
            <a:r>
              <a:rPr lang="es-ES" dirty="0"/>
              <a:t>Los edificios están dispuestos en un estilo llamado cerca del agua que se utiliza para dar las nubes Rosy piscina la ilusión de gran tamaño.</a:t>
            </a:r>
          </a:p>
        </p:txBody>
      </p:sp>
    </p:spTree>
    <p:extLst>
      <p:ext uri="{BB962C8B-B14F-4D97-AF65-F5344CB8AC3E}">
        <p14:creationId xmlns:p14="http://schemas.microsoft.com/office/powerpoint/2010/main" val="14169749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Pequeños edificios se establecen en las rocas o muelles directamente sobre la superficie del agua mientras que los grandes edificios están separados de la piscina por yardas plantadas con árboles para ocultar su tamaño. </a:t>
            </a:r>
          </a:p>
          <a:p>
            <a:endParaRPr lang="es-ES" dirty="0"/>
          </a:p>
        </p:txBody>
      </p:sp>
    </p:spTree>
    <p:extLst>
      <p:ext uri="{BB962C8B-B14F-4D97-AF65-F5344CB8AC3E}">
        <p14:creationId xmlns:p14="http://schemas.microsoft.com/office/powerpoint/2010/main" val="5596385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249"/>
            <a:ext cx="9144000" cy="6957392"/>
          </a:xfrm>
          <a:prstGeom prst="rect">
            <a:avLst/>
          </a:prstGeom>
        </p:spPr>
      </p:pic>
    </p:spTree>
    <p:extLst>
      <p:ext uri="{BB962C8B-B14F-4D97-AF65-F5344CB8AC3E}">
        <p14:creationId xmlns:p14="http://schemas.microsoft.com/office/powerpoint/2010/main" val="26208576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703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6230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64" b="6146"/>
          <a:stretch/>
        </p:blipFill>
        <p:spPr>
          <a:xfrm>
            <a:off x="0" y="0"/>
            <a:ext cx="9157520" cy="6948677"/>
          </a:xfrm>
          <a:prstGeom prst="rect">
            <a:avLst/>
          </a:prstGeom>
        </p:spPr>
      </p:pic>
    </p:spTree>
    <p:extLst>
      <p:ext uri="{BB962C8B-B14F-4D97-AF65-F5344CB8AC3E}">
        <p14:creationId xmlns:p14="http://schemas.microsoft.com/office/powerpoint/2010/main" val="7047433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9078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03158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18164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64" b="4943"/>
          <a:stretch/>
        </p:blipFill>
        <p:spPr>
          <a:xfrm>
            <a:off x="0" y="71437"/>
            <a:ext cx="9144000" cy="6786563"/>
          </a:xfrm>
          <a:prstGeom prst="rect">
            <a:avLst/>
          </a:prstGeom>
        </p:spPr>
      </p:pic>
    </p:spTree>
    <p:extLst>
      <p:ext uri="{BB962C8B-B14F-4D97-AF65-F5344CB8AC3E}">
        <p14:creationId xmlns:p14="http://schemas.microsoft.com/office/powerpoint/2010/main" val="35148848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0459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1077944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01005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16800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5927585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62309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6029"/>
          <a:stretch/>
        </p:blipFill>
        <p:spPr>
          <a:xfrm>
            <a:off x="0" y="0"/>
            <a:ext cx="9144000" cy="6858000"/>
          </a:xfrm>
          <a:prstGeom prst="rect">
            <a:avLst/>
          </a:prstGeom>
        </p:spPr>
      </p:pic>
    </p:spTree>
    <p:extLst>
      <p:ext uri="{BB962C8B-B14F-4D97-AF65-F5344CB8AC3E}">
        <p14:creationId xmlns:p14="http://schemas.microsoft.com/office/powerpoint/2010/main" val="14693009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9243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0"/>
            <a:ext cx="4788024" cy="3924300"/>
          </a:xfrm>
          <a:prstGeom prst="rect">
            <a:avLst/>
          </a:prstGeom>
        </p:spPr>
      </p:pic>
      <p:pic>
        <p:nvPicPr>
          <p:cNvPr id="4" name="3 Imagen"/>
          <p:cNvPicPr>
            <a:picLocks noChangeAspect="1"/>
          </p:cNvPicPr>
          <p:nvPr/>
        </p:nvPicPr>
        <p:blipFill rotWithShape="1">
          <a:blip r:embed="rId5">
            <a:extLst>
              <a:ext uri="{28A0092B-C50C-407E-A947-70E740481C1C}">
                <a14:useLocalDpi xmlns:a14="http://schemas.microsoft.com/office/drawing/2010/main" val="0"/>
              </a:ext>
            </a:extLst>
          </a:blip>
          <a:srcRect t="11250"/>
          <a:stretch/>
        </p:blipFill>
        <p:spPr>
          <a:xfrm>
            <a:off x="0" y="3573016"/>
            <a:ext cx="4860032" cy="3284984"/>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2" y="3924300"/>
            <a:ext cx="4283968" cy="2933700"/>
          </a:xfrm>
          <a:prstGeom prst="rect">
            <a:avLst/>
          </a:prstGeom>
        </p:spPr>
      </p:pic>
    </p:spTree>
    <p:extLst>
      <p:ext uri="{BB962C8B-B14F-4D97-AF65-F5344CB8AC3E}">
        <p14:creationId xmlns:p14="http://schemas.microsoft.com/office/powerpoint/2010/main" val="19146390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72787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02"/>
          <a:stretch/>
        </p:blipFill>
        <p:spPr>
          <a:xfrm>
            <a:off x="0" y="0"/>
            <a:ext cx="9144000" cy="6858000"/>
          </a:xfrm>
          <a:prstGeom prst="rect">
            <a:avLst/>
          </a:prstGeom>
        </p:spPr>
      </p:pic>
    </p:spTree>
    <p:extLst>
      <p:ext uri="{BB962C8B-B14F-4D97-AF65-F5344CB8AC3E}">
        <p14:creationId xmlns:p14="http://schemas.microsoft.com/office/powerpoint/2010/main" val="34901747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297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844188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47367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3573016"/>
          </a:xfrm>
          <a:prstGeom prst="rect">
            <a:avLst/>
          </a:prstGeom>
        </p:spPr>
      </p:pic>
      <p:pic>
        <p:nvPicPr>
          <p:cNvPr id="6" name="5 Imagen"/>
          <p:cNvPicPr>
            <a:picLocks noChangeAspect="1"/>
          </p:cNvPicPr>
          <p:nvPr/>
        </p:nvPicPr>
        <p:blipFill rotWithShape="1">
          <a:blip r:embed="rId5" cstate="print">
            <a:extLst>
              <a:ext uri="{28A0092B-C50C-407E-A947-70E740481C1C}">
                <a14:useLocalDpi xmlns:a14="http://schemas.microsoft.com/office/drawing/2010/main" val="0"/>
              </a:ext>
            </a:extLst>
          </a:blip>
          <a:srcRect b="9824"/>
          <a:stretch/>
        </p:blipFill>
        <p:spPr>
          <a:xfrm>
            <a:off x="0" y="3573016"/>
            <a:ext cx="4572000" cy="3284984"/>
          </a:xfrm>
          <a:prstGeom prst="rect">
            <a:avLst/>
          </a:prstGeom>
        </p:spPr>
      </p:pic>
      <p:pic>
        <p:nvPicPr>
          <p:cNvPr id="7" name="6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3573016"/>
            <a:ext cx="4555105" cy="3284984"/>
          </a:xfrm>
          <a:prstGeom prst="rect">
            <a:avLst/>
          </a:prstGeom>
        </p:spPr>
      </p:pic>
    </p:spTree>
    <p:extLst>
      <p:ext uri="{BB962C8B-B14F-4D97-AF65-F5344CB8AC3E}">
        <p14:creationId xmlns:p14="http://schemas.microsoft.com/office/powerpoint/2010/main" val="20591097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7760639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17909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50380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9538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0189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0069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6138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Yuyuan Garden</a:t>
            </a:r>
          </a:p>
        </p:txBody>
      </p:sp>
      <p:sp>
        <p:nvSpPr>
          <p:cNvPr id="3" name="2 Marcador de contenido"/>
          <p:cNvSpPr>
            <a:spLocks noGrp="1"/>
          </p:cNvSpPr>
          <p:nvPr>
            <p:ph sz="quarter" idx="1"/>
          </p:nvPr>
        </p:nvSpPr>
        <p:spPr/>
        <p:txBody>
          <a:bodyPr>
            <a:normAutofit/>
          </a:bodyPr>
          <a:lstStyle/>
          <a:p>
            <a:r>
              <a:rPr lang="es-ES" dirty="0"/>
              <a:t>Yu Garden  o Yuyuan Garden   Yuyuan, lit Garden of Happiness  o el Jardín de la Paz  es un extenso jardín chino situado al lado del Templo del Dios de la Ciudad , en el noreste de la ciudad vieja de Shanghai , de China </a:t>
            </a:r>
          </a:p>
          <a:p>
            <a:r>
              <a:rPr lang="es-ES" dirty="0"/>
              <a:t>Colinda con el Yuyuan Mart Turismo y es accesible desde el metro de Shangai 's Línea 10 Estación Jardín Yuyuan . </a:t>
            </a:r>
          </a:p>
          <a:p>
            <a:r>
              <a:rPr lang="es-ES" dirty="0"/>
              <a:t>Un elemento central es el exquisito Jade Roca </a:t>
            </a:r>
            <a:r>
              <a:rPr lang="es-ES" altLang="ja-JP" dirty="0"/>
              <a:t>, </a:t>
            </a:r>
            <a:r>
              <a:rPr lang="es-ES" dirty="0"/>
              <a:t>Yu Linglong), un material poroso de 3,3 m, canto rodado de 5 toneladas. </a:t>
            </a:r>
          </a:p>
        </p:txBody>
      </p:sp>
    </p:spTree>
    <p:extLst>
      <p:ext uri="{BB962C8B-B14F-4D97-AF65-F5344CB8AC3E}">
        <p14:creationId xmlns:p14="http://schemas.microsoft.com/office/powerpoint/2010/main" val="11066388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rumores sobre su origen incluyen la historia que estaba destinado para el palacio imperial en Beijing , pero fue rescatado después de que el barco se hundió en Shanghai.</a:t>
            </a:r>
          </a:p>
          <a:p>
            <a:r>
              <a:rPr lang="es-ES" dirty="0"/>
              <a:t>Yu Garden fue concebido por primera vez en 1559 durante la dinastía Ming por Pan Yunduan como consuelo para su padre, el ministro Pan In , en su vejez. </a:t>
            </a:r>
          </a:p>
          <a:p>
            <a:r>
              <a:rPr lang="es-ES" dirty="0"/>
              <a:t>Pan Yunduan comenzó el proyecto después de fallar uno de los exámenes imperiales , pero su nombramiento como gobernador de Sichuan pospuso la construcción durante casi veinte años, hasta 1577. </a:t>
            </a:r>
          </a:p>
          <a:p>
            <a:r>
              <a:rPr lang="es-ES" dirty="0"/>
              <a:t> El jardín era el más grande y prestigioso de su época en Shanghai, pero con el tiempo su costo ayudado a arruinar las cacerolas. </a:t>
            </a:r>
          </a:p>
          <a:p>
            <a:endParaRPr lang="es-ES" dirty="0"/>
          </a:p>
        </p:txBody>
      </p:sp>
    </p:spTree>
    <p:extLst>
      <p:ext uri="{BB962C8B-B14F-4D97-AF65-F5344CB8AC3E}">
        <p14:creationId xmlns:p14="http://schemas.microsoft.com/office/powerpoint/2010/main" val="17476531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jardín fue heredado por Zhang Zhaolin , el marido de la nieta de Pan Yunduan, y luego pasó a diferentes propietarios. </a:t>
            </a:r>
          </a:p>
          <a:p>
            <a:r>
              <a:rPr lang="es-ES" dirty="0"/>
              <a:t>Una sección se organizó brevemente por Zhang Shengqu como la "Academia de la pureza y la armonía" </a:t>
            </a:r>
            <a:r>
              <a:rPr lang="es-ES" altLang="ja-JP" dirty="0"/>
              <a:t>, </a:t>
            </a:r>
            <a:r>
              <a:rPr lang="es-ES" dirty="0"/>
              <a:t>Qing-Hé Shuyuan y el Ling Yuan </a:t>
            </a:r>
            <a:r>
              <a:rPr lang="es-ES" altLang="ja-JP" dirty="0"/>
              <a:t>, </a:t>
            </a:r>
            <a:r>
              <a:rPr lang="es-ES" dirty="0"/>
              <a:t>Yuan Ling, lit. "Spirit Park"), East Garden de hoy, fue comprado por un grupo de líderes locales en 1709. Un grupo de comerciantes han renovado los motivos del cada vez más decrépito  jardin en 1760 y en 1780 el Jardín West fue abierto al público en general.</a:t>
            </a:r>
          </a:p>
          <a:p>
            <a:endParaRPr lang="es-ES" dirty="0"/>
          </a:p>
        </p:txBody>
      </p:sp>
    </p:spTree>
    <p:extLst>
      <p:ext uri="{BB962C8B-B14F-4D97-AF65-F5344CB8AC3E}">
        <p14:creationId xmlns:p14="http://schemas.microsoft.com/office/powerpoint/2010/main" val="39127799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Los jardines sufrieron daños en numerosas ocasiones durante el siglo XIX. </a:t>
            </a:r>
          </a:p>
          <a:p>
            <a:r>
              <a:rPr lang="es-ES" dirty="0"/>
              <a:t>Durante la Primera Guerra del Opio , el ejército británico utilizó la Casa de Té Huxinting como base de operaciones durante varios días en 1842. Durante la Rebelión Taiping , la Sociedad Small Swords corrió su sede en la Dianchun Hall; para cuando las tropas Qing recuperaron el jardín, las estructuras originales habian sido destruidas casi todas. </a:t>
            </a:r>
          </a:p>
          <a:p>
            <a:r>
              <a:rPr lang="es-ES" dirty="0"/>
              <a:t>Los jardines  fueron dañados otra vez por los japoneses en 1942, antes de ser reparados por el gobierno de Shanghai 1956 a 1961. Se abrió al público en 1961 y fue declarado Monumento Nacional en 1982.</a:t>
            </a:r>
          </a:p>
        </p:txBody>
      </p:sp>
    </p:spTree>
    <p:extLst>
      <p:ext uri="{BB962C8B-B14F-4D97-AF65-F5344CB8AC3E}">
        <p14:creationId xmlns:p14="http://schemas.microsoft.com/office/powerpoint/2010/main" val="650104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11712913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85695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1093392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06568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42499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92810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71504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241699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1832749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 y="0"/>
            <a:ext cx="4286250" cy="682330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1402" y="-17349"/>
            <a:ext cx="4832598" cy="6858000"/>
          </a:xfrm>
          <a:prstGeom prst="rect">
            <a:avLst/>
          </a:prstGeom>
        </p:spPr>
      </p:pic>
    </p:spTree>
    <p:extLst>
      <p:ext uri="{BB962C8B-B14F-4D97-AF65-F5344CB8AC3E}">
        <p14:creationId xmlns:p14="http://schemas.microsoft.com/office/powerpoint/2010/main" val="27911567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99177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14163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067015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680536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1" r="-1030" b="13137"/>
          <a:stretch/>
        </p:blipFill>
        <p:spPr>
          <a:xfrm>
            <a:off x="-1" y="0"/>
            <a:ext cx="9238129" cy="6957392"/>
          </a:xfrm>
          <a:prstGeom prst="rect">
            <a:avLst/>
          </a:prstGeom>
        </p:spPr>
      </p:pic>
    </p:spTree>
    <p:extLst>
      <p:ext uri="{BB962C8B-B14F-4D97-AF65-F5344CB8AC3E}">
        <p14:creationId xmlns:p14="http://schemas.microsoft.com/office/powerpoint/2010/main" val="35972542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6957392"/>
          </a:xfrm>
          <a:prstGeom prst="rect">
            <a:avLst/>
          </a:prstGeom>
        </p:spPr>
      </p:pic>
    </p:spTree>
    <p:extLst>
      <p:ext uri="{BB962C8B-B14F-4D97-AF65-F5344CB8AC3E}">
        <p14:creationId xmlns:p14="http://schemas.microsoft.com/office/powerpoint/2010/main" val="18218559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84478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78926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4975"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4975" y="0"/>
            <a:ext cx="4549025" cy="6858000"/>
          </a:xfrm>
          <a:prstGeom prst="rect">
            <a:avLst/>
          </a:prstGeom>
        </p:spPr>
      </p:pic>
    </p:spTree>
    <p:extLst>
      <p:ext uri="{BB962C8B-B14F-4D97-AF65-F5344CB8AC3E}">
        <p14:creationId xmlns:p14="http://schemas.microsoft.com/office/powerpoint/2010/main" val="8990659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76656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1"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3501008"/>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01007"/>
            <a:ext cx="9144000" cy="3363507"/>
          </a:xfrm>
          <a:prstGeom prst="rect">
            <a:avLst/>
          </a:prstGeom>
        </p:spPr>
      </p:pic>
    </p:spTree>
    <p:extLst>
      <p:ext uri="{BB962C8B-B14F-4D97-AF65-F5344CB8AC3E}">
        <p14:creationId xmlns:p14="http://schemas.microsoft.com/office/powerpoint/2010/main" val="28023626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78980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81689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8" y="0"/>
            <a:ext cx="491037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2720" cy="6858000"/>
          </a:xfrm>
          <a:prstGeom prst="rect">
            <a:avLst/>
          </a:prstGeom>
        </p:spPr>
      </p:pic>
    </p:spTree>
    <p:extLst>
      <p:ext uri="{BB962C8B-B14F-4D97-AF65-F5344CB8AC3E}">
        <p14:creationId xmlns:p14="http://schemas.microsoft.com/office/powerpoint/2010/main" val="15955167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765" b="11681"/>
          <a:stretch/>
        </p:blipFill>
        <p:spPr>
          <a:xfrm>
            <a:off x="-1" y="-49306"/>
            <a:ext cx="9305365" cy="6907306"/>
          </a:xfrm>
          <a:prstGeom prst="rect">
            <a:avLst/>
          </a:prstGeom>
        </p:spPr>
      </p:pic>
    </p:spTree>
    <p:extLst>
      <p:ext uri="{BB962C8B-B14F-4D97-AF65-F5344CB8AC3E}">
        <p14:creationId xmlns:p14="http://schemas.microsoft.com/office/powerpoint/2010/main" val="24693305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2446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335"/>
          <a:stretch/>
        </p:blipFill>
        <p:spPr>
          <a:xfrm>
            <a:off x="27312" y="19508"/>
            <a:ext cx="4976736" cy="346328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l="-1" r="-43" b="13412"/>
          <a:stretch/>
        </p:blipFill>
        <p:spPr>
          <a:xfrm>
            <a:off x="-3902" y="3482788"/>
            <a:ext cx="9147902" cy="337521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032" y="-171400"/>
            <a:ext cx="4239766" cy="3654188"/>
          </a:xfrm>
          <a:prstGeom prst="rect">
            <a:avLst/>
          </a:prstGeom>
        </p:spPr>
      </p:pic>
    </p:spTree>
    <p:extLst>
      <p:ext uri="{BB962C8B-B14F-4D97-AF65-F5344CB8AC3E}">
        <p14:creationId xmlns:p14="http://schemas.microsoft.com/office/powerpoint/2010/main" val="32172401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24</TotalTime>
  <Words>2215</Words>
  <Application>Microsoft Office PowerPoint</Application>
  <PresentationFormat>Presentación en pantalla (4:3)</PresentationFormat>
  <Paragraphs>252</Paragraphs>
  <Slides>116</Slides>
  <Notes>93</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116</vt:i4>
      </vt:variant>
    </vt:vector>
  </HeadingPairs>
  <TitlesOfParts>
    <vt:vector size="123" baseType="lpstr">
      <vt:lpstr>ＭＳ Ｐ明朝</vt:lpstr>
      <vt:lpstr>Calibri</vt:lpstr>
      <vt:lpstr>Century Schoolbook</vt:lpstr>
      <vt:lpstr>Wingdings</vt:lpstr>
      <vt:lpstr>Wingdings 2</vt:lpstr>
      <vt:lpstr>Default Theme</vt:lpstr>
      <vt:lpstr>1_Default Theme</vt:lpstr>
      <vt:lpstr>ASIA.-LA VUELTA AL MUNDO EN 885 JARDINES ASIA.-.J</vt:lpstr>
      <vt:lpstr>Senganen Garden.-Kagoshima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Seremban Lake Garden, Negeri Sembilan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Sri Tanjung Park.-Banyuwang.-Indonesia.-</vt:lpstr>
      <vt:lpstr>Presentación de PowerPoint</vt:lpstr>
      <vt:lpstr>Presentación de PowerPoint</vt:lpstr>
      <vt:lpstr>Presentación de PowerPoint</vt:lpstr>
      <vt:lpstr>Presentación de PowerPoint</vt:lpstr>
      <vt:lpstr>Presentación de PowerPoint</vt:lpstr>
      <vt:lpstr>Wang Shi Yuan.-China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Yuyuan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2018-03-01T12:01:16Z</dcterms:modified>
</cp:coreProperties>
</file>