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presProps" Target="presProps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viewProps" Target="view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7CEA1C-296F-4489-87C0-734A122101CF}" type="datetimeFigureOut">
              <a:rPr lang="es-ES" smtClean="0"/>
              <a:t>01/03/2018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C72DE5-F70A-4816-9845-3F8516440DC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180098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39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Al Vida Park</a:t>
            </a:r>
          </a:p>
        </p:txBody>
      </p:sp>
      <p:sp>
        <p:nvSpPr>
          <p:cNvPr id="481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91390C8-78EE-4551-9661-A0DF1FA65DAE}" type="slidenum">
              <a:rPr lang="es-ES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49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Al Vida Park</a:t>
            </a:r>
          </a:p>
        </p:txBody>
      </p:sp>
      <p:sp>
        <p:nvSpPr>
          <p:cNvPr id="491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E9AD4FB-E78B-42CC-BE3E-5D3660EA6F74}" type="slidenum">
              <a:rPr lang="es-ES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59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Al Vida Park</a:t>
            </a:r>
          </a:p>
        </p:txBody>
      </p:sp>
      <p:sp>
        <p:nvSpPr>
          <p:cNvPr id="501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BC19858-4E3C-4F0A-A35C-1A3D8DB69088}" type="slidenum">
              <a:rPr lang="es-ES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69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Al Vida Park</a:t>
            </a:r>
          </a:p>
          <a:p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9C6410-63D4-4BC9-BEA2-9BE2A8F3A579}" type="slidenum">
              <a:rPr lang="es-ES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80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Al Vida Park</a:t>
            </a:r>
          </a:p>
          <a:p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E4C5F63-11CA-46F3-A9A9-FFC7C1881B78}" type="slidenum">
              <a:rPr lang="es-ES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90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Al Vida Park</a:t>
            </a:r>
          </a:p>
          <a:p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D204639-B659-4194-AD7B-19DE6C239769}" type="slidenum">
              <a:rPr lang="es-ES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Cibodas Botanical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C72DE5-F70A-4816-9845-3F8516440DC3}" type="slidenum">
              <a:rPr lang="es-ES" smtClean="0"/>
              <a:t>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117857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00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Cibodas Botanical Garden</a:t>
            </a:r>
          </a:p>
        </p:txBody>
      </p:sp>
      <p:sp>
        <p:nvSpPr>
          <p:cNvPr id="512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8E283B2-B2B8-43EB-94E5-58BF1875AF4A}" type="slidenum">
              <a:rPr lang="es-ES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10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Cibodas Botanical Garden</a:t>
            </a:r>
          </a:p>
        </p:txBody>
      </p:sp>
      <p:sp>
        <p:nvSpPr>
          <p:cNvPr id="522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45C0EAC-E737-4A8B-8ABC-D7D1FCE127E5}" type="slidenum">
              <a:rPr lang="es-ES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20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Cibodas Botanical Garden</a:t>
            </a:r>
          </a:p>
        </p:txBody>
      </p:sp>
      <p:sp>
        <p:nvSpPr>
          <p:cNvPr id="532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EBCF96C-7CAA-4C9C-BDB1-9933197DDA16}" type="slidenum">
              <a:rPr lang="es-ES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Cibodas Botanical Garden</a:t>
            </a:r>
          </a:p>
        </p:txBody>
      </p:sp>
      <p:sp>
        <p:nvSpPr>
          <p:cNvPr id="542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DCFBD7B-D9D5-44C7-969A-62FCA409E8B2}" type="slidenum">
              <a:rPr lang="es-ES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41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Cibodas</a:t>
            </a:r>
          </a:p>
        </p:txBody>
      </p:sp>
      <p:sp>
        <p:nvSpPr>
          <p:cNvPr id="553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88B5383-1035-4311-9C23-C4D27D6E6C0B}" type="slidenum">
              <a:rPr lang="es-ES">
                <a:solidFill>
                  <a:prstClr val="black"/>
                </a:solidFill>
              </a:rPr>
              <a:pPr>
                <a:defRPr/>
              </a:pPr>
              <a:t>17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51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Cibodas Botanical Garden</a:t>
            </a:r>
          </a:p>
        </p:txBody>
      </p:sp>
      <p:sp>
        <p:nvSpPr>
          <p:cNvPr id="563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4A57464-2C8E-4F66-AFD6-CD77D979A481}" type="slidenum">
              <a:rPr lang="es-ES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61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Cibodas</a:t>
            </a:r>
          </a:p>
        </p:txBody>
      </p:sp>
      <p:sp>
        <p:nvSpPr>
          <p:cNvPr id="573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D366A32-8F34-4841-9A7A-1DFABE21DD8E}" type="slidenum">
              <a:rPr lang="es-ES">
                <a:solidFill>
                  <a:prstClr val="black"/>
                </a:solidFill>
              </a:rPr>
              <a:pPr>
                <a:defRPr/>
              </a:pPr>
              <a:t>19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Cibodas Botanical Garden</a:t>
            </a:r>
          </a:p>
        </p:txBody>
      </p:sp>
      <p:sp>
        <p:nvSpPr>
          <p:cNvPr id="583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4B4D1C7-3018-4443-B426-40D6690F0231}" type="slidenum">
              <a:rPr lang="es-ES">
                <a:solidFill>
                  <a:prstClr val="black"/>
                </a:solidFill>
              </a:rPr>
              <a:pPr>
                <a:defRPr/>
              </a:pPr>
              <a:t>20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82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Cibodas Botanical Garden</a:t>
            </a:r>
          </a:p>
        </p:txBody>
      </p:sp>
      <p:sp>
        <p:nvSpPr>
          <p:cNvPr id="593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2F760F3-9F40-469C-9592-A5D6F61169EF}" type="slidenum">
              <a:rPr lang="es-ES">
                <a:solidFill>
                  <a:prstClr val="black"/>
                </a:solidFill>
              </a:rPr>
              <a:pPr>
                <a:defRPr/>
              </a:pPr>
              <a:t>21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Cibodas Botanical Garden.-Plantas Endemicas</a:t>
            </a:r>
          </a:p>
        </p:txBody>
      </p:sp>
      <p:sp>
        <p:nvSpPr>
          <p:cNvPr id="604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57B4569-1D46-49F9-A819-CBA5192E1B75}" type="slidenum">
              <a:rPr lang="es-ES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02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Cibodas Botanical Garden</a:t>
            </a:r>
          </a:p>
        </p:txBody>
      </p:sp>
      <p:sp>
        <p:nvSpPr>
          <p:cNvPr id="614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4F21FB9-EB21-42CA-B23D-F8C76FCD7CA3}" type="slidenum">
              <a:rPr lang="es-ES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13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Cibodas Boptanical Garden</a:t>
            </a:r>
          </a:p>
        </p:txBody>
      </p:sp>
      <p:sp>
        <p:nvSpPr>
          <p:cNvPr id="624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17D4753-7BC9-4D12-8DDB-9D50706FF997}" type="slidenum">
              <a:rPr lang="es-ES">
                <a:solidFill>
                  <a:prstClr val="black"/>
                </a:solidFill>
              </a:rPr>
              <a:pPr>
                <a:defRPr/>
              </a:pPr>
              <a:t>24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23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Cibodas Botanical Garden</a:t>
            </a:r>
          </a:p>
        </p:txBody>
      </p:sp>
      <p:sp>
        <p:nvSpPr>
          <p:cNvPr id="634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1AD1280-06D1-49DE-96BC-596C0D489541}" type="slidenum">
              <a:rPr lang="es-ES">
                <a:solidFill>
                  <a:prstClr val="black"/>
                </a:solidFill>
              </a:rPr>
              <a:pPr>
                <a:defRPr/>
              </a:pPr>
              <a:t>25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Cibodas Botanical Garden</a:t>
            </a:r>
          </a:p>
        </p:txBody>
      </p:sp>
      <p:sp>
        <p:nvSpPr>
          <p:cNvPr id="645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E2A9110-FA15-47AD-AD47-A561D1EDC94B}" type="slidenum">
              <a:rPr lang="es-ES">
                <a:solidFill>
                  <a:prstClr val="black"/>
                </a:solidFill>
              </a:rPr>
              <a:pPr>
                <a:defRPr/>
              </a:pPr>
              <a:t>26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43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Cibodas Botanical Garden</a:t>
            </a:r>
          </a:p>
        </p:txBody>
      </p:sp>
      <p:sp>
        <p:nvSpPr>
          <p:cNvPr id="655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0D36682-E392-47D4-A54B-5273C70AEB5A}" type="slidenum">
              <a:rPr lang="es-ES">
                <a:solidFill>
                  <a:prstClr val="black"/>
                </a:solidFill>
              </a:rPr>
              <a:pPr>
                <a:defRPr/>
              </a:pPr>
              <a:t>27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54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Cibodas Botanical Garden</a:t>
            </a:r>
          </a:p>
        </p:txBody>
      </p:sp>
      <p:sp>
        <p:nvSpPr>
          <p:cNvPr id="665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D5EBAA5-95DB-4003-BE75-EA05439AEDB2}" type="slidenum">
              <a:rPr lang="es-ES">
                <a:solidFill>
                  <a:prstClr val="black"/>
                </a:solidFill>
              </a:rPr>
              <a:pPr>
                <a:defRPr/>
              </a:pPr>
              <a:t>28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64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Cibodas Botanical Garden.-</a:t>
            </a:r>
          </a:p>
        </p:txBody>
      </p:sp>
      <p:sp>
        <p:nvSpPr>
          <p:cNvPr id="675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11DB060-5D30-406A-A05E-D704D05B5020}" type="slidenum">
              <a:rPr lang="es-ES">
                <a:solidFill>
                  <a:prstClr val="black"/>
                </a:solidFill>
              </a:rPr>
              <a:pPr>
                <a:defRPr/>
              </a:pPr>
              <a:t>29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74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Cibodas Botanical Gardens</a:t>
            </a:r>
          </a:p>
        </p:txBody>
      </p:sp>
      <p:sp>
        <p:nvSpPr>
          <p:cNvPr id="686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F9D4A2C-37A1-4CBA-A4D3-D4B80ACFF05D}" type="slidenum">
              <a:rPr lang="es-ES">
                <a:solidFill>
                  <a:prstClr val="black"/>
                </a:solidFill>
              </a:rPr>
              <a:pPr>
                <a:defRPr/>
              </a:pPr>
              <a:t>30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84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Cibodas Botanical Gardensd</a:t>
            </a:r>
          </a:p>
        </p:txBody>
      </p:sp>
      <p:sp>
        <p:nvSpPr>
          <p:cNvPr id="696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E1D7D74-4ED4-4DD5-985C-BD563B3AE0FA}" type="slidenum">
              <a:rPr lang="es-ES">
                <a:solidFill>
                  <a:prstClr val="black"/>
                </a:solidFill>
              </a:rPr>
              <a:pPr>
                <a:defRPr/>
              </a:pPr>
              <a:t>31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95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Cibodas Botanical Gardens</a:t>
            </a:r>
          </a:p>
        </p:txBody>
      </p:sp>
      <p:sp>
        <p:nvSpPr>
          <p:cNvPr id="706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7F2B909-37A3-4F17-8F64-3D9332581040}" type="slidenum">
              <a:rPr lang="es-ES">
                <a:solidFill>
                  <a:prstClr val="black"/>
                </a:solidFill>
              </a:rPr>
              <a:pPr>
                <a:defRPr/>
              </a:pPr>
              <a:t>32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05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Cibodas Botanical Gardens</a:t>
            </a:r>
          </a:p>
        </p:txBody>
      </p:sp>
      <p:sp>
        <p:nvSpPr>
          <p:cNvPr id="716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E6A1230-4ACE-40CC-8A1B-BCAFEAB78517}" type="slidenum">
              <a:rPr lang="es-ES">
                <a:solidFill>
                  <a:prstClr val="black"/>
                </a:solidFill>
              </a:rPr>
              <a:pPr>
                <a:defRPr/>
              </a:pPr>
              <a:t>33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15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Cibodas Botanical Gardens</a:t>
            </a:r>
          </a:p>
        </p:txBody>
      </p:sp>
      <p:sp>
        <p:nvSpPr>
          <p:cNvPr id="727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E028376-0E0C-4F02-82F1-C168766CFFEE}" type="slidenum">
              <a:rPr lang="es-ES">
                <a:solidFill>
                  <a:prstClr val="black"/>
                </a:solidFill>
              </a:rPr>
              <a:pPr>
                <a:defRPr/>
              </a:pPr>
              <a:t>34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25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Cibodas Botanical Gardens.-</a:t>
            </a:r>
          </a:p>
        </p:txBody>
      </p:sp>
      <p:sp>
        <p:nvSpPr>
          <p:cNvPr id="737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0496FFF-08E8-4C9E-981D-98B0B6FE978F}" type="slidenum">
              <a:rPr lang="es-ES">
                <a:solidFill>
                  <a:prstClr val="black"/>
                </a:solidFill>
              </a:rPr>
              <a:pPr>
                <a:defRPr/>
              </a:pPr>
              <a:t>35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Gassalkovich</a:t>
            </a:r>
          </a:p>
        </p:txBody>
      </p:sp>
      <p:sp>
        <p:nvSpPr>
          <p:cNvPr id="747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91A696B-75E5-4D0F-9AA0-6ACAA305796D}" type="slidenum">
              <a:rPr lang="es-ES">
                <a:solidFill>
                  <a:prstClr val="black"/>
                </a:solidFill>
              </a:rPr>
              <a:pPr>
                <a:defRPr/>
              </a:pPr>
              <a:t>37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46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Gassalkovich</a:t>
            </a:r>
          </a:p>
        </p:txBody>
      </p:sp>
      <p:sp>
        <p:nvSpPr>
          <p:cNvPr id="757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6CAD427-367C-483B-8E1A-CB4DD94BD2E5}" type="slidenum">
              <a:rPr lang="es-ES">
                <a:solidFill>
                  <a:prstClr val="black"/>
                </a:solidFill>
              </a:rPr>
              <a:pPr>
                <a:defRPr/>
              </a:pPr>
              <a:t>38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56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Gassalkovich</a:t>
            </a:r>
          </a:p>
        </p:txBody>
      </p:sp>
      <p:sp>
        <p:nvSpPr>
          <p:cNvPr id="768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3EF6018-C52A-41B0-855F-DFBC2CA03690}" type="slidenum">
              <a:rPr lang="es-ES">
                <a:solidFill>
                  <a:prstClr val="black"/>
                </a:solidFill>
              </a:rPr>
              <a:pPr>
                <a:defRPr/>
              </a:pPr>
              <a:t>39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66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Gassalkovich</a:t>
            </a:r>
          </a:p>
        </p:txBody>
      </p:sp>
      <p:sp>
        <p:nvSpPr>
          <p:cNvPr id="778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52E383B-3588-4AED-AD0B-3FE702F0536B}" type="slidenum">
              <a:rPr lang="es-ES">
                <a:solidFill>
                  <a:prstClr val="black"/>
                </a:solidFill>
              </a:rPr>
              <a:pPr>
                <a:defRPr/>
              </a:pPr>
              <a:t>40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76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Gassalkovich</a:t>
            </a:r>
          </a:p>
        </p:txBody>
      </p:sp>
      <p:sp>
        <p:nvSpPr>
          <p:cNvPr id="788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73DFB5C-BF6E-4718-A045-CB788B335F29}" type="slidenum">
              <a:rPr lang="es-ES">
                <a:solidFill>
                  <a:prstClr val="black"/>
                </a:solidFill>
              </a:rPr>
              <a:pPr>
                <a:defRPr/>
              </a:pPr>
              <a:t>41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Gassalkovich</a:t>
            </a:r>
          </a:p>
        </p:txBody>
      </p:sp>
      <p:sp>
        <p:nvSpPr>
          <p:cNvPr id="798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FEC10BA-18F7-42A3-95E0-776A766D3380}" type="slidenum">
              <a:rPr lang="es-ES">
                <a:solidFill>
                  <a:prstClr val="black"/>
                </a:solidFill>
              </a:rPr>
              <a:pPr>
                <a:defRPr/>
              </a:pPr>
              <a:t>42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97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Bahai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24B6EFA-3D2F-4320-B0C3-A66CEB22BE41}" type="slidenum">
              <a:rPr lang="es-ES">
                <a:solidFill>
                  <a:prstClr val="black"/>
                </a:solidFill>
              </a:rPr>
              <a:pPr>
                <a:defRPr/>
              </a:pPr>
              <a:t>47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07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Bahai Gardens</a:t>
            </a:r>
          </a:p>
        </p:txBody>
      </p:sp>
      <p:sp>
        <p:nvSpPr>
          <p:cNvPr id="809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720CEF6-3A60-46CD-9A40-0CDB8717EAC0}" type="slidenum">
              <a:rPr lang="es-ES">
                <a:solidFill>
                  <a:prstClr val="black"/>
                </a:solidFill>
              </a:rPr>
              <a:pPr>
                <a:defRPr/>
              </a:pPr>
              <a:t>48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17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Bahai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3B0D4DE-FFF4-47AA-BDC5-F6C2DE03CCB1}" type="slidenum">
              <a:rPr lang="es-ES">
                <a:solidFill>
                  <a:prstClr val="black"/>
                </a:solidFill>
              </a:rPr>
              <a:pPr>
                <a:defRPr/>
              </a:pPr>
              <a:t>49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28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Bahai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5AFB0D6-9114-4896-861F-0FC412F64FF2}" type="slidenum">
              <a:rPr lang="es-ES">
                <a:solidFill>
                  <a:prstClr val="black"/>
                </a:solidFill>
              </a:rPr>
              <a:pPr>
                <a:defRPr/>
              </a:pPr>
              <a:t>50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Bahai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9FF4178-7BA7-4BB0-BCC8-63F9F9235730}" type="slidenum">
              <a:rPr lang="es-ES">
                <a:solidFill>
                  <a:prstClr val="black"/>
                </a:solidFill>
              </a:rPr>
              <a:pPr>
                <a:defRPr/>
              </a:pPr>
              <a:t>51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48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Bahai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5067EA9-B21D-488B-B81E-28A729738BD0}" type="slidenum">
              <a:rPr lang="es-ES">
                <a:solidFill>
                  <a:prstClr val="black"/>
                </a:solidFill>
              </a:rPr>
              <a:pPr>
                <a:defRPr/>
              </a:pPr>
              <a:t>52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58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Bahai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C8494AF-0FF8-43A2-B5D6-A7B1D2B4B5CA}" type="slidenum">
              <a:rPr lang="es-ES">
                <a:solidFill>
                  <a:prstClr val="black"/>
                </a:solidFill>
              </a:rPr>
              <a:pPr>
                <a:defRPr/>
              </a:pPr>
              <a:t>53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69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Bahai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46067B1-7316-4FFA-B950-7675F583BDD1}" type="slidenum">
              <a:rPr lang="es-ES">
                <a:solidFill>
                  <a:prstClr val="black"/>
                </a:solidFill>
              </a:rPr>
              <a:pPr>
                <a:defRPr/>
              </a:pPr>
              <a:t>54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79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Bahai Gardens.-Monte Carmelo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89B5A44-DBD9-40CB-96FA-4111C425B6BD}" type="slidenum">
              <a:rPr lang="es-ES">
                <a:solidFill>
                  <a:prstClr val="black"/>
                </a:solidFill>
              </a:rPr>
              <a:pPr>
                <a:defRPr/>
              </a:pPr>
              <a:t>55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89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Bahai Gardens.-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ED6AE78-5144-45CF-BB33-9C19B12A0A78}" type="slidenum">
              <a:rPr lang="es-ES">
                <a:solidFill>
                  <a:prstClr val="black"/>
                </a:solidFill>
              </a:rPr>
              <a:pPr>
                <a:defRPr/>
              </a:pPr>
              <a:t>56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99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Bahai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1B81CF-E63A-4B68-ADCA-D12BA655DE60}" type="slidenum">
              <a:rPr lang="es-ES">
                <a:solidFill>
                  <a:prstClr val="black"/>
                </a:solidFill>
              </a:rPr>
              <a:pPr>
                <a:defRPr/>
              </a:pPr>
              <a:t>57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10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Bahai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72861AB-C4BE-4DE3-9EFA-EB44566E4D9B}" type="slidenum">
              <a:rPr lang="es-ES">
                <a:solidFill>
                  <a:prstClr val="black"/>
                </a:solidFill>
              </a:rPr>
              <a:pPr>
                <a:defRPr/>
              </a:pPr>
              <a:t>58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20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Bahai Gardens.-Upper Terrace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7CA44FB-B793-4B27-ACA1-1C68D1889FC0}" type="slidenum">
              <a:rPr lang="es-ES">
                <a:solidFill>
                  <a:prstClr val="black"/>
                </a:solidFill>
              </a:rPr>
              <a:pPr>
                <a:defRPr/>
              </a:pPr>
              <a:t>59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30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Bahai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F00C2F1-AB20-47BC-8CF3-9F9C0ED769E8}" type="slidenum">
              <a:rPr lang="es-ES">
                <a:solidFill>
                  <a:prstClr val="black"/>
                </a:solidFill>
              </a:rPr>
              <a:pPr>
                <a:defRPr/>
              </a:pPr>
              <a:t>60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0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Bahai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B27ECDF-DD4B-4DE0-BDE8-5E6257F10276}" type="slidenum">
              <a:rPr lang="es-ES">
                <a:solidFill>
                  <a:prstClr val="black"/>
                </a:solidFill>
              </a:rPr>
              <a:pPr>
                <a:defRPr/>
              </a:pPr>
              <a:t>61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51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Bahai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09888AA-C82B-4858-9D6B-334F42249B0D}" type="slidenum">
              <a:rPr lang="es-ES">
                <a:solidFill>
                  <a:prstClr val="black"/>
                </a:solidFill>
              </a:rPr>
              <a:pPr>
                <a:defRPr/>
              </a:pPr>
              <a:t>62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61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Bahai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B67242B-96AA-46A9-A14A-6C8F5C2ED299}" type="slidenum">
              <a:rPr lang="es-ES">
                <a:solidFill>
                  <a:prstClr val="black"/>
                </a:solidFill>
              </a:rPr>
              <a:pPr>
                <a:defRPr/>
              </a:pPr>
              <a:t>63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71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Bahai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B3A5294-DAAD-4117-9128-6596E97EA133}" type="slidenum">
              <a:rPr lang="es-ES">
                <a:solidFill>
                  <a:prstClr val="black"/>
                </a:solidFill>
              </a:rPr>
              <a:pPr>
                <a:defRPr/>
              </a:pPr>
              <a:t>64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81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Bahai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64D9C1D-ADDA-490C-A050-640FEA6F64F1}" type="slidenum">
              <a:rPr lang="es-ES">
                <a:solidFill>
                  <a:prstClr val="black"/>
                </a:solidFill>
              </a:rPr>
              <a:pPr>
                <a:defRPr/>
              </a:pPr>
              <a:t>65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92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Bahai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885692B-938B-465F-BCC6-F3070E2AE934}" type="slidenum">
              <a:rPr lang="es-ES">
                <a:solidFill>
                  <a:prstClr val="black"/>
                </a:solidFill>
              </a:rPr>
              <a:pPr>
                <a:defRPr/>
              </a:pPr>
              <a:t>66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02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Bahai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3B2D7FE-C52B-4AE1-A06C-ECCDCDA9DE40}" type="slidenum">
              <a:rPr lang="es-ES">
                <a:solidFill>
                  <a:prstClr val="black"/>
                </a:solidFill>
              </a:rPr>
              <a:pPr>
                <a:defRPr/>
              </a:pPr>
              <a:t>67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12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Bahai Gardens.-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0DB9763-4FFD-4830-9620-BCAFFA71BBAA}" type="slidenum">
              <a:rPr lang="es-ES">
                <a:solidFill>
                  <a:prstClr val="black"/>
                </a:solidFill>
              </a:rPr>
              <a:pPr>
                <a:defRPr/>
              </a:pPr>
              <a:t>68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22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Bahai Gardens.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28E11FC-38C1-4383-A36B-29999A9162B9}" type="slidenum">
              <a:rPr lang="es-ES">
                <a:solidFill>
                  <a:prstClr val="black"/>
                </a:solidFill>
              </a:rPr>
              <a:pPr>
                <a:defRPr/>
              </a:pPr>
              <a:t>69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32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Bahai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71999B9-E7DD-41BA-A1A1-DEF469BD8CB1}" type="slidenum">
              <a:rPr lang="es-ES">
                <a:solidFill>
                  <a:prstClr val="black"/>
                </a:solidFill>
              </a:rPr>
              <a:pPr>
                <a:defRPr/>
              </a:pPr>
              <a:t>70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Bahai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704B409-8B8E-4B03-94F3-27C2D48A74DF}" type="slidenum">
              <a:rPr lang="es-ES">
                <a:solidFill>
                  <a:prstClr val="black"/>
                </a:solidFill>
              </a:rPr>
              <a:pPr>
                <a:defRPr/>
              </a:pPr>
              <a:t>71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53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Bahai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ADC8D82-BAA9-4A43-A60F-6E0AEB242E70}" type="slidenum">
              <a:rPr lang="es-ES">
                <a:solidFill>
                  <a:prstClr val="black"/>
                </a:solidFill>
              </a:rPr>
              <a:pPr>
                <a:defRPr/>
              </a:pPr>
              <a:t>72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63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Bahai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76AED4E-1F8D-4E96-9EC9-4B36DF41C68B}" type="slidenum">
              <a:rPr lang="es-ES">
                <a:solidFill>
                  <a:prstClr val="black"/>
                </a:solidFill>
              </a:rPr>
              <a:pPr>
                <a:defRPr/>
              </a:pPr>
              <a:t>73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73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Bahai Gardens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811A862-C0BC-452B-9B5B-276A2A9A37D7}" type="slidenum">
              <a:rPr lang="es-ES">
                <a:solidFill>
                  <a:prstClr val="black"/>
                </a:solidFill>
              </a:rPr>
              <a:pPr>
                <a:defRPr/>
              </a:pPr>
              <a:t>74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84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Bahai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90863AA-9002-4F59-B4F3-45983B91377B}" type="slidenum">
              <a:rPr lang="es-ES">
                <a:solidFill>
                  <a:prstClr val="black"/>
                </a:solidFill>
              </a:rPr>
              <a:pPr>
                <a:defRPr/>
              </a:pPr>
              <a:t>75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94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Bahai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921F69C-BD26-46F8-8EDC-0A04BBA724B3}" type="slidenum">
              <a:rPr lang="es-ES">
                <a:solidFill>
                  <a:prstClr val="black"/>
                </a:solidFill>
              </a:rPr>
              <a:pPr>
                <a:defRPr/>
              </a:pPr>
              <a:t>76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04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Bahai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23A7C91-C0DA-4D5F-9719-25559733363B}" type="slidenum">
              <a:rPr lang="es-ES">
                <a:solidFill>
                  <a:prstClr val="black"/>
                </a:solidFill>
              </a:rPr>
              <a:pPr>
                <a:defRPr/>
              </a:pPr>
              <a:t>77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14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Bahai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41F0C2F-31F5-4484-964C-150C97949B2A}" type="slidenum">
              <a:rPr lang="es-ES">
                <a:solidFill>
                  <a:prstClr val="black"/>
                </a:solidFill>
              </a:rPr>
              <a:pPr>
                <a:defRPr/>
              </a:pPr>
              <a:t>78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25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Bahai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FB51932-9EFB-4C89-A4C9-29F2DFD19C89}" type="slidenum">
              <a:rPr lang="es-ES">
                <a:solidFill>
                  <a:prstClr val="black"/>
                </a:solidFill>
              </a:rPr>
              <a:pPr>
                <a:defRPr/>
              </a:pPr>
              <a:t>79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35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Bahai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4F0FC0C-34CC-47E5-B940-172E007E9426}" type="slidenum">
              <a:rPr lang="es-ES">
                <a:solidFill>
                  <a:prstClr val="black"/>
                </a:solidFill>
              </a:rPr>
              <a:pPr>
                <a:defRPr/>
              </a:pPr>
              <a:t>80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Bahai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E73506C-126E-43CF-85AD-A5DE448CEF55}" type="slidenum">
              <a:rPr lang="es-ES">
                <a:solidFill>
                  <a:prstClr val="black"/>
                </a:solidFill>
              </a:rPr>
              <a:pPr>
                <a:defRPr/>
              </a:pPr>
              <a:t>81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55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Bahai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A5490D2-972F-4370-9557-D2A181504476}" type="slidenum">
              <a:rPr lang="es-ES">
                <a:solidFill>
                  <a:prstClr val="black"/>
                </a:solidFill>
              </a:rPr>
              <a:pPr>
                <a:defRPr/>
              </a:pPr>
              <a:t>82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66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Jerusalem Botanic Garden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890C6F9-0196-48B6-846A-2CB99593C0DB}" type="slidenum">
              <a:rPr lang="es-ES">
                <a:solidFill>
                  <a:prstClr val="black"/>
                </a:solidFill>
              </a:rPr>
              <a:pPr>
                <a:defRPr/>
              </a:pPr>
              <a:t>85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76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Jerusalem Botanic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6C0DF5E-CA32-43E1-8690-C1758BDD3417}" type="slidenum">
              <a:rPr lang="es-ES">
                <a:solidFill>
                  <a:prstClr val="black"/>
                </a:solidFill>
              </a:rPr>
              <a:pPr>
                <a:defRPr/>
              </a:pPr>
              <a:t>86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86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Jerusalem Botanic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3A2C47C-647C-42A3-B50A-3E8672519A04}" type="slidenum">
              <a:rPr lang="es-ES">
                <a:solidFill>
                  <a:prstClr val="black"/>
                </a:solidFill>
              </a:rPr>
              <a:pPr>
                <a:defRPr/>
              </a:pPr>
              <a:t>87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96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Jerusalem Botanic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1A5A641-797F-4446-80B9-BE9005DB07D3}" type="slidenum">
              <a:rPr lang="es-ES">
                <a:solidFill>
                  <a:prstClr val="black"/>
                </a:solidFill>
              </a:rPr>
              <a:pPr>
                <a:defRPr/>
              </a:pPr>
              <a:t>88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07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Jerusalem Botanic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92E4257-8809-4F3F-8E9C-B1ACC4EED77F}" type="slidenum">
              <a:rPr lang="es-ES">
                <a:solidFill>
                  <a:prstClr val="black"/>
                </a:solidFill>
              </a:rPr>
              <a:pPr>
                <a:defRPr/>
              </a:pPr>
              <a:t>89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17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Jerusalem Botanic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90F728E-374E-4756-84E8-924ECD1DD412}" type="slidenum">
              <a:rPr lang="es-ES">
                <a:solidFill>
                  <a:prstClr val="black"/>
                </a:solidFill>
              </a:rPr>
              <a:pPr>
                <a:defRPr/>
              </a:pPr>
              <a:t>90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27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Jerusalem Botanic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22598AF-98D6-4506-8497-C6A1E9A9D752}" type="slidenum">
              <a:rPr lang="es-ES">
                <a:solidFill>
                  <a:prstClr val="black"/>
                </a:solidFill>
              </a:rPr>
              <a:pPr>
                <a:defRPr/>
              </a:pPr>
              <a:t>91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37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Jerusalem Botanic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FFFE883-E1ED-482F-99C2-814BFC7DAD87}" type="slidenum">
              <a:rPr lang="es-ES">
                <a:solidFill>
                  <a:prstClr val="black"/>
                </a:solidFill>
              </a:rPr>
              <a:pPr>
                <a:defRPr/>
              </a:pPr>
              <a:t>92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Jerusalem Botanic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7D10874-B407-4A4F-91AD-95A7364C8886}" type="slidenum">
              <a:rPr lang="es-ES">
                <a:solidFill>
                  <a:prstClr val="black"/>
                </a:solidFill>
              </a:rPr>
              <a:pPr>
                <a:defRPr/>
              </a:pPr>
              <a:t>93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8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Jerusalem Botanic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933E265-6378-4366-8294-E9CCA2E2923D}" type="slidenum">
              <a:rPr lang="es-ES">
                <a:solidFill>
                  <a:prstClr val="black"/>
                </a:solidFill>
              </a:rPr>
              <a:pPr>
                <a:defRPr/>
              </a:pPr>
              <a:t>94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68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Jerusalem Botanic Garden.-Centro de Recepción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3A4FA45-7A8E-43A5-BAA8-6FA7C2C4A259}" type="slidenum">
              <a:rPr lang="es-ES">
                <a:solidFill>
                  <a:prstClr val="black"/>
                </a:solidFill>
              </a:rPr>
              <a:pPr>
                <a:defRPr/>
              </a:pPr>
              <a:t>95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78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Jerusalem Botanic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ADE935C-BEDA-49F4-AC6D-4284797A5306}" type="slidenum">
              <a:rPr lang="es-ES">
                <a:solidFill>
                  <a:prstClr val="black"/>
                </a:solidFill>
              </a:rPr>
              <a:pPr>
                <a:defRPr/>
              </a:pPr>
              <a:t>96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88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Nassem Park.-Oman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79FF1FE-65A0-48FD-A03C-DAAE782C4812}" type="slidenum">
              <a:rPr lang="es-ES">
                <a:solidFill>
                  <a:prstClr val="black"/>
                </a:solidFill>
              </a:rPr>
              <a:pPr>
                <a:defRPr/>
              </a:pPr>
              <a:t>99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99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Nassem Park.-Oman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2508AEF-62AF-411E-8BCC-ACD8991E95F1}" type="slidenum">
              <a:rPr lang="es-ES">
                <a:solidFill>
                  <a:prstClr val="black"/>
                </a:solidFill>
              </a:rPr>
              <a:pPr>
                <a:defRPr/>
              </a:pPr>
              <a:t>100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09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Nassem Park.-Oman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47C5FF7-769F-4E58-B6BF-21960C0DF3DC}" type="slidenum">
              <a:rPr lang="es-ES">
                <a:solidFill>
                  <a:prstClr val="black"/>
                </a:solidFill>
              </a:rPr>
              <a:pPr>
                <a:defRPr/>
              </a:pPr>
              <a:t>101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19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Al Naseem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605476E-3263-47CC-A0EA-2A6191613830}" type="slidenum">
              <a:rPr lang="es-ES">
                <a:solidFill>
                  <a:prstClr val="black"/>
                </a:solidFill>
              </a:rPr>
              <a:pPr>
                <a:defRPr/>
              </a:pPr>
              <a:t>102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29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Al Naseem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3BD24F7-9188-4A45-B9D5-5C7591E4E4F5}" type="slidenum">
              <a:rPr lang="es-ES">
                <a:solidFill>
                  <a:prstClr val="black"/>
                </a:solidFill>
              </a:rPr>
              <a:pPr>
                <a:defRPr/>
              </a:pPr>
              <a:t>103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40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Al Naseem Pàrk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A6F8A51-4820-4454-AF0B-8AB2DEC06672}" type="slidenum">
              <a:rPr lang="es-ES">
                <a:solidFill>
                  <a:prstClr val="black"/>
                </a:solidFill>
              </a:rPr>
              <a:pPr>
                <a:defRPr/>
              </a:pPr>
              <a:t>104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Al Sahwa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57403E4-91C3-4B22-AFB8-8F6EEBCF0388}" type="slidenum">
              <a:rPr lang="es-ES">
                <a:solidFill>
                  <a:prstClr val="black"/>
                </a:solidFill>
              </a:rPr>
              <a:pPr>
                <a:defRPr/>
              </a:pPr>
              <a:t>108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60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Al Sahwa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86F772D-69BC-48DD-8051-2C9A567CBB67}" type="slidenum">
              <a:rPr lang="es-ES">
                <a:solidFill>
                  <a:prstClr val="black"/>
                </a:solidFill>
              </a:rPr>
              <a:pPr>
                <a:defRPr/>
              </a:pPr>
              <a:t>109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70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Al Sahwa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CD84C81-3C0D-4AFA-8DDF-9073BD1B136B}" type="slidenum">
              <a:rPr lang="es-ES">
                <a:solidFill>
                  <a:prstClr val="black"/>
                </a:solidFill>
              </a:rPr>
              <a:pPr>
                <a:defRPr/>
              </a:pPr>
              <a:t>110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81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Al Sahwa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74930B2-1CD4-4457-8FAE-5735D52A01E1}" type="slidenum">
              <a:rPr lang="es-ES">
                <a:solidFill>
                  <a:prstClr val="black"/>
                </a:solidFill>
              </a:rPr>
              <a:pPr>
                <a:defRPr/>
              </a:pPr>
              <a:t>111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91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Al Sahwa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7AC41CB-E487-4AEA-9B99-B24CDF8B9E6C}" type="slidenum">
              <a:rPr lang="es-ES">
                <a:solidFill>
                  <a:prstClr val="black"/>
                </a:solidFill>
              </a:rPr>
              <a:pPr>
                <a:defRPr/>
              </a:pPr>
              <a:t>112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01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Al Sahwa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26A34CE-3615-4926-A2B4-9F702FCAE040}" type="slidenum">
              <a:rPr lang="es-ES">
                <a:solidFill>
                  <a:prstClr val="black"/>
                </a:solidFill>
              </a:rPr>
              <a:pPr>
                <a:defRPr/>
              </a:pPr>
              <a:t>113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11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Al Sahwa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9D6EAFC-F618-4B94-8E3D-24AE6B40D15A}" type="slidenum">
              <a:rPr lang="es-ES">
                <a:solidFill>
                  <a:prstClr val="black"/>
                </a:solidFill>
              </a:rPr>
              <a:pPr>
                <a:defRPr/>
              </a:pPr>
              <a:t>114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6/6e/TerracesBenGurion2.jpg" TargetMode="Externa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7.jpe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268760"/>
            <a:ext cx="6172200" cy="1584176"/>
          </a:xfrm>
        </p:spPr>
        <p:txBody>
          <a:bodyPr/>
          <a:lstStyle/>
          <a:p>
            <a:r>
              <a:rPr lang="es-ES" dirty="0"/>
              <a:t>ASIA.-LA VUELTA AL MUNDO </a:t>
            </a:r>
            <a:r>
              <a:rPr lang="es-ES"/>
              <a:t>EN 885 </a:t>
            </a:r>
            <a:r>
              <a:rPr lang="es-ES" dirty="0"/>
              <a:t>JARDINES.-ASIATICOS.-E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427984" y="4941168"/>
            <a:ext cx="4320480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301636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ES" dirty="0"/>
              <a:t>Al Bida Park</a:t>
            </a:r>
          </a:p>
        </p:txBody>
      </p:sp>
      <p:sp>
        <p:nvSpPr>
          <p:cNvPr id="7171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773238"/>
            <a:ext cx="7113984" cy="4246562"/>
          </a:xfrm>
        </p:spPr>
        <p:txBody>
          <a:bodyPr/>
          <a:lstStyle/>
          <a:p>
            <a:pPr eaLnBrk="1" hangingPunct="1"/>
            <a:r>
              <a:rPr lang="es-ES" altLang="es-ES" sz="2400" dirty="0"/>
              <a:t>Una famosa atracción turística en Qatar es el </a:t>
            </a:r>
            <a:r>
              <a:rPr lang="es-ES" altLang="es-ES" sz="2400" b="1" dirty="0"/>
              <a:t>Al Bida Park</a:t>
            </a:r>
            <a:r>
              <a:rPr lang="es-ES" altLang="es-ES" sz="2400" dirty="0"/>
              <a:t>, un parque con vistas al paseo marítimo de </a:t>
            </a:r>
            <a:r>
              <a:rPr lang="es-ES" altLang="es-ES" sz="2400" b="1" dirty="0"/>
              <a:t>Doha</a:t>
            </a:r>
            <a:r>
              <a:rPr lang="es-ES" altLang="es-ES" sz="2400" dirty="0"/>
              <a:t>, con áreas verdes, áreas de juegos y rincones de sombra que protegen del intenso calor del día.</a:t>
            </a:r>
          </a:p>
          <a:p>
            <a:pPr eaLnBrk="1" hangingPunct="1"/>
            <a:r>
              <a:rPr lang="es-ES" altLang="es-ES" sz="2400" dirty="0"/>
              <a:t>Este parque es el preferido por los grupos familiares grandes y los grupos de amigos que buscan un espacio amplio donde conversar, además que es un sitio tranquilo que queda lejos del bullicio y las multitudes de la ciudad.</a:t>
            </a:r>
          </a:p>
        </p:txBody>
      </p:sp>
    </p:spTree>
    <p:extLst>
      <p:ext uri="{BB962C8B-B14F-4D97-AF65-F5344CB8AC3E}">
        <p14:creationId xmlns:p14="http://schemas.microsoft.com/office/powerpoint/2010/main" val="37499791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908050"/>
            <a:ext cx="6681936" cy="5111750"/>
          </a:xfrm>
        </p:spPr>
        <p:txBody>
          <a:bodyPr/>
          <a:lstStyle/>
          <a:p>
            <a:r>
              <a:rPr lang="es-ES" altLang="es-ES" sz="2400" dirty="0"/>
              <a:t>Los senderos que hay en el parque se encuentran en buenas condiciones y limpios siempre, lo que denota cultura en la gente local y en los visitantes, que al menos tratan de conservar las mismas condiciones que encuentran en el lugar.</a:t>
            </a:r>
          </a:p>
          <a:p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18682350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3 Imagen" descr="Al Bida Par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23189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1 Imagen" descr="Al Bida Park.-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75113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1 Imagen" descr="Al Bida Park_thumb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53264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94524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63304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77483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ES" dirty="0"/>
              <a:t>Cibodas Botanical Garden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755576" y="1484784"/>
            <a:ext cx="7272808" cy="5141168"/>
          </a:xfrm>
        </p:spPr>
        <p:txBody>
          <a:bodyPr>
            <a:normAutofit lnSpcReduction="10000"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b="1" dirty="0"/>
              <a:t>Kebun Raya Cibodas</a:t>
            </a:r>
            <a:r>
              <a:rPr lang="es-ES" dirty="0"/>
              <a:t> (el </a:t>
            </a:r>
            <a:r>
              <a:rPr lang="es-ES" b="1" dirty="0"/>
              <a:t>Cibodas Jardín Botánico)</a:t>
            </a:r>
            <a:r>
              <a:rPr lang="es-ES" dirty="0"/>
              <a:t> tiene unas 125 hectáreas de jardín botánico , situado a unos 1,300-1,425 metros de altura en las laderas del monte Gede , a 23 kilómetros al noroeste de Cianjur en el Cibodas subdistrito de Java Occidental , Indonesia o 100  kilómetros de Yakarta.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 Fue fundado en 1862 por el botanico  holandés  Johannes Elias Teysjmann como una extensión del Jardín Botánico de Bogor , y es la primera ubicación de arboles de  Cinchona que  se cultivan en Indonesia para la produccion de quinina , pero unos años más tarde algunas de las plantas tuvieron que ser trasladadas a otro lugar más adecuado.</a:t>
            </a:r>
          </a:p>
        </p:txBody>
      </p:sp>
    </p:spTree>
    <p:extLst>
      <p:ext uri="{BB962C8B-B14F-4D97-AF65-F5344CB8AC3E}">
        <p14:creationId xmlns:p14="http://schemas.microsoft.com/office/powerpoint/2010/main" val="36075713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836712"/>
            <a:ext cx="6969968" cy="5183088"/>
          </a:xfrm>
        </p:spPr>
        <p:txBody>
          <a:bodyPr/>
          <a:lstStyle/>
          <a:p>
            <a:pPr eaLnBrk="1" hangingPunct="1"/>
            <a:r>
              <a:rPr lang="es-ES" altLang="es-ES" dirty="0"/>
              <a:t>Por fin, la introducción de plantas exóticas de Indonesia continuó como el eucalipto de Australia , de coníferas de Europa y otros, para que las podamos ver en el mundo de Cibodas Jardín Botánico.  </a:t>
            </a:r>
          </a:p>
          <a:p>
            <a:pPr eaLnBrk="1" hangingPunct="1"/>
            <a:r>
              <a:rPr lang="es-ES" altLang="es-ES" dirty="0"/>
              <a:t>Los jardines tienen una colección de cerca de 6.000 ejemplares, que representan a más de 1.200 especies, y una colección de invernadero de más de 4.000 ejemplares, incluyendo 350 especies de cactus y suculentas y 360 especies de orquídeas. </a:t>
            </a:r>
            <a:br>
              <a:rPr lang="es-ES" altLang="es-ES" dirty="0"/>
            </a:br>
            <a:endParaRPr lang="es-ES" altLang="es-ES" dirty="0"/>
          </a:p>
          <a:p>
            <a:pPr eaLnBrk="1" hangingPunct="1"/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33155312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1 Imagen" descr="Cibodas Botanical Garden.-Indonesi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95136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1 Imagen" descr="Cibodas Botanical Garden.-Indonesia.-x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91376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87646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1 Imagen" descr="Cibodas Botanical Garden .-Indonesi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91376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73488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1 Imagen" descr="Cibodas Botanical Garden .-Indonesia.jpg..-x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91376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83518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1 Imagen" descr="Cibodas-Botanical-Gar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73542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1 Imagen" descr="Cibodas-Botanical-Garden-INDONESIA.-Echinocactu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7447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1 Imagen" descr="Cibodas-Botanical-Garden-INDONESIA.-Flor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91376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70426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1 Imagen" descr="Cibodas-Botanical-Garden-INDONESIA.-Lak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85364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1 Imagen" descr="Cibodas-Botanical-Garden-INDONESIA.-Little Lak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867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1 Imagen" descr="Cibodas-Botanical-Garden-INDONESIA.-Offic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85583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2 Imagen" descr="Cibodas-Botanical-Garden-INDONESIA.-Plantas endemica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91376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70176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1 Imagen" descr="Cibodas-Botanical-Garden-INDONESIA.-Poo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91210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1 Imagen" descr="Cibodas-Botanical-Garden-INDONESIA.-Rive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14886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1 Imagen" descr="Cibodas-Botanical-Garden-INDONESIA.-See Poo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91376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79284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1 Imagen" descr="Cibodas-Botanical-Garden-INDONESIA.-Vist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14092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1 Imagen" descr="Cibodas-botanical-garden-indonesia-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97553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1 Imagen" descr="Cibodas-botanical-garden-indonesia-x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10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63060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2 Imagen" descr="Cibodas-botanical-garden-indonesia.-xx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429522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1 Imagen" descr="Cibodas.-Botanical_garden_-_Cibodas_-_Indonesia_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44198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1 Imagen" descr="Cibodas.-Wisma_Tamu_(guest_house)_Cibodas_Botanical_Gar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933760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1 Imagen" descr="Cibodas.-Botanical_garden_-_Cibodas_-_Indonesia_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512521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1 Imagen" descr="Cibodas Botanical Garden.-xx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586381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1 Imagen" descr="Cibodas-botanical-garden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013660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1 Imagen" descr="Cibodas-botanical-garden-indonesi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896708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2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850106"/>
          </a:xfrm>
        </p:spPr>
        <p:txBody>
          <a:bodyPr/>
          <a:lstStyle/>
          <a:p>
            <a:pPr eaLnBrk="1" hangingPunct="1"/>
            <a:r>
              <a:rPr lang="es-ES" altLang="es-ES" dirty="0"/>
              <a:t>Gassalkovich Palace Gardens </a:t>
            </a:r>
          </a:p>
        </p:txBody>
      </p:sp>
      <p:sp>
        <p:nvSpPr>
          <p:cNvPr id="41987" name="3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185992" cy="5077544"/>
          </a:xfrm>
        </p:spPr>
        <p:txBody>
          <a:bodyPr>
            <a:normAutofit fontScale="92500"/>
          </a:bodyPr>
          <a:lstStyle/>
          <a:p>
            <a:pPr eaLnBrk="1" hangingPunct="1"/>
            <a:r>
              <a:rPr lang="es-ES" altLang="es-ES" sz="2400" dirty="0"/>
              <a:t>El Palacio Grassalkovich  es un palacio en Bratislava y la residencia del presidente de Eslovaquia.</a:t>
            </a:r>
          </a:p>
          <a:p>
            <a:pPr eaLnBrk="1" hangingPunct="1"/>
            <a:r>
              <a:rPr lang="es-ES" altLang="es-ES" sz="2400" dirty="0"/>
              <a:t>Está situado junto al Palacio Arzobispal de Verano. </a:t>
            </a:r>
            <a:br>
              <a:rPr lang="es-ES" altLang="es-ES" sz="2400" dirty="0"/>
            </a:br>
            <a:r>
              <a:rPr lang="es-ES" altLang="es-ES" sz="2400" dirty="0"/>
              <a:t>El edificio es un palacio barroco rococó de verano / tarde con un jardín a la francesa. </a:t>
            </a:r>
          </a:p>
          <a:p>
            <a:pPr eaLnBrk="1" hangingPunct="1"/>
            <a:r>
              <a:rPr lang="es-ES" altLang="es-ES" sz="2400" dirty="0"/>
              <a:t>Fue construido en 1760 para el Conde Antal Grassalkovich, una porción de Hungría noble como el presidente de la Cámara húngara (una especie de ministerio de economía y finanzas para el Reino de Hungría), por el arquitecto Antón Mayerhofer. Cuenta con muchas hermosas habitaciones y una impresionante escalera.</a:t>
            </a:r>
          </a:p>
        </p:txBody>
      </p:sp>
    </p:spTree>
    <p:extLst>
      <p:ext uri="{BB962C8B-B14F-4D97-AF65-F5344CB8AC3E}">
        <p14:creationId xmlns:p14="http://schemas.microsoft.com/office/powerpoint/2010/main" val="86376379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1 Imagen" descr="Gassalkovich Palace.-Bratislav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734647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1 Imagen" descr="Grassalkovich.-Eastern Europe! 21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4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408424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1 Imagen" descr="Grassalkovich_palace.-Bratislav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36163" cy="745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956455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1 Imagen" descr="Grassalkovich_palace_gar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59896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1 Imagen" descr="Grassalovich Gardens.-Eastern Europe! 21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349578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1 Imagen" descr="Grassalovich Presidential-Palace-Park-Bratislava-Slovakia-198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506938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ES" dirty="0"/>
              <a:t>Bahai Gardens</a:t>
            </a:r>
          </a:p>
        </p:txBody>
      </p:sp>
      <p:sp>
        <p:nvSpPr>
          <p:cNvPr id="49155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altLang="es-ES" sz="2400" dirty="0"/>
              <a:t>Las </a:t>
            </a:r>
            <a:r>
              <a:rPr lang="es-ES" altLang="es-ES" sz="2400" b="1" dirty="0"/>
              <a:t>Terrazas</a:t>
            </a:r>
            <a:r>
              <a:rPr lang="es-ES" altLang="es-ES" sz="2400" dirty="0"/>
              <a:t> de la Fe Bahá'í, también conocida como los </a:t>
            </a:r>
            <a:r>
              <a:rPr lang="es-ES" altLang="es-ES" sz="2400" b="1" dirty="0"/>
              <a:t>Jardines Colgantes de Haifa,</a:t>
            </a:r>
            <a:r>
              <a:rPr lang="es-ES" altLang="es-ES" sz="2400" dirty="0"/>
              <a:t> son terrazas ajardinadas alrededor del Santuario del Báb en el Monte Carmelo en Haifa , Israel .</a:t>
            </a:r>
          </a:p>
          <a:p>
            <a:pPr eaLnBrk="1" hangingPunct="1"/>
            <a:r>
              <a:rPr lang="es-ES" altLang="es-ES" sz="2400" dirty="0"/>
              <a:t> Se trata de uno de los atractivos turísticos más visitados de Israel. </a:t>
            </a:r>
          </a:p>
          <a:p>
            <a:pPr eaLnBrk="1" hangingPunct="1"/>
            <a:r>
              <a:rPr lang="es-ES" altLang="es-ES" sz="2400" dirty="0"/>
              <a:t>El arquitecto fue Fariborz Sahba de Irán . </a:t>
            </a:r>
          </a:p>
          <a:p>
            <a:pPr eaLnBrk="1" hangingPunct="1"/>
            <a:r>
              <a:rPr lang="es-ES" altLang="es-ES" sz="2400" dirty="0"/>
              <a:t>Junto con los Lugares sacros bahaíes en el oeste de Galilea , son  Patrimonio de la Humanidad por la UNESCO. .</a:t>
            </a:r>
          </a:p>
        </p:txBody>
      </p:sp>
    </p:spTree>
    <p:extLst>
      <p:ext uri="{BB962C8B-B14F-4D97-AF65-F5344CB8AC3E}">
        <p14:creationId xmlns:p14="http://schemas.microsoft.com/office/powerpoint/2010/main" val="408884469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76250"/>
            <a:ext cx="7113984" cy="5905078"/>
          </a:xfrm>
        </p:spPr>
        <p:txBody>
          <a:bodyPr>
            <a:normAutofit lnSpcReduction="10000"/>
          </a:bodyPr>
          <a:lstStyle/>
          <a:p>
            <a:r>
              <a:rPr lang="es-ES" altLang="es-ES" sz="2400" dirty="0"/>
              <a:t>Las terrazas representan los primeros dieciocho discípulos del Báb , que fueron designados " Carta por la Vida ",  aunque no son terrazas individuales están conectadas con letras individuales.</a:t>
            </a:r>
          </a:p>
          <a:p>
            <a:r>
              <a:rPr lang="es-ES" altLang="es-ES" sz="2400" dirty="0"/>
              <a:t>Nueve círculos concéntricos proporcionar la geometría principal de las dieciocho terrazas. </a:t>
            </a:r>
          </a:p>
          <a:p>
            <a:r>
              <a:rPr lang="es-ES" altLang="es-ES" sz="2400" dirty="0"/>
              <a:t>Así como la identificación de un círculo presupone un centro, por lo que las terrazas se han concebido como generados a partir del Santuario del Báb. </a:t>
            </a:r>
          </a:p>
          <a:p>
            <a:r>
              <a:rPr lang="es-ES" altLang="es-ES" sz="2400" dirty="0"/>
              <a:t>Las dieciocho terrazas además de la terraza  de los Santuario del Báb son diecinueve terrazas en total. </a:t>
            </a:r>
          </a:p>
          <a:p>
            <a:r>
              <a:rPr lang="es-ES" altLang="es-ES" sz="2400" dirty="0"/>
              <a:t>Diecinueve es un número significativo tanto en las religiones Bahá'í </a:t>
            </a:r>
            <a:r>
              <a:rPr lang="es-ES" altLang="es-ES" dirty="0"/>
              <a:t>como en la </a:t>
            </a:r>
            <a:r>
              <a:rPr lang="es-ES" altLang="es-ES" sz="2400" dirty="0"/>
              <a:t>Babi.</a:t>
            </a:r>
          </a:p>
        </p:txBody>
      </p:sp>
    </p:spTree>
    <p:extLst>
      <p:ext uri="{BB962C8B-B14F-4D97-AF65-F5344CB8AC3E}">
        <p14:creationId xmlns:p14="http://schemas.microsoft.com/office/powerpoint/2010/main" val="166522120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692150"/>
            <a:ext cx="7113984" cy="5327650"/>
          </a:xfrm>
        </p:spPr>
        <p:txBody>
          <a:bodyPr>
            <a:normAutofit lnSpcReduction="10000"/>
          </a:bodyPr>
          <a:lstStyle/>
          <a:p>
            <a:r>
              <a:rPr lang="es-ES" altLang="es-ES" sz="2400" dirty="0"/>
              <a:t>Fariborz Sahba comenzó a trabajar en 1987 el diseño de los jardines y supervisó la construcción.</a:t>
            </a:r>
          </a:p>
          <a:p>
            <a:r>
              <a:rPr lang="es-ES" altLang="es-ES" sz="2400" dirty="0"/>
              <a:t>A partir de su base, los jardines se extienden a casi un kilómetro por la ladera del Monte Carmelo, que abarca unos 200.000 metros cuadrados de terreno. </a:t>
            </a:r>
          </a:p>
          <a:p>
            <a:r>
              <a:rPr lang="es-ES" altLang="es-ES" sz="2400" dirty="0"/>
              <a:t>Los jardines están unidos por una escalera flanqueada por dos arroyos de agua corriente en cascada por la ladera de la montaña a través de los pasos y puentes de las  terrazas.  </a:t>
            </a:r>
          </a:p>
          <a:p>
            <a:r>
              <a:rPr lang="es-ES" altLang="es-ES" sz="2400" dirty="0"/>
              <a:t>Los jardines tienen elementos de los jardines paraíso persas , aislando el sitio del ruido del entorno y la conexión de los diferentes edificios Bahá'í en el Monte Carmelo.</a:t>
            </a:r>
          </a:p>
          <a:p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391318709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981075"/>
            <a:ext cx="7041976" cy="5038725"/>
          </a:xfrm>
        </p:spPr>
        <p:txBody>
          <a:bodyPr/>
          <a:lstStyle/>
          <a:p>
            <a:r>
              <a:rPr lang="es-ES" altLang="es-ES" sz="2400" dirty="0"/>
              <a:t>El sistema de riego incluye un ordenador que, sobre la base de datos meteorológicos que recibe, controla cientos de válvulas para distribuir el agua a lo largo de los jardines por aspersión y goteo.</a:t>
            </a:r>
          </a:p>
          <a:p>
            <a:r>
              <a:rPr lang="es-ES" altLang="es-ES" sz="2400" dirty="0"/>
              <a:t>Esto se hace por la noche y temprano en la mañana, para evitar el desperdicio de agua por evaporación. </a:t>
            </a:r>
          </a:p>
          <a:p>
            <a:r>
              <a:rPr lang="es-ES" altLang="es-ES" sz="2400" dirty="0"/>
              <a:t>El agua que fluye a lo largo de las escaleras está circulando en un sistema cerrado dentro de cada terraza, de modo que casi no se desperdicia el agua.</a:t>
            </a:r>
          </a:p>
        </p:txBody>
      </p:sp>
    </p:spTree>
    <p:extLst>
      <p:ext uri="{BB962C8B-B14F-4D97-AF65-F5344CB8AC3E}">
        <p14:creationId xmlns:p14="http://schemas.microsoft.com/office/powerpoint/2010/main" val="364636806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Archivo: TerracesBenGurion2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427042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1 Imagen" descr="israel_haifa_0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739344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1 Imagen" descr="Bahai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506067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1 Imagen" descr="Bahai Gardens.-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71093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1 Imagen" descr="Bahai-garde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779778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1 Imagen" descr="Bahai Gardens.-haifa-pic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006798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1 Imagen" descr="Bahai Gardens.-israe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857729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1 Imagen" descr="Bahai Gardens.-xx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218280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1 Imagen" descr="Bahai Gardens.-xx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256932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1 Imagen" descr="Bahai Gardens.-xx2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620919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1 Imagen" descr="Bahai Gardens.-xxx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432781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1 Imagen" descr="Bahai Gardens.-xxx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242991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1 Imagen" descr="Bahai_Gardens_Upper_Terrac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854306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1 Imagen" descr="Bahai_gardens_Wallpape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456441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1 Imagen" descr="Bahai_gardens-t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480280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1 Imagen" descr="Bahai Gardens.-xxx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462521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1 Imagen" descr="Bahai Gardens.-xxx1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293324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1 Imagen" descr="Baha'i Gardens.-Acr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964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853930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1 Imagen" descr="Bahai Gardens, Haif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507415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1 Imagen" descr="bahai Gardens_1_8_sm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763226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1 Imagen" descr="bahai_garde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573475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1 Imagen" descr="Bahai_Gardens_00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50"/>
            <a:ext cx="9144000" cy="684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769904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1 Imagen" descr="Bahai_Gardens_00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50"/>
            <a:ext cx="9144000" cy="684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011863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1 Imagen" descr="Bahai_gardens_haifa_israe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806691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1 Imagen" descr="Bahai_Gardens_in_Haif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919653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1 Imagen" descr="Bahaia Gardens.-House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396180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1 Imagen" descr="Bahai-garden-akk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11591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1 Imagen" descr="Bahai-Gardens.-xxx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096398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1 Imagen" descr="Bahai-gardens-akko.-Acueduc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683379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1 Imagen" descr="bahai-gardens-akk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13573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1 Imagen" descr="Bahai-gardens-haifa-israe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223500" cy="766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911728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1 Imagen" descr="israel_haifa_0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899650" cy="7424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654684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1 Imagen" descr="israel_haifa_1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36163" cy="745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531433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1 Imagen" descr="israel_haifa_2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490018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1 Imagen" descr="israel_haifa_4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96413" cy="738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694764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1 Imagen" descr="israel_haifa_0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413" y="0"/>
            <a:ext cx="10152063" cy="7408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090139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ES" dirty="0"/>
              <a:t>Jerusalem Botanic Garden</a:t>
            </a:r>
          </a:p>
        </p:txBody>
      </p:sp>
      <p:sp>
        <p:nvSpPr>
          <p:cNvPr id="90115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185992" cy="5076825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altLang="es-ES" sz="2400" dirty="0"/>
              <a:t>El </a:t>
            </a:r>
            <a:r>
              <a:rPr lang="es-ES" altLang="es-ES" sz="2400" b="1" dirty="0"/>
              <a:t>Jardin Botánico de Jerusalén (JBG)</a:t>
            </a:r>
            <a:r>
              <a:rPr lang="es-ES" altLang="es-ES" sz="2400" dirty="0"/>
              <a:t> se encuentra en el barrio de Nayot en Jerusalén , en el borde sureste de la Givat Ram campus de la Universidad Hebrea de Jerusalén . </a:t>
            </a:r>
          </a:p>
          <a:p>
            <a:pPr eaLnBrk="1" hangingPunct="1"/>
            <a:r>
              <a:rPr lang="es-ES" altLang="es-ES" sz="2400" dirty="0"/>
              <a:t>El jardín está dividido en secciones fitogeográficas, con flora de diversas regiones el mundo. </a:t>
            </a:r>
          </a:p>
          <a:p>
            <a:pPr eaLnBrk="1" hangingPunct="1"/>
            <a:r>
              <a:rPr lang="es-ES" altLang="es-ES" sz="2400" dirty="0"/>
              <a:t>El Jardin Botánico de Jerusalén abrió sus puertas al público en 1985. </a:t>
            </a:r>
          </a:p>
          <a:p>
            <a:pPr eaLnBrk="1" hangingPunct="1"/>
            <a:r>
              <a:rPr lang="es-ES" altLang="es-ES" sz="2400" dirty="0"/>
              <a:t>El invernadero tropical se abrió en 1986 y la sección de Sudáfrica fue plantada en 1989. </a:t>
            </a:r>
          </a:p>
          <a:p>
            <a:pPr eaLnBrk="1" hangingPunct="1"/>
            <a:r>
              <a:rPr lang="es-ES" altLang="es-ES" sz="2400" dirty="0"/>
              <a:t>El Hank Greenspan Entrance Plaza, Centro de Visitantes Dvorsky y restaurantes fueron construidos en 1990. </a:t>
            </a:r>
          </a:p>
        </p:txBody>
      </p:sp>
    </p:spTree>
    <p:extLst>
      <p:ext uri="{BB962C8B-B14F-4D97-AF65-F5344CB8AC3E}">
        <p14:creationId xmlns:p14="http://schemas.microsoft.com/office/powerpoint/2010/main" val="387865633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76250"/>
            <a:ext cx="7041976" cy="568960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altLang="es-ES" sz="2400" dirty="0"/>
              <a:t>La primera parcela de terreno fue comprada en el Monte Scopus en 1926.</a:t>
            </a:r>
          </a:p>
          <a:p>
            <a:pPr eaLnBrk="1" hangingPunct="1"/>
            <a:r>
              <a:rPr lang="es-ES" altLang="es-ES" sz="2400" dirty="0"/>
              <a:t>Los planes para el jardín botánico se han elaborado por Alexander Eig , presidente del Departamento de Botánica de la Universidad Hebrea, en base a la flora de la Tierra de Israel desde el Monte Líbano hasta el desierto.</a:t>
            </a:r>
          </a:p>
          <a:p>
            <a:pPr eaLnBrk="1" hangingPunct="1"/>
            <a:r>
              <a:rPr lang="es-ES" altLang="es-ES" sz="2400" dirty="0"/>
              <a:t>La plantación comenzó en 1931.</a:t>
            </a:r>
          </a:p>
          <a:p>
            <a:pPr eaLnBrk="1" hangingPunct="1"/>
            <a:r>
              <a:rPr lang="es-ES" altLang="es-ES" sz="2400" dirty="0"/>
              <a:t>En 1948, en la Guerra de Independencia de Israel el acceso al Monte Scopus y el campus universitario fue cortada. </a:t>
            </a:r>
          </a:p>
          <a:p>
            <a:pPr eaLnBrk="1" hangingPunct="1"/>
            <a:r>
              <a:rPr lang="es-ES" altLang="es-ES" sz="2400" dirty="0"/>
              <a:t>Cuando una escuela alternativa fue construida en Givat Ram en 1954, un nuevo jardín botánico fue plantado cerca de la Biblioteca Nacional y la Universidad , incluyendo una colección única de coníferas.</a:t>
            </a:r>
          </a:p>
        </p:txBody>
      </p:sp>
    </p:spTree>
    <p:extLst>
      <p:ext uri="{BB962C8B-B14F-4D97-AF65-F5344CB8AC3E}">
        <p14:creationId xmlns:p14="http://schemas.microsoft.com/office/powerpoint/2010/main" val="301810396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1 Imagen" descr="Jerusalem Botanic Gardens.-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2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2652723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1 Imagen" descr="Jerusalem_Botanical_Gardens_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685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778059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1 Imagen" descr="Jerusalem_Botanical_Gardens_046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685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0343764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1 Imagen" descr="Jerusalem_Botanical_Gardens_IMG_047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685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8725775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1 Imagen" descr="Jerusalem_Botanical_Gardens_IMG_047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685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550826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1 Imagen" descr="Jerusalem_Botanical_Gardens_IMG_046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1450"/>
            <a:ext cx="4500563" cy="702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7283" name="2 Imagen" descr="Jerusalem_Botanical_Gardens_IMG_0481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-315913"/>
            <a:ext cx="4643437" cy="717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104510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1 Imagen" descr="Jerusalem.-Tropical_Greenhouse_Jerusalem_Botanical_Gardens_IMG_046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7823671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1 Imagen" descr="Jerusalem Botanic Garden.-x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9659262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2 Imagen" descr="Jerusalem_Botanical_Gardens_IMG_046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7190139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1 Imagen" descr="Jerusalem_Botanical_Gardens_IMG_047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5746677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1 Imagen" descr="Jerusalem_Botanical_Garden_visitors_cente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3304782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1 Imagen" descr="Jerusalem_Botanical_Garden_Givat_Ram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7866565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s-ES" dirty="0"/>
              <a:t>Al Naseem Park</a:t>
            </a:r>
          </a:p>
        </p:txBody>
      </p:sp>
      <p:sp>
        <p:nvSpPr>
          <p:cNvPr id="104451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185992" cy="4789488"/>
          </a:xfrm>
        </p:spPr>
        <p:txBody>
          <a:bodyPr>
            <a:normAutofit fontScale="92500"/>
          </a:bodyPr>
          <a:lstStyle/>
          <a:p>
            <a:r>
              <a:rPr lang="es-ES" altLang="es-ES" sz="2400" dirty="0"/>
              <a:t>Al Naseem Park fue inaugurado en Mascate, en el año 1985.</a:t>
            </a:r>
          </a:p>
          <a:p>
            <a:r>
              <a:rPr lang="es-ES" altLang="es-ES" sz="2400" dirty="0"/>
              <a:t>Fue inaugurado durante la celebración del Día Nacional 15. </a:t>
            </a:r>
          </a:p>
          <a:p>
            <a:r>
              <a:rPr lang="es-ES" altLang="es-ES" sz="2400" dirty="0"/>
              <a:t>Su superficie total es de 75.000 metros cuadrados y está a unos 30 km de Aeropuerto Internacional de Mascate. </a:t>
            </a:r>
          </a:p>
          <a:p>
            <a:r>
              <a:rPr lang="es-ES" altLang="es-ES" sz="2400" dirty="0"/>
              <a:t>Este parque está equipado con una biblioteca y todas las instalaciones de un parque infantil, así como áreas de juego de voleibol, tenis y fútbol. </a:t>
            </a:r>
          </a:p>
          <a:p>
            <a:r>
              <a:rPr lang="es-ES" altLang="es-ES" sz="2400" dirty="0"/>
              <a:t>El parque es muy interesante, ya que tiene muchas características que atraen a los niños e incluso adultos. </a:t>
            </a:r>
          </a:p>
        </p:txBody>
      </p:sp>
    </p:spTree>
    <p:extLst>
      <p:ext uri="{BB962C8B-B14F-4D97-AF65-F5344CB8AC3E}">
        <p14:creationId xmlns:p14="http://schemas.microsoft.com/office/powerpoint/2010/main" val="1143059690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76250"/>
            <a:ext cx="7041976" cy="5543550"/>
          </a:xfrm>
        </p:spPr>
        <p:txBody>
          <a:bodyPr/>
          <a:lstStyle/>
          <a:p>
            <a:r>
              <a:rPr lang="es-ES" altLang="es-ES" sz="2400" dirty="0"/>
              <a:t>Cuenta con un viaje en tren que recorre el parque y le da una experiencia apasionante. </a:t>
            </a:r>
          </a:p>
          <a:p>
            <a:r>
              <a:rPr lang="es-ES" altLang="es-ES" sz="2400" dirty="0"/>
              <a:t>Un mini-falaj fluye a lo largo del parque. </a:t>
            </a:r>
          </a:p>
          <a:p>
            <a:r>
              <a:rPr lang="es-ES" altLang="es-ES" sz="2400" dirty="0"/>
              <a:t>Disfrutar de la frescura al pasar por el laberinto de jazmín y bien cuidados jardines árabes y japoneses. </a:t>
            </a:r>
          </a:p>
          <a:p>
            <a:r>
              <a:rPr lang="es-ES" altLang="es-ES" sz="2400" dirty="0"/>
              <a:t>Todo esto y mucho más se suma a la belleza natural del parque. </a:t>
            </a:r>
          </a:p>
          <a:p>
            <a:r>
              <a:rPr lang="es-ES" altLang="es-ES" sz="2400" dirty="0"/>
              <a:t>Hay una cafetería en el centro, que se sirve todo tipo de deliciosos bocadillos y refrescos.</a:t>
            </a:r>
          </a:p>
          <a:p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1371270420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1 Imagen" descr="Nassem Park.-Oma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3591374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1 Imagen" descr="Naseem Park.-Oma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4953303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2 Imagen" descr="Naseem Park.-Oman.-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2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7750800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 descr="C:\Users\USUARIO\Desktop\Arabia Saudi\Naseem Park.-Oman.-x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7514739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2" descr="C:\Users\USUARIO\Desktop\Arabia Saudi\Naseem Park.-Oman.-x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1371315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 descr="C:\Users\USUARIO\Desktop\Arabia Saudi\Naseem Park.-Oman .-x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140199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2" descr="C:\Users\USUARIO\Desktop\Arabia Saudi\Nassem Park.-x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148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43" name="Picture 4" descr="C:\Users\USUARIO\Desktop\Arabia Saudi\Nassem Park.-x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0"/>
            <a:ext cx="471646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0395207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s-ES" dirty="0"/>
              <a:t>Al Sahwa Park</a:t>
            </a:r>
          </a:p>
        </p:txBody>
      </p:sp>
      <p:sp>
        <p:nvSpPr>
          <p:cNvPr id="113667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113984" cy="5005388"/>
          </a:xfrm>
        </p:spPr>
        <p:txBody>
          <a:bodyPr>
            <a:normAutofit lnSpcReduction="10000"/>
          </a:bodyPr>
          <a:lstStyle/>
          <a:p>
            <a:r>
              <a:rPr lang="es-ES" altLang="es-ES" sz="2400" b="1" dirty="0"/>
              <a:t>El Parque Sahwa</a:t>
            </a:r>
            <a:r>
              <a:rPr lang="es-ES" altLang="es-ES" sz="2400" dirty="0"/>
              <a:t> que se coloca en el centro que une la provincia de Mascate a otras regiones del país, tiene por objeto proporcionar a los residentes de la zona y visitantes de la región la oportunidad de reunirse y para que los niños jueguen en áreas abiertas en medio de una jardín en las proximidades del Aeropuerto Internacional de Mascate. </a:t>
            </a:r>
          </a:p>
          <a:p>
            <a:r>
              <a:rPr lang="es-ES" altLang="es-ES" sz="2400" dirty="0"/>
              <a:t>Está muy cerca de Muscat City Centre.</a:t>
            </a:r>
          </a:p>
          <a:p>
            <a:r>
              <a:rPr lang="es-ES" altLang="es-ES" sz="2400" dirty="0"/>
              <a:t>El parque cuenta con arquitectura islámica de tipo de fuentes de agua operados por computadora que puede cambiar el color y la forma del agua de acuerdo con el flujo rítmico y un recorrido por la plaza. </a:t>
            </a:r>
          </a:p>
          <a:p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4243686709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052513"/>
            <a:ext cx="7041976" cy="4967287"/>
          </a:xfrm>
        </p:spPr>
        <p:txBody>
          <a:bodyPr/>
          <a:lstStyle/>
          <a:p>
            <a:r>
              <a:rPr lang="es-ES" altLang="es-ES" sz="2400" dirty="0"/>
              <a:t>El parque también cuenta con áreas de descanso de la familia, un patio circular que conecta todas las obras del parque, incluyendo la plaza de Al Sahwa y seis jardines islámicos de las formas geométricas, cafeterías, un restaurante y una mezquita.</a:t>
            </a:r>
          </a:p>
          <a:p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4104506065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1 Imagen" descr="Al Sahwa Park.-x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2150025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1 Imagen" descr="Al Sahwa Park..-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6107471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1 Imagen" descr="Al sahwa Park.-Musca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1100032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1 Imagen" descr="Al Sahwa Park.-Muscat.-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287937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1 Imagen" descr="Al Sahwa Park.-x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6246147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1 Imagen" descr="Al Sahwa Park.-x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6568288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 2" descr="C:\Users\USUARIO\Desktop\Arabia Saudi\Al Sahwa Park.-x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6525"/>
            <a:ext cx="9144000" cy="699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709483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</TotalTime>
  <Words>1659</Words>
  <Application>Microsoft Office PowerPoint</Application>
  <PresentationFormat>Presentación en pantalla (4:3)</PresentationFormat>
  <Paragraphs>254</Paragraphs>
  <Slides>114</Slides>
  <Notes>97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114</vt:i4>
      </vt:variant>
    </vt:vector>
  </HeadingPairs>
  <TitlesOfParts>
    <vt:vector size="119" baseType="lpstr">
      <vt:lpstr>Calibri</vt:lpstr>
      <vt:lpstr>Century Schoolbook</vt:lpstr>
      <vt:lpstr>Wingdings</vt:lpstr>
      <vt:lpstr>Wingdings 2</vt:lpstr>
      <vt:lpstr>Default Theme</vt:lpstr>
      <vt:lpstr>ASIA.-LA VUELTA AL MUNDO EN 885 JARDINES.-ASIATICOS.-E</vt:lpstr>
      <vt:lpstr>Al Bida Park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Cibodas Botanical Garden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Gassalkovich Palace Gardens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Bahai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Jerusalem Botanic Garden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Al Naseem Park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Al Sahwa Park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385 JARDINES.-ESPAÑA.-</dc:title>
  <dc:creator>Josep</dc:creator>
  <cp:lastModifiedBy>Usuario</cp:lastModifiedBy>
  <cp:revision>6</cp:revision>
  <dcterms:created xsi:type="dcterms:W3CDTF">2013-09-12T16:18:33Z</dcterms:created>
  <dcterms:modified xsi:type="dcterms:W3CDTF">2018-03-01T12:33:13Z</dcterms:modified>
</cp:coreProperties>
</file>