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378"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79"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DD9B0A-592A-4ABD-B0EA-67CAE8C29EE3}"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FA7DF6-B0EE-44B6-8820-60652ACD9478}" type="slidenum">
              <a:rPr lang="es-ES" smtClean="0"/>
              <a:t>‹Nº›</a:t>
            </a:fld>
            <a:endParaRPr lang="es-ES" dirty="0"/>
          </a:p>
        </p:txBody>
      </p:sp>
    </p:spTree>
    <p:extLst>
      <p:ext uri="{BB962C8B-B14F-4D97-AF65-F5344CB8AC3E}">
        <p14:creationId xmlns:p14="http://schemas.microsoft.com/office/powerpoint/2010/main" val="2115432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49438BD-D488-461A-96A5-C6DD4069826B}" type="slidenum">
              <a:rPr lang="es-ES" smtClean="0">
                <a:solidFill>
                  <a:prstClr val="black"/>
                </a:solidFill>
                <a:latin typeface="Calibri" pitchFamily="34" charset="0"/>
              </a:rPr>
              <a:pPr>
                <a:defRPr/>
              </a:pPr>
              <a:t>4</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2231E68-4DEC-4163-A344-FA04C265D85A}" type="slidenum">
              <a:rPr lang="es-ES" smtClean="0">
                <a:solidFill>
                  <a:prstClr val="black"/>
                </a:solidFill>
                <a:latin typeface="Calibri" pitchFamily="34" charset="0"/>
              </a:rPr>
              <a:pPr>
                <a:defRPr/>
              </a:pPr>
              <a:t>5</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CC06E12-44DD-4B58-942B-5A2E40BF5CC3}" type="slidenum">
              <a:rPr lang="es-ES" smtClean="0">
                <a:solidFill>
                  <a:prstClr val="black"/>
                </a:solidFill>
                <a:latin typeface="Calibri" pitchFamily="34" charset="0"/>
              </a:rPr>
              <a:pPr>
                <a:defRPr/>
              </a:pPr>
              <a:t>6</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323BF29-33D1-43F8-8F15-89A24F591F23}"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5CC87FE-04FC-4ADA-BC43-7530D94DA94C}"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338B8B7-FB2C-4DBD-95AE-129A2F5B8267}"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C4A09F3-186B-454A-B896-029E491ED6FE}"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3B09331-F3EC-4506-98BF-08CFD59F0912}"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3D29213-98B5-46AE-9205-9D19AE1D2BE9}"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A16A349-0FB6-4694-A538-35B34C69CDE7}"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Nerhu Park</a:t>
            </a:r>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73BEE41-F19F-4755-9AE5-39D33E3493F4}"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Indira Gandhi Park</a:t>
            </a:r>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661CC8-0AED-4EAF-8054-873C4EB99D4C}"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Indira Gandhi  Park</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B42FB4C-3207-4631-87BC-7A87FFBEDF12}"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Indira Gandhi Park</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1EC656-A503-48C2-8976-4720CD0366FB}"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Indira Gandhi Park</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DC4D04-EA77-4151-B88B-D4E66E6DF746}"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EE7966-D8DF-4B39-B040-8A7761079670}"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5B871E6-568E-4D5C-B0ED-BAA9420FA3A8}"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D827C9D-889A-4D9A-9D48-C39F9CCE21CC}"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63F84C4-E18B-4477-B29B-E7DED7BCBBB5}"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Garden</a:t>
            </a:r>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A6CA43-E69A-4BDE-B497-D90A7D91FE52}"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CA7F2B4-EA3C-4AB1-A689-028181D0BFF2}"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9CCD850-7170-4E8D-A5CA-3D31BCB4E507}"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C6D55D7-F857-44A1-982B-3F65BAE14610}"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A3ED45F-B9FF-4CC3-9475-50EBBB02BDE8}"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194A17B-EA03-4482-9BD1-AAD99E77A3ED}"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607654B-8941-49BD-8F48-B556C133A3C5}"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969BBE7-FA02-4BEC-9841-D5E5ACBD384C}"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DB4306-2B14-4C38-84A4-6DD5B95D0AE8}"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66D04C0-D29D-4622-88A3-AF34731A9B68}"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923228-8BAE-48E6-B380-3265F51F8E7B}"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A77392-1B4D-483C-B16F-559064078314}"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CA2E92-3F7F-46EF-9229-41B633B2DD21}"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84FE1D-4F17-4A0B-9421-65840ABD84F5}"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Bagh.-Autumn</a:t>
            </a:r>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183F6CE-4A7F-4E1B-A486-7CA7AF9A0E71}"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3378C46-B7C7-45B5-9173-FC58B423F809}"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9DB944A-6AF8-4056-BCBC-DDAF0A7E2605}"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DA0AE1D-226D-4422-A8E6-58B5E36D4BB3}"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A17D1D-463B-4E29-B239-8948FD099C3E}"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99FE0E8-D3D1-4737-BEAD-E26F83B2708B}"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0F53BA8-F3D1-4FE3-86D5-6AC79DE703B0}"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EF79188-171C-4026-B805-39BA637ECCF2}"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49EC3EB-4009-4BFC-8FA4-841A8A53049B}"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38293EE-953A-4235-B28D-4276DE7AF590}"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A98336-674B-47E7-B08A-6B4F848D12CB}"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1E0030-C95A-446E-BF69-14AF6FAEE35C}"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Bagh.-Mountains</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A55E1B-BE88-4538-8E1D-B1B7ECE73655}"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A6CE9FB-5FE4-49B5-AADA-073401A2C2AF}"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257E636-913E-4F7C-AC8B-B4B16F7021BB}"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81CF1AF-CD93-4047-A8CE-9A111E8873D1}"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6DB657F-3B56-4744-BF03-15CC12F71983}"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991C0B7-90CD-4154-914F-3A67BC3BA011}"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0EDE824-ADBF-4105-B49E-E752A7979A14}"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Bagh.-Srinagar</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A7B5FA4-A2EF-4AA7-8EF0-E36EDED19BBC}"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Bagh.-Lahore</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76D8AD2-0E36-479D-BEBA-9E9A25A398C5}"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Bagh.-Lahore</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F2DC67E-814B-4C08-B5FD-983960771491}"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Bagh.-Lahore</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543FACD-ED0D-4FBA-BBB8-A84078C8E409}"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Bagh.-Lahore</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5515D7-7071-4FDD-B048-E28CEC507719}"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Bagh.-Lahore</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8215C6-5F9D-48D3-A824-6BEF37BB2705}"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Bagh.-Lahore</a:t>
            </a:r>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2FA3BA-EFF2-4DA0-BA64-803AE7F848E0}"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Bagh.-Lahore</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DDC1215-9BA0-4D3B-8E38-72AE46C36787}"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Bagh.-Lahore</a:t>
            </a:r>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B8A8AE-690A-4521-9843-3930AFDD2DA6}"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Bagh.-Lahore</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24AC5B-436B-461B-9B7F-A557D9EC82FF}"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Shalimar Bagh</a:t>
            </a:r>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D00AAA-3FD9-4E2E-8904-47E99AC8D09F}"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A2F70D4-44CF-4509-8D52-8109AC1D9FB5}"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5E0A274-ECAA-4E25-A858-E4BB939A9AC7}"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33D1E38-0570-4CF6-8D14-9F2C66C9EA4D}"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FE58FFE-4991-4896-ABAF-0A8F51E12139}"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54B9DB8-0272-4B24-AF4F-FFCB630A569F}"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BE51E1E-E794-4F63-86BB-07ACD66E7B80}"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3672684-0CDC-46B9-AE5E-E87E6CF5667E}"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0DE1A3B-7DF4-46E4-B820-9AD38F3D55B6}"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B8DD263-8490-4E29-8872-B6B8837DA0F3}"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CA12AC9-3542-41E9-BB5D-A76A5BAEE240}"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32FA81A-439D-47B4-9CA3-D6968727C87C}"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1B1AB3-7433-4ED6-A212-6D0CA1549A40}"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A9D8719-189A-46A8-B671-3760CA12E1B4}"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Fin</a:t>
            </a:r>
          </a:p>
        </p:txBody>
      </p:sp>
      <p:sp>
        <p:nvSpPr>
          <p:cNvPr id="2089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DA96488-5B09-4FDB-B40A-444AA5F12B6C}"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Fin</a:t>
            </a:r>
          </a:p>
        </p:txBody>
      </p:sp>
      <p:sp>
        <p:nvSpPr>
          <p:cNvPr id="2099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4D30A7E-ADD2-4E29-9E2E-7DEE24515BA1}"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Fin</a:t>
            </a:r>
          </a:p>
        </p:txBody>
      </p:sp>
      <p:sp>
        <p:nvSpPr>
          <p:cNvPr id="2109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4FD230-37A5-47DA-838C-D25526603787}"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Fin</a:t>
            </a:r>
          </a:p>
        </p:txBody>
      </p:sp>
      <p:sp>
        <p:nvSpPr>
          <p:cNvPr id="2119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8DF3144-C3E2-4F0B-B3F6-C744A42BC9C8}"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Fin</a:t>
            </a:r>
          </a:p>
        </p:txBody>
      </p:sp>
      <p:sp>
        <p:nvSpPr>
          <p:cNvPr id="2129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DEEB158-9DD9-4552-9E21-6F7632871695}"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Fin</a:t>
            </a:r>
          </a:p>
        </p:txBody>
      </p:sp>
      <p:sp>
        <p:nvSpPr>
          <p:cNvPr id="2140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D93D30-8113-4FAD-981F-F25F550ED611}"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Fin</a:t>
            </a:r>
          </a:p>
        </p:txBody>
      </p:sp>
      <p:sp>
        <p:nvSpPr>
          <p:cNvPr id="2150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EE8345F-D48E-457F-A554-3C93B737446C}" type="slidenum">
              <a:rPr lang="es-ES" smtClean="0">
                <a:solidFill>
                  <a:prstClr val="black"/>
                </a:solidFill>
                <a:latin typeface="Calibri" pitchFamily="34" charset="0"/>
              </a:rPr>
              <a:pPr>
                <a:defRPr/>
              </a:pPr>
              <a:t>105</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Fin</a:t>
            </a:r>
          </a:p>
        </p:txBody>
      </p:sp>
      <p:sp>
        <p:nvSpPr>
          <p:cNvPr id="2160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A22F2E5-E3F7-4558-BDEF-1444C7CC0225}" type="slidenum">
              <a:rPr lang="es-ES" smtClean="0">
                <a:solidFill>
                  <a:prstClr val="black"/>
                </a:solidFill>
                <a:latin typeface="Calibri" pitchFamily="34" charset="0"/>
              </a:rPr>
              <a:pPr>
                <a:defRPr/>
              </a:pPr>
              <a:t>106</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Fin</a:t>
            </a:r>
          </a:p>
        </p:txBody>
      </p:sp>
      <p:sp>
        <p:nvSpPr>
          <p:cNvPr id="2170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1ED2CD-C212-44E3-BC94-562B7449BC07}" type="slidenum">
              <a:rPr lang="es-ES" smtClean="0">
                <a:solidFill>
                  <a:prstClr val="black"/>
                </a:solidFill>
                <a:latin typeface="Calibri" pitchFamily="34" charset="0"/>
              </a:rPr>
              <a:pPr>
                <a:defRPr/>
              </a:pPr>
              <a:t>107</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a:t>
            </a:r>
          </a:p>
        </p:txBody>
      </p:sp>
      <p:sp>
        <p:nvSpPr>
          <p:cNvPr id="2181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68DB3D-AE81-46B5-9F90-31CD9EAE88E8}" type="slidenum">
              <a:rPr lang="es-ES" smtClean="0">
                <a:solidFill>
                  <a:prstClr val="black"/>
                </a:solidFill>
                <a:latin typeface="Calibri" pitchFamily="34" charset="0"/>
              </a:rPr>
              <a:pPr>
                <a:defRPr/>
              </a:pPr>
              <a:t>112</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a:t>
            </a:r>
          </a:p>
        </p:txBody>
      </p:sp>
      <p:sp>
        <p:nvSpPr>
          <p:cNvPr id="2191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B854C2C-D0F7-491C-A935-F1E8C56A0107}"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a:t>
            </a:r>
          </a:p>
        </p:txBody>
      </p:sp>
      <p:sp>
        <p:nvSpPr>
          <p:cNvPr id="2201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E5840CE-DDEC-4064-9736-0DA699AA8C9A}"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a:t>
            </a:r>
          </a:p>
        </p:txBody>
      </p:sp>
      <p:sp>
        <p:nvSpPr>
          <p:cNvPr id="2211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8D3372D-8595-49FF-AD48-3D0A55582E05}" type="slidenum">
              <a:rPr lang="es-ES" smtClean="0">
                <a:solidFill>
                  <a:prstClr val="black"/>
                </a:solidFill>
                <a:latin typeface="Calibri" pitchFamily="34" charset="0"/>
              </a:rPr>
              <a:pPr>
                <a:defRPr/>
              </a:pPr>
              <a:t>116</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a:t>
            </a:r>
          </a:p>
        </p:txBody>
      </p:sp>
      <p:sp>
        <p:nvSpPr>
          <p:cNvPr id="2222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57FD8CE-FF0D-4CD2-A449-389766A215B1}" type="slidenum">
              <a:rPr lang="es-ES" smtClean="0">
                <a:solidFill>
                  <a:prstClr val="black"/>
                </a:solidFill>
                <a:latin typeface="Calibri" pitchFamily="34" charset="0"/>
              </a:rPr>
              <a:pPr>
                <a:defRPr/>
              </a:pPr>
              <a:t>117</a:t>
            </a:fld>
            <a:endParaRPr lang="es-ES" dirty="0">
              <a:solidFill>
                <a:prstClr val="black"/>
              </a:solidFill>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a:t>
            </a:r>
          </a:p>
        </p:txBody>
      </p:sp>
      <p:sp>
        <p:nvSpPr>
          <p:cNvPr id="2232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9B8B555-E176-4CEC-A186-7E99C321EC04}" type="slidenum">
              <a:rPr lang="es-ES" smtClean="0">
                <a:solidFill>
                  <a:prstClr val="black"/>
                </a:solidFill>
                <a:latin typeface="Calibri" pitchFamily="34" charset="0"/>
              </a:rPr>
              <a:pPr>
                <a:defRPr/>
              </a:pPr>
              <a:t>118</a:t>
            </a:fld>
            <a:endParaRPr lang="es-ES" dirty="0">
              <a:solidFill>
                <a:prstClr val="black"/>
              </a:solidFill>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Jinnah.-Lahore</a:t>
            </a:r>
          </a:p>
        </p:txBody>
      </p:sp>
      <p:sp>
        <p:nvSpPr>
          <p:cNvPr id="2242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003198C-CE12-4104-898D-D98C2DFECA77}" type="slidenum">
              <a:rPr lang="es-ES" smtClean="0">
                <a:solidFill>
                  <a:prstClr val="black"/>
                </a:solidFill>
                <a:latin typeface="Calibri" pitchFamily="34" charset="0"/>
              </a:rPr>
              <a:pPr>
                <a:defRPr/>
              </a:pPr>
              <a:t>119</a:t>
            </a:fld>
            <a:endParaRPr lang="es-ES" dirty="0">
              <a:solidFill>
                <a:prstClr val="black"/>
              </a:solidFill>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a:t>
            </a:r>
          </a:p>
        </p:txBody>
      </p:sp>
      <p:sp>
        <p:nvSpPr>
          <p:cNvPr id="2252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DE31496-5B1C-4FD6-A3DF-F3F8B80B9EC2}" type="slidenum">
              <a:rPr lang="es-ES" smtClean="0">
                <a:solidFill>
                  <a:prstClr val="black"/>
                </a:solidFill>
                <a:latin typeface="Calibri" pitchFamily="34" charset="0"/>
              </a:rPr>
              <a:pPr>
                <a:defRPr/>
              </a:pPr>
              <a:t>120</a:t>
            </a:fld>
            <a:endParaRPr lang="es-ES" dirty="0">
              <a:solidFill>
                <a:prstClr val="black"/>
              </a:solidFill>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a:t>
            </a:r>
          </a:p>
        </p:txBody>
      </p:sp>
      <p:sp>
        <p:nvSpPr>
          <p:cNvPr id="2263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C73E424-F594-48F0-B0AB-B5E168E813A8}" type="slidenum">
              <a:rPr lang="es-ES" smtClean="0">
                <a:solidFill>
                  <a:prstClr val="black"/>
                </a:solidFill>
                <a:latin typeface="Calibri" pitchFamily="34" charset="0"/>
              </a:rPr>
              <a:pPr>
                <a:defRPr/>
              </a:pPr>
              <a:t>121</a:t>
            </a:fld>
            <a:endParaRPr lang="es-ES" dirty="0">
              <a:solidFill>
                <a:prstClr val="black"/>
              </a:solidFill>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a:t>
            </a:r>
          </a:p>
        </p:txBody>
      </p:sp>
      <p:sp>
        <p:nvSpPr>
          <p:cNvPr id="2273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D62FB45-1477-4A2E-8749-B3D14F77382D}" type="slidenum">
              <a:rPr lang="es-ES" smtClean="0">
                <a:solidFill>
                  <a:prstClr val="black"/>
                </a:solidFill>
                <a:latin typeface="Calibri" pitchFamily="34" charset="0"/>
              </a:rPr>
              <a:pPr>
                <a:defRPr/>
              </a:pPr>
              <a:t>122</a:t>
            </a:fld>
            <a:endParaRPr lang="es-ES" dirty="0">
              <a:solidFill>
                <a:prstClr val="black"/>
              </a:solidFill>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a:t>
            </a:r>
          </a:p>
        </p:txBody>
      </p:sp>
      <p:sp>
        <p:nvSpPr>
          <p:cNvPr id="2283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11CBA90-729C-45B2-BBE0-678B08EE4839}" type="slidenum">
              <a:rPr lang="es-ES" smtClean="0">
                <a:solidFill>
                  <a:prstClr val="black"/>
                </a:solidFill>
                <a:latin typeface="Calibri" pitchFamily="34" charset="0"/>
              </a:rPr>
              <a:pPr>
                <a:defRPr/>
              </a:pPr>
              <a:t>123</a:t>
            </a:fld>
            <a:endParaRPr lang="es-ES" dirty="0">
              <a:solidFill>
                <a:prstClr val="black"/>
              </a:solidFill>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Jinnah y Jardin Persa</a:t>
            </a:r>
          </a:p>
        </p:txBody>
      </p:sp>
      <p:sp>
        <p:nvSpPr>
          <p:cNvPr id="2293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D9A4531-8DF8-46D9-B935-96E75DB94B42}" type="slidenum">
              <a:rPr lang="es-ES" smtClean="0">
                <a:solidFill>
                  <a:prstClr val="black"/>
                </a:solidFill>
                <a:latin typeface="Calibri" pitchFamily="34" charset="0"/>
              </a:rPr>
              <a:pPr>
                <a:defRPr/>
              </a:pPr>
              <a:t>124</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9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10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9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ASIA.-LA VUELTA AL MUNDO EN 885 JARDINES.-ASIATICOS.-F</a:t>
            </a:r>
          </a:p>
        </p:txBody>
      </p:sp>
      <p:sp>
        <p:nvSpPr>
          <p:cNvPr id="3" name="2 Subtítulo"/>
          <p:cNvSpPr>
            <a:spLocks noGrp="1"/>
          </p:cNvSpPr>
          <p:nvPr>
            <p:ph type="subTitle" idx="1"/>
          </p:nvPr>
        </p:nvSpPr>
        <p:spPr>
          <a:xfrm>
            <a:off x="2627784" y="4509120"/>
            <a:ext cx="4752528"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Nerhu Park</a:t>
            </a:r>
          </a:p>
        </p:txBody>
      </p:sp>
      <p:sp>
        <p:nvSpPr>
          <p:cNvPr id="7171" name="2 Marcador de contenido"/>
          <p:cNvSpPr>
            <a:spLocks noGrp="1"/>
          </p:cNvSpPr>
          <p:nvPr>
            <p:ph sz="quarter" idx="1"/>
          </p:nvPr>
        </p:nvSpPr>
        <p:spPr>
          <a:xfrm>
            <a:off x="914400" y="1447800"/>
            <a:ext cx="7113984" cy="5410200"/>
          </a:xfrm>
        </p:spPr>
        <p:txBody>
          <a:bodyPr>
            <a:normAutofit lnSpcReduction="10000"/>
          </a:bodyPr>
          <a:lstStyle/>
          <a:p>
            <a:pPr eaLnBrk="1" hangingPunct="1"/>
            <a:r>
              <a:rPr lang="es-ES" altLang="es-ES" sz="2400" b="1" dirty="0"/>
              <a:t>Nehru Park,</a:t>
            </a:r>
            <a:r>
              <a:rPr lang="es-ES" altLang="es-ES" sz="2400" dirty="0"/>
              <a:t> Nueva Delhi, es un gran parque situado en el Chanakyapuri enclave diplomático de Nueva Delhi. </a:t>
            </a:r>
          </a:p>
          <a:p>
            <a:pPr eaLnBrk="1" hangingPunct="1"/>
            <a:r>
              <a:rPr lang="es-ES" altLang="es-ES" sz="2400" dirty="0"/>
              <a:t>El nombre de la India's primero el primer ministro, Jawaharlal Nehru, el parque se extiende sobre un área de (320.000 m </a:t>
            </a:r>
            <a:r>
              <a:rPr lang="es-ES" altLang="es-ES" sz="2400" baseline="30000" dirty="0"/>
              <a:t>2)</a:t>
            </a:r>
            <a:r>
              <a:rPr lang="es-ES" altLang="es-ES" sz="2400" dirty="0"/>
              <a:t> , cerca del centro de la ciudad, y fue construido en 1969. </a:t>
            </a:r>
          </a:p>
          <a:p>
            <a:pPr eaLnBrk="1" hangingPunct="1"/>
            <a:r>
              <a:rPr lang="es-ES" altLang="es-ES" sz="2400" dirty="0"/>
              <a:t>Lo que es hoy uno de los principales espacios verdes de la ciudad, y un lugar para Ragas la mañana y la tarde conciertos Ragas, como  de la "Música en el Parque" los conciertos organizados por NDMC, Consejo Municipal de Nueva Delhi  , SPIC MACAY conciertos de música y el anual Festival de Bhakti. </a:t>
            </a:r>
          </a:p>
          <a:p>
            <a:pPr eaLnBrk="1" hangingPunct="1"/>
            <a:endParaRPr lang="es-ES" altLang="es-ES" sz="2400" dirty="0"/>
          </a:p>
        </p:txBody>
      </p:sp>
    </p:spTree>
    <p:extLst>
      <p:ext uri="{BB962C8B-B14F-4D97-AF65-F5344CB8AC3E}">
        <p14:creationId xmlns:p14="http://schemas.microsoft.com/office/powerpoint/2010/main" val="1921315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113984" cy="5470525"/>
          </a:xfrm>
        </p:spPr>
        <p:txBody>
          <a:bodyPr>
            <a:normAutofit lnSpcReduction="10000"/>
          </a:bodyPr>
          <a:lstStyle/>
          <a:p>
            <a:pPr eaLnBrk="1" hangingPunct="1"/>
            <a:r>
              <a:rPr lang="es-ES" altLang="es-ES" sz="2400" dirty="0"/>
              <a:t>Aparte de esto, es un lugar habitual para los eventos de arte, clases de yoga por la mañana, y las casas de un antiguo templo de Shiva, una piscina pública y un café. </a:t>
            </a:r>
            <a:endParaRPr lang="es-ES" altLang="es-ES" sz="2400" baseline="30000" dirty="0"/>
          </a:p>
          <a:p>
            <a:pPr eaLnBrk="1" hangingPunct="1"/>
            <a:r>
              <a:rPr lang="es-ES" altLang="es-ES" sz="2400" dirty="0"/>
              <a:t> El parque es uno de los monumentos más famosos de Nueva Delhi y un hermoso lugar para pasar el rato a cabo durante una tarde de invierno soleado en Nueva Delhi. </a:t>
            </a:r>
          </a:p>
          <a:p>
            <a:pPr eaLnBrk="1" hangingPunct="1"/>
            <a:r>
              <a:rPr lang="es-ES" altLang="es-ES" sz="2400" dirty="0"/>
              <a:t>La piscina  pública  se ha transformado en un club exclusivo de los funcionarios y sus familias solamente. </a:t>
            </a:r>
          </a:p>
          <a:p>
            <a:pPr eaLnBrk="1" hangingPunct="1"/>
            <a:r>
              <a:rPr lang="es-ES" altLang="es-ES" sz="2400" dirty="0"/>
              <a:t>Sin embargo,  de ninguna manera se puede impedir a las personas que se aglomeran para el parque en </a:t>
            </a:r>
            <a:r>
              <a:rPr lang="es-ES" altLang="es-ES" dirty="0"/>
              <a:t>multitud</a:t>
            </a:r>
            <a:r>
              <a:rPr lang="es-ES" altLang="es-ES" sz="2400" dirty="0"/>
              <a:t> especialmente los domingos en invierno</a:t>
            </a:r>
          </a:p>
        </p:txBody>
      </p:sp>
    </p:spTree>
    <p:extLst>
      <p:ext uri="{BB962C8B-B14F-4D97-AF65-F5344CB8AC3E}">
        <p14:creationId xmlns:p14="http://schemas.microsoft.com/office/powerpoint/2010/main" val="1672136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Nehru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097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Nehru Park -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980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Nehru Park - 2_Water Sour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817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Nehru Park - 6_F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891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Nehru Park - 7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083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Nehru Park-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194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Nehru_Park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962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Nehru_Park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Nehru_Park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752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Nehru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165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Nehru-Park-Asans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973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lstStyle/>
          <a:p>
            <a:pPr eaLnBrk="1" hangingPunct="1"/>
            <a:r>
              <a:rPr lang="es-ES" altLang="es-ES" dirty="0"/>
              <a:t>Indira Gandhi Zoológico Park </a:t>
            </a:r>
          </a:p>
        </p:txBody>
      </p:sp>
      <p:sp>
        <p:nvSpPr>
          <p:cNvPr id="3"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b="1" dirty="0"/>
              <a:t>Indira Gandhi Zoological Park</a:t>
            </a:r>
            <a:r>
              <a:rPr lang="es-ES" dirty="0"/>
              <a:t> está situado en medio Kambalakonda Reserva Forestal en Visakhapatnam , Andhra Pradesh , India . </a:t>
            </a:r>
          </a:p>
          <a:p>
            <a:pPr marL="274320" indent="-274320" eaLnBrk="1" fontAlgn="auto" hangingPunct="1">
              <a:spcBef>
                <a:spcPts val="580"/>
              </a:spcBef>
              <a:spcAft>
                <a:spcPts val="0"/>
              </a:spcAft>
              <a:buFont typeface="Wingdings 2"/>
              <a:buChar char=""/>
              <a:defRPr/>
            </a:pPr>
            <a:r>
              <a:rPr lang="es-ES" dirty="0"/>
              <a:t> Este Parque Zoológico lleva el nombre del ex Primer Ministro de India, la señora Indira Gandhi . </a:t>
            </a:r>
          </a:p>
          <a:p>
            <a:pPr marL="274320" indent="-274320" eaLnBrk="1" fontAlgn="auto" hangingPunct="1">
              <a:spcBef>
                <a:spcPts val="580"/>
              </a:spcBef>
              <a:spcAft>
                <a:spcPts val="0"/>
              </a:spcAft>
              <a:buFont typeface="Wingdings 2"/>
              <a:buChar char=""/>
              <a:defRPr/>
            </a:pPr>
            <a:r>
              <a:rPr lang="es-ES" dirty="0"/>
              <a:t>Se declara abierto al público el 19 de mayo de 1977. </a:t>
            </a:r>
            <a:endParaRPr lang="es-ES" baseline="30000" dirty="0"/>
          </a:p>
          <a:p>
            <a:pPr marL="274320" indent="-274320" eaLnBrk="1" fontAlgn="auto" hangingPunct="1">
              <a:spcBef>
                <a:spcPts val="580"/>
              </a:spcBef>
              <a:spcAft>
                <a:spcPts val="0"/>
              </a:spcAft>
              <a:buFont typeface="Wingdings 2"/>
              <a:buChar char=""/>
              <a:defRPr/>
            </a:pPr>
            <a:r>
              <a:rPr lang="es-ES" dirty="0"/>
              <a:t>Tiene una extensión de 625 acres (2,53 km </a:t>
            </a:r>
            <a:r>
              <a:rPr lang="es-ES" baseline="30000" dirty="0"/>
              <a:t>2).</a:t>
            </a:r>
            <a:r>
              <a:rPr lang="es-ES" dirty="0"/>
              <a:t> </a:t>
            </a:r>
          </a:p>
          <a:p>
            <a:pPr marL="274320" indent="-274320" eaLnBrk="1" fontAlgn="auto" hangingPunct="1">
              <a:spcBef>
                <a:spcPts val="580"/>
              </a:spcBef>
              <a:spcAft>
                <a:spcPts val="0"/>
              </a:spcAft>
              <a:buFont typeface="Wingdings 2"/>
              <a:buChar char=""/>
              <a:defRPr/>
            </a:pPr>
            <a:r>
              <a:rPr lang="es-ES" dirty="0"/>
              <a:t>Está situado en Visakhapatnam entre el hermoso paisaje Ghats al este de la India.</a:t>
            </a:r>
          </a:p>
        </p:txBody>
      </p:sp>
    </p:spTree>
    <p:extLst>
      <p:ext uri="{BB962C8B-B14F-4D97-AF65-F5344CB8AC3E}">
        <p14:creationId xmlns:p14="http://schemas.microsoft.com/office/powerpoint/2010/main" val="1627465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Está rodeado de Ghats del este de 3 lados y la Bahía de Bengala, en el cuarto lado. </a:t>
            </a:r>
          </a:p>
          <a:p>
            <a:r>
              <a:rPr lang="es-ES" dirty="0"/>
              <a:t>Cerca de ochenta especies de animales de numeración a cerca de 800 están presentes en el zoológico.</a:t>
            </a:r>
          </a:p>
          <a:p>
            <a:endParaRPr lang="es-ES" dirty="0"/>
          </a:p>
        </p:txBody>
      </p:sp>
    </p:spTree>
    <p:extLst>
      <p:ext uri="{BB962C8B-B14F-4D97-AF65-F5344CB8AC3E}">
        <p14:creationId xmlns:p14="http://schemas.microsoft.com/office/powerpoint/2010/main" val="3637435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Indira-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308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Indira-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610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Indira Gandhi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133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Indira Gandhi Park.-Cierv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811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pPr eaLnBrk="1" hangingPunct="1"/>
            <a:r>
              <a:rPr lang="es-ES" altLang="es-ES" dirty="0"/>
              <a:t>Shalimar Bagh.-Srinagar</a:t>
            </a:r>
          </a:p>
        </p:txBody>
      </p:sp>
      <p:sp>
        <p:nvSpPr>
          <p:cNvPr id="25603" name="2 Marcador de contenido"/>
          <p:cNvSpPr>
            <a:spLocks noGrp="1"/>
          </p:cNvSpPr>
          <p:nvPr>
            <p:ph sz="quarter" idx="1"/>
          </p:nvPr>
        </p:nvSpPr>
        <p:spPr/>
        <p:txBody>
          <a:bodyPr/>
          <a:lstStyle/>
          <a:p>
            <a:pPr eaLnBrk="1" hangingPunct="1"/>
            <a:r>
              <a:rPr lang="es-ES" altLang="es-ES" sz="2400" b="1" dirty="0"/>
              <a:t>Shalimar Bagh,</a:t>
            </a:r>
            <a:r>
              <a:rPr lang="es-ES" altLang="es-ES" sz="2400" dirty="0"/>
              <a:t> es un jardín Mughal vinculados a través de un canal en el noreste del lago Dal , en su margen derecha situado  cerca de la ciudad de Srinagar , en la Jammu y Cachemira . </a:t>
            </a:r>
          </a:p>
          <a:p>
            <a:pPr eaLnBrk="1" hangingPunct="1"/>
            <a:r>
              <a:rPr lang="es-ES" altLang="es-ES" sz="2400" dirty="0"/>
              <a:t>Sus nombres son Shalamar Jardín, Bagh Shalamar, Farah Baksh y Baksh Faiz, y el otro famoso jardín línea de costa en los alrededores es Nishat Bagh . </a:t>
            </a:r>
          </a:p>
          <a:p>
            <a:pPr eaLnBrk="1" hangingPunct="1"/>
            <a:r>
              <a:rPr lang="es-ES" altLang="es-ES" sz="2400" dirty="0"/>
              <a:t>El Bagh fue construido por el emperador  mogol Jahangir  para su esposa Nur Jahan , en 1619. </a:t>
            </a:r>
          </a:p>
          <a:p>
            <a:pPr eaLnBrk="1" hangingPunct="1"/>
            <a:r>
              <a:rPr lang="es-ES" altLang="es-ES" sz="2400" dirty="0"/>
              <a:t>El Bagh es considerado el punto más alto de la horticultura de Mughal. Ahora es parque público.</a:t>
            </a:r>
          </a:p>
        </p:txBody>
      </p:sp>
    </p:spTree>
    <p:extLst>
      <p:ext uri="{BB962C8B-B14F-4D97-AF65-F5344CB8AC3E}">
        <p14:creationId xmlns:p14="http://schemas.microsoft.com/office/powerpoint/2010/main" val="715929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914400" y="765175"/>
            <a:ext cx="7113984" cy="5254625"/>
          </a:xfrm>
        </p:spPr>
        <p:txBody>
          <a:bodyPr>
            <a:normAutofit lnSpcReduction="10000"/>
          </a:bodyPr>
          <a:lstStyle/>
          <a:p>
            <a:pPr eaLnBrk="1" hangingPunct="1"/>
            <a:r>
              <a:rPr lang="es-ES" altLang="es-ES" sz="2400" dirty="0"/>
              <a:t>El diseño del jardín es una adaptación de otro jardín islámico diseño conocido como el Chahar Bagh en Persia .</a:t>
            </a:r>
          </a:p>
          <a:p>
            <a:pPr eaLnBrk="1" hangingPunct="1"/>
            <a:r>
              <a:rPr lang="es-ES" altLang="es-ES" sz="2400" dirty="0"/>
              <a:t>Este jardín construido en un terreno plano de planta cuadrada con cuatro brazos que irradian desde una ubicación central, como la fuente de agua, no puede ser replicado exactamente por  las condiciones montañosas en el valle de Cachemira.</a:t>
            </a:r>
          </a:p>
          <a:p>
            <a:pPr eaLnBrk="1" hangingPunct="1"/>
            <a:r>
              <a:rPr lang="es-ES" altLang="es-ES" sz="2400" dirty="0"/>
              <a:t>Tuvo que ser modificado para adaptarse a un terreno montañoso y la disponibilidad de una fuente de agua, lo que podría ser  planeado desviándolo de una elevación más alta por la gravedad de los jardines . </a:t>
            </a:r>
          </a:p>
        </p:txBody>
      </p:sp>
    </p:spTree>
    <p:extLst>
      <p:ext uri="{BB962C8B-B14F-4D97-AF65-F5344CB8AC3E}">
        <p14:creationId xmlns:p14="http://schemas.microsoft.com/office/powerpoint/2010/main" val="1044975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7041976" cy="539908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Por lo tanto, las modificaciones para adaptarse a la ubicación fueron diseñados, que supusieron el canal principal que atraviesa el jardín axial de arriba hacia el punto más bajo. </a:t>
            </a:r>
          </a:p>
          <a:p>
            <a:pPr marL="274320" indent="-274320" eaLnBrk="1" fontAlgn="auto" hangingPunct="1">
              <a:spcBef>
                <a:spcPts val="580"/>
              </a:spcBef>
              <a:spcAft>
                <a:spcPts val="0"/>
              </a:spcAft>
              <a:buFont typeface="Wingdings 2"/>
              <a:buChar char=""/>
              <a:defRPr/>
            </a:pPr>
            <a:r>
              <a:rPr lang="es-ES" dirty="0"/>
              <a:t>Este canal central, conocido como el Shah Nahar, es el eje principal del jardín.</a:t>
            </a:r>
          </a:p>
          <a:p>
            <a:pPr marL="274320" indent="-274320" eaLnBrk="1" fontAlgn="auto" hangingPunct="1">
              <a:spcBef>
                <a:spcPts val="580"/>
              </a:spcBef>
              <a:spcAft>
                <a:spcPts val="0"/>
              </a:spcAft>
              <a:buFont typeface="Wingdings 2"/>
              <a:buChar char=""/>
              <a:defRPr/>
            </a:pPr>
            <a:r>
              <a:rPr lang="es-ES" dirty="0"/>
              <a:t>Se ejecuta a través de tres terrazas. </a:t>
            </a:r>
          </a:p>
          <a:p>
            <a:pPr marL="274320" indent="-274320" eaLnBrk="1" fontAlgn="auto" hangingPunct="1">
              <a:spcBef>
                <a:spcPts val="580"/>
              </a:spcBef>
              <a:spcAft>
                <a:spcPts val="0"/>
              </a:spcAft>
              <a:buFont typeface="Wingdings 2"/>
              <a:buChar char=""/>
              <a:defRPr/>
            </a:pPr>
            <a:r>
              <a:rPr lang="es-ES" dirty="0"/>
              <a:t>Esta disposición guarda en brazos radiales y se convirtió en la forma rectangular, en lugar de una planta cuadrada de la Chahar Bagh.</a:t>
            </a:r>
          </a:p>
          <a:p>
            <a:pPr marL="274320" indent="-274320" eaLnBrk="1" fontAlgn="auto" hangingPunct="1">
              <a:spcBef>
                <a:spcPts val="580"/>
              </a:spcBef>
              <a:spcAft>
                <a:spcPts val="0"/>
              </a:spcAft>
              <a:buFont typeface="Wingdings 2"/>
              <a:buChar char=""/>
              <a:defRPr/>
            </a:pPr>
            <a:r>
              <a:rPr lang="es-ES" dirty="0"/>
              <a:t>El jardín, como finalmente establecido, se extiende a un área de 12,4 hectáreas  construido con un tamaño de 587 metros ( de longitud en el canal de eje principal y con un ancho total de 251 metros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661635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1125538"/>
            <a:ext cx="7041976" cy="4894262"/>
          </a:xfrm>
        </p:spPr>
        <p:txBody>
          <a:bodyPr>
            <a:normAutofit lnSpcReduction="10000"/>
          </a:bodyPr>
          <a:lstStyle/>
          <a:p>
            <a:pPr eaLnBrk="1" hangingPunct="1"/>
            <a:r>
              <a:rPr lang="es-ES" altLang="es-ES" sz="2400" dirty="0"/>
              <a:t>El jardín tiene tres terrazas equipadas con fuentes y con Chinar (blanco) bordeadas de árboles vistas. </a:t>
            </a:r>
          </a:p>
          <a:p>
            <a:pPr eaLnBrk="1" hangingPunct="1"/>
            <a:r>
              <a:rPr lang="es-ES" altLang="es-ES" sz="2400" dirty="0"/>
              <a:t>El Shahnahar es el canal de alimentación principal para todas las terrazas.</a:t>
            </a:r>
          </a:p>
          <a:p>
            <a:pPr eaLnBrk="1" hangingPunct="1"/>
            <a:r>
              <a:rPr lang="es-ES" altLang="es-ES" sz="2400" dirty="0"/>
              <a:t> Cada una de las tres terrazas tiene una función específica. </a:t>
            </a:r>
          </a:p>
          <a:p>
            <a:pPr eaLnBrk="1" hangingPunct="1"/>
            <a:r>
              <a:rPr lang="es-ES" altLang="es-ES" sz="2400" dirty="0"/>
              <a:t>El jardín estaba relacionado con el mar abierto Dal Lago a través de un canal de cerca de (1,6 km) de longitud y 12 metros (11 m) de ancho que atravesaba el cenagoso pantano. </a:t>
            </a:r>
          </a:p>
          <a:p>
            <a:pPr eaLnBrk="1" hangingPunct="1"/>
            <a:r>
              <a:rPr lang="es-ES" altLang="es-ES" sz="2400" dirty="0"/>
              <a:t>Bosques de sauces y las terrazas de arroz con flecos del borde del lago. </a:t>
            </a:r>
          </a:p>
        </p:txBody>
      </p:sp>
    </p:spTree>
    <p:extLst>
      <p:ext uri="{BB962C8B-B14F-4D97-AF65-F5344CB8AC3E}">
        <p14:creationId xmlns:p14="http://schemas.microsoft.com/office/powerpoint/2010/main" val="3061854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620713"/>
            <a:ext cx="6969968" cy="5399087"/>
          </a:xfrm>
        </p:spPr>
        <p:txBody>
          <a:bodyPr/>
          <a:lstStyle/>
          <a:p>
            <a:pPr eaLnBrk="1" hangingPunct="1"/>
            <a:r>
              <a:rPr lang="es-ES" altLang="es-ES" sz="2400" dirty="0"/>
              <a:t>Amplios caminos verdes bordeaban el lago, con hileras de árboles Chinar. </a:t>
            </a:r>
          </a:p>
          <a:p>
            <a:pPr eaLnBrk="1" hangingPunct="1"/>
            <a:r>
              <a:rPr lang="es-ES" altLang="es-ES" sz="2400" dirty="0"/>
              <a:t>El jardín fue establecido en los pasillos enrejados bordeados por las avenidas de álamos plantados a intervalos de (0,61 m).  </a:t>
            </a:r>
          </a:p>
          <a:p>
            <a:pPr eaLnBrk="1" hangingPunct="1"/>
            <a:endParaRPr lang="es-ES" altLang="es-ES" dirty="0"/>
          </a:p>
        </p:txBody>
      </p:sp>
    </p:spTree>
    <p:extLst>
      <p:ext uri="{BB962C8B-B14F-4D97-AF65-F5344CB8AC3E}">
        <p14:creationId xmlns:p14="http://schemas.microsoft.com/office/powerpoint/2010/main" val="3417878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Shalamar_bagh_in_kashm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998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Shalimar Garden.-Fountains Ent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836275" cy="812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577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Shalimar Garden.-Srinagar Kashm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6881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Shalimar Garden - 2_F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0605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Shalimar Garden -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928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Shalimar Garden -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831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Shalimar-garden-srinagar-ind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5219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Shalimar Gardens Srinag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699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Shalimar Garden - 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127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Shalimar Gardens Srinag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2208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Shalimar Bagh.-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142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Shalimar Bagh.-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518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halimar Bagh.-x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99154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halimar Garden - 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859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halimar Garden - 2_Founta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5664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halimar Garden - 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17746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halimar Garden -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09513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Shalimar-bagh_x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6465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Srinagar.-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5189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Shalimar-garden-srinagar-ind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5867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Shalimar Garden.-Fountains Ent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836275" cy="812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9963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Shalimar Garden - 8_All Chinar Tre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6788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Shalimar Garden - 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69830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Shalimar Garden - 13_Mountains behind th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78251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Shalimar Gardens.-x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8678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halimar-Gardens-Srinagar-Jammu-and-Kashmir-Naturel-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2095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Shalimar Bagh.-Kashmir.-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7888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halimar Bagh.-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21118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halimar Bagh.-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6632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halimar Garden.-Srinagar Kashm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2521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halimar Garden - 13_Mountains behind th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51131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halimar Gardens.-x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33346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rinagar.-Kashmir Mugh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6287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rinagar.-Shalima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1744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rinagar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4783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rinagar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67496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srinagar20.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1772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Srinagar Garden.-Mugh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6467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eaLnBrk="1" hangingPunct="1"/>
            <a:r>
              <a:rPr lang="es-ES" altLang="es-ES" dirty="0"/>
              <a:t>Shalimar Bagh.-Lahore</a:t>
            </a:r>
          </a:p>
        </p:txBody>
      </p:sp>
      <p:sp>
        <p:nvSpPr>
          <p:cNvPr id="3" name="2 Marcador de contenido"/>
          <p:cNvSpPr>
            <a:spLocks noGrp="1"/>
          </p:cNvSpPr>
          <p:nvPr>
            <p:ph sz="quarter" idx="1"/>
          </p:nvPr>
        </p:nvSpPr>
        <p:spPr>
          <a:xfrm>
            <a:off x="914400" y="1916113"/>
            <a:ext cx="7113984" cy="410368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sz="2400" dirty="0"/>
              <a:t>Los </a:t>
            </a:r>
            <a:r>
              <a:rPr lang="es-ES" sz="2400" b="1" dirty="0"/>
              <a:t>jardines de Shalimar</a:t>
            </a:r>
            <a:r>
              <a:rPr lang="es-ES" sz="2400" dirty="0"/>
              <a:t> escrito a veces </a:t>
            </a:r>
            <a:r>
              <a:rPr lang="es-ES" sz="2400" b="1" dirty="0"/>
              <a:t>los jardines de Shalimar,</a:t>
            </a:r>
            <a:r>
              <a:rPr lang="es-ES" sz="2400" dirty="0"/>
              <a:t> es un jardín persa y que fue construido por el emperador mogol Shah Jahan en Lahore , hoy en día Pakistán . </a:t>
            </a:r>
          </a:p>
          <a:p>
            <a:pPr marL="274320" indent="-274320" eaLnBrk="1" fontAlgn="auto" hangingPunct="1">
              <a:spcBef>
                <a:spcPts val="580"/>
              </a:spcBef>
              <a:spcAft>
                <a:spcPts val="0"/>
              </a:spcAft>
              <a:buFont typeface="Wingdings 2"/>
              <a:buChar char=""/>
              <a:defRPr/>
            </a:pPr>
            <a:r>
              <a:rPr lang="es-ES" sz="2400" dirty="0"/>
              <a:t>La construcción comenzó en 1641, CE (1051 AH) y se completó al año siguiente. </a:t>
            </a:r>
          </a:p>
          <a:p>
            <a:pPr marL="274320" indent="-274320" eaLnBrk="1" fontAlgn="auto" hangingPunct="1">
              <a:spcBef>
                <a:spcPts val="580"/>
              </a:spcBef>
              <a:spcAft>
                <a:spcPts val="0"/>
              </a:spcAft>
              <a:buFont typeface="Wingdings 2"/>
              <a:buChar char=""/>
              <a:defRPr/>
            </a:pPr>
            <a:r>
              <a:rPr lang="es-ES" sz="2400" dirty="0"/>
              <a:t>La gestión del proyecto se llevó a cabo bajo la supervisión de Khalilullah Khan , un noble de la corte de Shah Jahan, en cooperación con Ali Mardan Khan y Mulla Alaul Maulk Tuni . </a:t>
            </a:r>
          </a:p>
          <a:p>
            <a:pPr marL="274320" indent="-274320" eaLnBrk="1" fontAlgn="auto" hangingPunct="1">
              <a:spcBef>
                <a:spcPts val="580"/>
              </a:spcBef>
              <a:spcAft>
                <a:spcPts val="0"/>
              </a:spcAft>
              <a:buFont typeface="Wingdings 2"/>
              <a:buChar char=""/>
              <a:defRPr/>
            </a:pPr>
            <a:r>
              <a:rPr lang="es-ES" dirty="0"/>
              <a:t>.</a:t>
            </a:r>
          </a:p>
        </p:txBody>
      </p:sp>
    </p:spTree>
    <p:extLst>
      <p:ext uri="{BB962C8B-B14F-4D97-AF65-F5344CB8AC3E}">
        <p14:creationId xmlns:p14="http://schemas.microsoft.com/office/powerpoint/2010/main" val="8646121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620713"/>
            <a:ext cx="7041976" cy="5399087"/>
          </a:xfrm>
        </p:spPr>
        <p:txBody>
          <a:bodyPr/>
          <a:lstStyle/>
          <a:p>
            <a:pPr eaLnBrk="1" hangingPunct="1"/>
            <a:r>
              <a:rPr lang="es-ES" altLang="es-ES" sz="2400" dirty="0"/>
              <a:t>Los jardines de Shalimar se encuentran cerca de Baghbanpura a lo largo del camino a unos 5 kilómetros al noreste de la ciudad de Lahore principal.</a:t>
            </a:r>
          </a:p>
          <a:p>
            <a:pPr eaLnBrk="1" hangingPunct="1"/>
            <a:r>
              <a:rPr lang="es-ES" altLang="es-ES" sz="2400" dirty="0"/>
              <a:t>Hay cinco fuentes geográficas de inspiración para los jardines de Shalimar: Asia Central , Cachemira , Punjab occidental , Persia , y el sultanato de Delhi . </a:t>
            </a:r>
          </a:p>
          <a:p>
            <a:pPr eaLnBrk="1" hangingPunct="1"/>
            <a:r>
              <a:rPr lang="es-ES" altLang="es-ES" sz="2400" dirty="0"/>
              <a:t>Los jardines de Shalimar están dispuestos en forma de un paralelogramo rectangular, rodeado por un alto muro de ladrillos, que es famoso por su intrincado calado .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2554877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1052513"/>
            <a:ext cx="7041976" cy="4967287"/>
          </a:xfrm>
        </p:spPr>
        <p:txBody>
          <a:bodyPr/>
          <a:lstStyle/>
          <a:p>
            <a:pPr eaLnBrk="1" hangingPunct="1"/>
            <a:r>
              <a:rPr lang="es-ES" altLang="es-ES" sz="2400" dirty="0"/>
              <a:t>La medida de jardines 658 metros de norte a sur y 258 metros de este a oeste</a:t>
            </a:r>
          </a:p>
          <a:p>
            <a:pPr eaLnBrk="1" hangingPunct="1"/>
            <a:r>
              <a:rPr lang="es-ES" altLang="es-ES" sz="2400" dirty="0"/>
              <a:t> En 1981, los jardines de Shalimar se incluyeron como Patrimonio de la Humanidad junto con la fortaleza de Lahore , en virtud de la UNESCO Convención sobre la protección de los sitios de patrimonio mundial cultural y natural en 1972. </a:t>
            </a:r>
          </a:p>
          <a:p>
            <a:pPr eaLnBrk="1" hangingPunct="1"/>
            <a:r>
              <a:rPr lang="es-ES" altLang="es-ES" sz="2400" dirty="0"/>
              <a:t>Los jardines han sido establecidos de sur a norte en tres terrazas descendentes, que se elevan por 4-5 metros  uno encima de otro. </a:t>
            </a:r>
          </a:p>
          <a:p>
            <a:pPr eaLnBrk="1" hangingPunct="1"/>
            <a:endParaRPr lang="es-ES" altLang="es-ES" dirty="0"/>
          </a:p>
        </p:txBody>
      </p:sp>
    </p:spTree>
    <p:extLst>
      <p:ext uri="{BB962C8B-B14F-4D97-AF65-F5344CB8AC3E}">
        <p14:creationId xmlns:p14="http://schemas.microsoft.com/office/powerpoint/2010/main" val="37207009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692150"/>
            <a:ext cx="7041976" cy="5327650"/>
          </a:xfrm>
        </p:spPr>
        <p:txBody>
          <a:bodyPr>
            <a:normAutofit lnSpcReduction="10000"/>
          </a:bodyPr>
          <a:lstStyle/>
          <a:p>
            <a:pPr eaLnBrk="1" hangingPunct="1"/>
            <a:r>
              <a:rPr lang="es-ES" altLang="es-ES" sz="2400" dirty="0"/>
              <a:t>Las tres terrazas tienen nombres en urdu de la siguiente manera: </a:t>
            </a:r>
          </a:p>
          <a:p>
            <a:pPr eaLnBrk="1" hangingPunct="1"/>
            <a:r>
              <a:rPr lang="es-ES" altLang="es-ES" sz="2400" dirty="0"/>
              <a:t>La terraza superior llamado </a:t>
            </a:r>
            <a:r>
              <a:rPr lang="es-ES" altLang="es-ES" sz="2400" i="1" dirty="0"/>
              <a:t>Farah Dador</a:t>
            </a:r>
            <a:r>
              <a:rPr lang="es-ES" altLang="es-ES" sz="2400" dirty="0"/>
              <a:t> significado </a:t>
            </a:r>
            <a:r>
              <a:rPr lang="es-ES" altLang="es-ES" sz="2400" i="1" dirty="0"/>
              <a:t>Baksh del Placer.</a:t>
            </a:r>
            <a:r>
              <a:rPr lang="es-ES" altLang="es-ES" sz="2400" dirty="0"/>
              <a:t> </a:t>
            </a:r>
          </a:p>
          <a:p>
            <a:pPr eaLnBrk="1" hangingPunct="1"/>
            <a:r>
              <a:rPr lang="es-ES" altLang="es-ES" sz="2400" dirty="0"/>
              <a:t>La terraza media llamado </a:t>
            </a:r>
            <a:r>
              <a:rPr lang="es-ES" altLang="es-ES" sz="2400" i="1" dirty="0"/>
              <a:t>Faiz Dador Baksh</a:t>
            </a:r>
            <a:r>
              <a:rPr lang="es-ES" altLang="es-ES" sz="2400" dirty="0"/>
              <a:t> significado </a:t>
            </a:r>
            <a:r>
              <a:rPr lang="es-ES" altLang="es-ES" sz="2400" i="1" dirty="0"/>
              <a:t>de la bondad.</a:t>
            </a:r>
            <a:r>
              <a:rPr lang="es-ES" altLang="es-ES" sz="2400" dirty="0"/>
              <a:t> </a:t>
            </a:r>
          </a:p>
          <a:p>
            <a:pPr eaLnBrk="1" hangingPunct="1"/>
            <a:r>
              <a:rPr lang="es-ES" altLang="es-ES" sz="2400" dirty="0"/>
              <a:t>La terraza inferior llamada </a:t>
            </a:r>
            <a:r>
              <a:rPr lang="es-ES" altLang="es-ES" sz="2400" i="1" dirty="0"/>
              <a:t>Hayat Baksh</a:t>
            </a:r>
            <a:r>
              <a:rPr lang="es-ES" altLang="es-ES" sz="2400" dirty="0"/>
              <a:t> significado </a:t>
            </a:r>
            <a:r>
              <a:rPr lang="es-ES" altLang="es-ES" sz="2400" i="1" dirty="0"/>
              <a:t>Dador de la vida.</a:t>
            </a:r>
          </a:p>
          <a:p>
            <a:pPr eaLnBrk="1" hangingPunct="1"/>
            <a:r>
              <a:rPr lang="es-ES" altLang="es-ES" sz="2400" dirty="0"/>
              <a:t>Para el riego de los jardines, un canal llamado Shah Nahar el significado real del canal, más tarde, también conocido como Hansti Nahar, es decir, canal de risa fue traído de Rajpot (actual Madhpur en la India), una distancia de más de 161 kilómetros. </a:t>
            </a:r>
          </a:p>
          <a:p>
            <a:pPr eaLnBrk="1" hangingPunct="1"/>
            <a:endParaRPr lang="es-ES" altLang="es-ES" dirty="0"/>
          </a:p>
        </p:txBody>
      </p:sp>
    </p:spTree>
    <p:extLst>
      <p:ext uri="{BB962C8B-B14F-4D97-AF65-F5344CB8AC3E}">
        <p14:creationId xmlns:p14="http://schemas.microsoft.com/office/powerpoint/2010/main" val="11165800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041976" cy="561498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canal cruza los jardines y se vierte en un recipiente de mármol de la terraza media. </a:t>
            </a:r>
          </a:p>
          <a:p>
            <a:pPr marL="274320" indent="-274320" eaLnBrk="1" fontAlgn="auto" hangingPunct="1">
              <a:spcBef>
                <a:spcPts val="580"/>
              </a:spcBef>
              <a:spcAft>
                <a:spcPts val="0"/>
              </a:spcAft>
              <a:buFont typeface="Wingdings 2"/>
              <a:buChar char=""/>
              <a:defRPr/>
            </a:pPr>
            <a:r>
              <a:rPr lang="es-ES" dirty="0"/>
              <a:t>A partir de esta cuenca, y desde el canal, el aumento del 410 fuentes, que descarga en las piscinas de mármol de ancho. </a:t>
            </a:r>
          </a:p>
          <a:p>
            <a:pPr marL="274320" indent="-274320" eaLnBrk="1" fontAlgn="auto" hangingPunct="1">
              <a:spcBef>
                <a:spcPts val="580"/>
              </a:spcBef>
              <a:spcAft>
                <a:spcPts val="0"/>
              </a:spcAft>
              <a:buFont typeface="Wingdings 2"/>
              <a:buChar char=""/>
              <a:defRPr/>
            </a:pPr>
            <a:r>
              <a:rPr lang="es-ES" dirty="0"/>
              <a:t>En los alrededores se vuelve más frío por la que fluye de las fuentes, que es un alivio especial para los visitantes durante el verano abrasador de Lahore, con la temperatura a veces superiores a los 120 ° F (49 ° C). </a:t>
            </a:r>
          </a:p>
          <a:p>
            <a:pPr marL="274320" indent="-274320" eaLnBrk="1" fontAlgn="auto" hangingPunct="1">
              <a:spcBef>
                <a:spcPts val="580"/>
              </a:spcBef>
              <a:spcAft>
                <a:spcPts val="0"/>
              </a:spcAft>
              <a:buFont typeface="Wingdings 2"/>
              <a:buChar char=""/>
              <a:defRPr/>
            </a:pPr>
            <a:r>
              <a:rPr lang="es-ES" dirty="0"/>
              <a:t> La distribución de las fuentes es el siguiente: </a:t>
            </a:r>
          </a:p>
          <a:p>
            <a:pPr>
              <a:spcBef>
                <a:spcPts val="580"/>
              </a:spcBef>
              <a:buFont typeface="Wingdings 2"/>
              <a:buChar char=""/>
              <a:defRPr/>
            </a:pPr>
            <a:r>
              <a:rPr lang="es-ES" dirty="0"/>
              <a:t>La terraza de la planta superior dispone de 105 fuentes. </a:t>
            </a:r>
          </a:p>
          <a:p>
            <a:pPr>
              <a:spcBef>
                <a:spcPts val="580"/>
              </a:spcBef>
              <a:buFont typeface="Wingdings 2"/>
              <a:buChar char=""/>
              <a:defRPr/>
            </a:pPr>
            <a:r>
              <a:rPr lang="es-ES" dirty="0"/>
              <a:t>La terraza de nivel medio cuenta con 152 fuentes. </a:t>
            </a:r>
          </a:p>
          <a:p>
            <a:pPr>
              <a:spcBef>
                <a:spcPts val="580"/>
              </a:spcBef>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038967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404813"/>
            <a:ext cx="7113984" cy="6840611"/>
          </a:xfrm>
        </p:spPr>
        <p:txBody>
          <a:bodyPr>
            <a:normAutofit/>
          </a:bodyPr>
          <a:lstStyle/>
          <a:p>
            <a:pPr eaLnBrk="1" hangingPunct="1"/>
            <a:r>
              <a:rPr lang="es-ES" altLang="es-ES" sz="2400" dirty="0"/>
              <a:t>La terraza de la planta baja cuenta con 153 fuentes. </a:t>
            </a:r>
          </a:p>
          <a:p>
            <a:pPr eaLnBrk="1" hangingPunct="1"/>
            <a:r>
              <a:rPr lang="es-ES" altLang="es-ES" sz="2400" dirty="0"/>
              <a:t>Todos los combinados, los jardines, por tanto, 410 fuentes. </a:t>
            </a:r>
          </a:p>
          <a:p>
            <a:pPr eaLnBrk="1" hangingPunct="1"/>
            <a:r>
              <a:rPr lang="es-ES" altLang="es-ES" sz="2400" dirty="0"/>
              <a:t>Los jardines tienen cinco cascadas de agua como </a:t>
            </a:r>
            <a:r>
              <a:rPr lang="es-ES" altLang="es-ES" sz="2400" i="1" dirty="0"/>
              <a:t>el mármol</a:t>
            </a:r>
            <a:r>
              <a:rPr lang="es-ES" altLang="es-ES" sz="2400" dirty="0"/>
              <a:t> y </a:t>
            </a:r>
            <a:r>
              <a:rPr lang="es-ES" altLang="es-ES" sz="2400" i="1" dirty="0"/>
              <a:t>una gran cascada Bhadoon Sawan</a:t>
            </a:r>
          </a:p>
          <a:p>
            <a:pPr eaLnBrk="1" hangingPunct="1"/>
            <a:r>
              <a:rPr lang="es-ES" altLang="es-ES" sz="2400" dirty="0"/>
              <a:t>El sitio de los jardines de Shalimar originalmente pertenecía a una de las familias nobles </a:t>
            </a:r>
            <a:r>
              <a:rPr lang="es-ES" altLang="es-ES" sz="2400" i="1" dirty="0"/>
              <a:t>Zaildar</a:t>
            </a:r>
            <a:r>
              <a:rPr lang="es-ES" altLang="es-ES" sz="2400" dirty="0"/>
              <a:t> en la región, conocida como Mian Familia Baghbanpura .</a:t>
            </a:r>
          </a:p>
          <a:p>
            <a:pPr eaLnBrk="1" hangingPunct="1"/>
            <a:r>
              <a:rPr lang="es-ES" altLang="es-ES" sz="2400" dirty="0"/>
              <a:t>La familia recibió también el título real de " Mian "por el de  emperador Mughal, por sus servicios al Imperio. </a:t>
            </a:r>
          </a:p>
          <a:p>
            <a:pPr eaLnBrk="1" hangingPunct="1"/>
            <a:endParaRPr lang="es-ES" altLang="es-ES" dirty="0"/>
          </a:p>
        </p:txBody>
      </p:sp>
    </p:spTree>
    <p:extLst>
      <p:ext uri="{BB962C8B-B14F-4D97-AF65-F5344CB8AC3E}">
        <p14:creationId xmlns:p14="http://schemas.microsoft.com/office/powerpoint/2010/main" val="15818774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404813"/>
            <a:ext cx="7185992" cy="5614987"/>
          </a:xfrm>
        </p:spPr>
        <p:txBody>
          <a:bodyPr>
            <a:normAutofit lnSpcReduction="10000"/>
          </a:bodyPr>
          <a:lstStyle/>
          <a:p>
            <a:pPr eaLnBrk="1" hangingPunct="1"/>
            <a:r>
              <a:rPr lang="es-ES" altLang="es-ES" sz="2400" dirty="0"/>
              <a:t>Mian Muhammad Yusuf, el jefe de la familia Mian , donó el lugar de la Pura Ishaq al emperador Shah Jahan , después de que se presionó a la familia real por los ingenieros que deseaban construir en el sitio debido a su buena posición y el suelo. A cambio, Shah Jahan concedió el gobierno de la familia de la Mian jardines de Shalimar. </a:t>
            </a:r>
          </a:p>
          <a:p>
            <a:pPr eaLnBrk="1" hangingPunct="1"/>
            <a:r>
              <a:rPr lang="es-ES" altLang="es-ES" sz="2400" dirty="0"/>
              <a:t>Los jardines de Shalimar permanecieron bajo la custodia de esta familia por más de 350 años. </a:t>
            </a:r>
          </a:p>
          <a:p>
            <a:pPr eaLnBrk="1" hangingPunct="1"/>
            <a:r>
              <a:rPr lang="es-ES" altLang="es-ES" sz="2400" dirty="0"/>
              <a:t>En 1962, los jardines de Shalimar fueron nacionalizadas por el general Ayub Khan, ya que los principales miembros de la familia Mian  se habían opuesto a la imposición de la ley marcial en Pakistán . </a:t>
            </a:r>
          </a:p>
          <a:p>
            <a:pPr eaLnBrk="1" hangingPunct="1"/>
            <a:endParaRPr lang="es-ES" altLang="es-ES" sz="2400" dirty="0"/>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2982209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2 Imagen" descr="shalimar bagh.-xz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5367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halimar Bagh_xz.-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7045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halimar Gardens.-x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6230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halimar Bagh.-xx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7712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halimar Bagh.--old-lahor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8" y="0"/>
            <a:ext cx="9102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3343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halimar bagh.-xz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7716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halimar bagh.-xz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3001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Shalimar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725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Shalimar Gardens.-xz.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0813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shalimar bagh.-xz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2172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p:txBody>
          <a:bodyPr/>
          <a:lstStyle/>
          <a:p>
            <a:pPr eaLnBrk="1" hangingPunct="1"/>
            <a:r>
              <a:rPr lang="es-ES" altLang="es-ES" dirty="0"/>
              <a:t>Bagh e Eram</a:t>
            </a:r>
          </a:p>
        </p:txBody>
      </p:sp>
      <p:sp>
        <p:nvSpPr>
          <p:cNvPr id="87043" name="2 Marcador de contenido"/>
          <p:cNvSpPr>
            <a:spLocks noGrp="1"/>
          </p:cNvSpPr>
          <p:nvPr>
            <p:ph sz="quarter" idx="1"/>
          </p:nvPr>
        </p:nvSpPr>
        <p:spPr/>
        <p:txBody>
          <a:bodyPr>
            <a:normAutofit lnSpcReduction="10000"/>
          </a:bodyPr>
          <a:lstStyle/>
          <a:p>
            <a:pPr eaLnBrk="1" hangingPunct="1"/>
            <a:r>
              <a:rPr lang="es-ES" altLang="es-ES" sz="2400" b="1" dirty="0"/>
              <a:t>Bagh e Eram </a:t>
            </a:r>
            <a:r>
              <a:rPr lang="es-ES" altLang="es-ES" sz="2400" dirty="0"/>
              <a:t>  es un histórico jardín persa de Shiraz , Irán </a:t>
            </a:r>
          </a:p>
          <a:p>
            <a:pPr eaLnBrk="1" hangingPunct="1"/>
            <a:r>
              <a:rPr lang="es-ES" altLang="es-ES" sz="2400" dirty="0"/>
              <a:t>Eram es la versión </a:t>
            </a:r>
            <a:r>
              <a:rPr lang="es-ES" altLang="es-ES" dirty="0"/>
              <a:t>p</a:t>
            </a:r>
            <a:r>
              <a:rPr lang="es-ES" altLang="es-ES" sz="2400" dirty="0"/>
              <a:t>ersianizada de la palabra árabe que significa el cielo "Iram" en el libro de los musulmanes del Corán.</a:t>
            </a:r>
          </a:p>
          <a:p>
            <a:pPr eaLnBrk="1" hangingPunct="1"/>
            <a:r>
              <a:rPr lang="es-ES" altLang="es-ES" sz="2400" dirty="0"/>
              <a:t>Bagh e Eram  por lo tanto, se llama así por sus bellezas y atractivos estéticos se asemejan a "cielo". </a:t>
            </a:r>
          </a:p>
          <a:p>
            <a:pPr eaLnBrk="1" hangingPunct="1"/>
            <a:r>
              <a:rPr lang="es-ES" altLang="es-ES" sz="2400" dirty="0"/>
              <a:t> Este jardín está situado en la orilla norte del río Kushk en la provincia de Fars .</a:t>
            </a:r>
          </a:p>
          <a:p>
            <a:pPr eaLnBrk="1" hangingPunct="1"/>
            <a:r>
              <a:rPr lang="es-ES" altLang="es-ES" sz="2400" dirty="0"/>
              <a:t>Tanto el pabellón y el jardín se construyó a mediados del XIX por el century Ilkhanate o un jefe supremo de la Qashqai tribus de Pars.  </a:t>
            </a:r>
          </a:p>
        </p:txBody>
      </p:sp>
    </p:spTree>
    <p:extLst>
      <p:ext uri="{BB962C8B-B14F-4D97-AF65-F5344CB8AC3E}">
        <p14:creationId xmlns:p14="http://schemas.microsoft.com/office/powerpoint/2010/main" val="19092610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258000" cy="6048375"/>
          </a:xfrm>
        </p:spPr>
        <p:txBody>
          <a:bodyPr>
            <a:normAutofit fontScale="77500" lnSpcReduction="20000"/>
          </a:bodyPr>
          <a:lstStyle/>
          <a:p>
            <a:pPr marL="274320" indent="-274320" eaLnBrk="1" fontAlgn="auto" hangingPunct="1">
              <a:spcBef>
                <a:spcPts val="580"/>
              </a:spcBef>
              <a:spcAft>
                <a:spcPts val="0"/>
              </a:spcAft>
              <a:buFont typeface="Wingdings 2"/>
              <a:buChar char=""/>
              <a:defRPr/>
            </a:pPr>
            <a:r>
              <a:rPr lang="es-ES" sz="3100" dirty="0"/>
              <a:t>El diseño original del jardín sin embargo, con su estructura cuadripartita persa era más probable construido en el siglo XVIII por los selyúcidas , y fue remitido a la "Bagh-e-Shah" (es decir, el "jardín del rey" en persa) que era mucho menos complicado u ornamental. </a:t>
            </a:r>
          </a:p>
          <a:p>
            <a:pPr marL="274320" indent="-274320" eaLnBrk="1" fontAlgn="auto" hangingPunct="1">
              <a:spcBef>
                <a:spcPts val="580"/>
              </a:spcBef>
              <a:spcAft>
                <a:spcPts val="0"/>
              </a:spcAft>
              <a:buFont typeface="Wingdings 2"/>
              <a:buChar char=""/>
              <a:defRPr/>
            </a:pPr>
            <a:r>
              <a:rPr lang="es-ES" sz="3100" dirty="0"/>
              <a:t>Durante siglos, la estructura se ha modificado, restaurado o cambiado estilísticamente por varios participantes. </a:t>
            </a:r>
          </a:p>
          <a:p>
            <a:pPr marL="274320" indent="-274320" eaLnBrk="1" fontAlgn="auto" hangingPunct="1">
              <a:spcBef>
                <a:spcPts val="580"/>
              </a:spcBef>
              <a:spcAft>
                <a:spcPts val="0"/>
              </a:spcAft>
              <a:buFont typeface="Wingdings 2"/>
              <a:buChar char=""/>
              <a:defRPr/>
            </a:pPr>
            <a:r>
              <a:rPr lang="es-ES" sz="3100" dirty="0"/>
              <a:t>El primer pabellón orientado al sur a lo largo del eje largo, fue diseñado por un arquitecto local, Haji Mohammad Hasan.</a:t>
            </a:r>
          </a:p>
          <a:p>
            <a:pPr marL="274320" indent="-274320" eaLnBrk="1" fontAlgn="auto" hangingPunct="1">
              <a:spcBef>
                <a:spcPts val="580"/>
              </a:spcBef>
              <a:spcAft>
                <a:spcPts val="0"/>
              </a:spcAft>
              <a:buFont typeface="Wingdings 2"/>
              <a:buChar char=""/>
              <a:defRPr/>
            </a:pPr>
            <a:r>
              <a:rPr lang="es-ES" sz="3100" dirty="0"/>
              <a:t>La estructura albergaba 32 habitaciones en dos pisos, decorado con azulejos con poemas del poeta persa Hafez escrito en ellos.</a:t>
            </a:r>
          </a:p>
          <a:p>
            <a:pPr marL="274320" indent="-274320" eaLnBrk="1" fontAlgn="auto" hangingPunct="1">
              <a:spcBef>
                <a:spcPts val="580"/>
              </a:spcBef>
              <a:spcAft>
                <a:spcPts val="0"/>
              </a:spcAft>
              <a:buFont typeface="Wingdings 2"/>
              <a:buChar char=""/>
              <a:defRPr/>
            </a:pPr>
            <a:r>
              <a:rPr lang="es-ES" sz="3100" dirty="0"/>
              <a:t>El renowation underwnet estructura de la dinastía Zand se renovó también durante la época de la dinastía </a:t>
            </a:r>
            <a:r>
              <a:rPr lang="es-ES" sz="3100" dirty="0" err="1"/>
              <a:t>Qajar</a:t>
            </a:r>
            <a:r>
              <a:rPr lang="es-ES" sz="3100" dirty="0"/>
              <a:t> .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357723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13984" cy="5543550"/>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La dinastía Pahlavi ha invertido mucho en este jardín al renovar  un estatuto internacionalmente reconocido, de hecho, en 1965, entonces embajador británico en Irán, Sir Denis Wright fue invitado por el amigo de cerca   Asadollah Alam , Mohammad Reza Shah , y al canciller antiguo de la Universidad de Shiraz, a una fiesta en el jardín de Eram celebrado para la princesa Alexandra de la Oglivy.</a:t>
            </a:r>
          </a:p>
          <a:p>
            <a:pPr marL="274320" indent="-274320" eaLnBrk="1" fontAlgn="auto" hangingPunct="1">
              <a:spcBef>
                <a:spcPts val="580"/>
              </a:spcBef>
              <a:spcAft>
                <a:spcPts val="0"/>
              </a:spcAft>
              <a:buFont typeface="Wingdings 2"/>
              <a:buChar char=""/>
              <a:defRPr/>
            </a:pPr>
            <a:r>
              <a:rPr lang="es-ES" dirty="0"/>
              <a:t>El complejo fue objeto de la protección de los Pahlavi University durante la era Pahlevi , y fue utilizado como la </a:t>
            </a:r>
            <a:r>
              <a:rPr lang="es-ES" i="1" dirty="0"/>
              <a:t>Facultad de Derecho.</a:t>
            </a:r>
            <a:r>
              <a:rPr lang="es-ES" dirty="0"/>
              <a:t> </a:t>
            </a:r>
          </a:p>
          <a:p>
            <a:pPr marL="274320" indent="-274320" eaLnBrk="1" fontAlgn="auto" hangingPunct="1">
              <a:spcBef>
                <a:spcPts val="580"/>
              </a:spcBef>
              <a:spcAft>
                <a:spcPts val="0"/>
              </a:spcAft>
              <a:buFont typeface="Wingdings 2"/>
              <a:buChar char=""/>
              <a:defRPr/>
            </a:pPr>
            <a:r>
              <a:rPr lang="es-ES" dirty="0"/>
              <a:t>Es hoy en día sigue siendo una característica de la Universidad de Shiraz , y está abierto al público como museo, protegido por la Organización de la Herencia Cultural de Irán .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6587324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agh e Eram.-Shiraz3.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088" y="0"/>
            <a:ext cx="8505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8294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agh e Eram Garden Shiraz.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2707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agh e Eram_Garden-origin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4154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agh e Eram_Garden-origina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8051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agh e Eram-Garden-Shiraz-Ir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5703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agh e Eram.-xx5.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2105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agh_e_eram.-xx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977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agh-e_er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0843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agh-e_Eram.-xx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800"/>
            <a:ext cx="9144000" cy="675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6926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agh-e_Eram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0327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agh e Eram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2 Imagen" descr="Bagh-e-eram_shiraz.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0404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agh-e-eram-garden-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98006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Baghe_Eram_Shiraz.-x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415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a:xfrm>
            <a:off x="683568" y="274638"/>
            <a:ext cx="7241232" cy="1143000"/>
          </a:xfrm>
        </p:spPr>
        <p:txBody>
          <a:bodyPr/>
          <a:lstStyle/>
          <a:p>
            <a:pPr eaLnBrk="1" hangingPunct="1"/>
            <a:r>
              <a:rPr lang="es-ES" altLang="es-ES" dirty="0"/>
              <a:t>Bagh e Fin </a:t>
            </a:r>
          </a:p>
        </p:txBody>
      </p:sp>
      <p:sp>
        <p:nvSpPr>
          <p:cNvPr id="103427" name="2 Marcador de contenido"/>
          <p:cNvSpPr>
            <a:spLocks noGrp="1"/>
          </p:cNvSpPr>
          <p:nvPr>
            <p:ph sz="quarter" idx="1"/>
          </p:nvPr>
        </p:nvSpPr>
        <p:spPr/>
        <p:txBody>
          <a:bodyPr/>
          <a:lstStyle/>
          <a:p>
            <a:pPr eaLnBrk="1" hangingPunct="1"/>
            <a:r>
              <a:rPr lang="es-ES" altLang="es-ES" sz="2400" b="1" dirty="0"/>
              <a:t>Bagh e Fin , esta</a:t>
            </a:r>
            <a:r>
              <a:rPr lang="es-ES" altLang="es-ES" sz="2400" dirty="0"/>
              <a:t> situado en Kashan , Irán , es un histórico jardín persa .</a:t>
            </a:r>
          </a:p>
          <a:p>
            <a:pPr eaLnBrk="1" hangingPunct="1"/>
            <a:r>
              <a:rPr lang="es-ES" altLang="es-ES" sz="2400" dirty="0"/>
              <a:t>Contiene Baño de Fin Kashan, donde Amir Kabir , el canciller Qajarid, fue asesinado por un asesino enviado por el rey Nasereddin Shah en 1852. </a:t>
            </a:r>
          </a:p>
          <a:p>
            <a:pPr eaLnBrk="1" hangingPunct="1"/>
            <a:r>
              <a:rPr lang="es-ES" altLang="es-ES" sz="2400" dirty="0"/>
              <a:t>Los orígenes del jardín puede ser anterior a la época Safávida;. algunas fuentes indican que el jardín ha sido trasladado desde otro lugar, pero no hay idea clara de que se ha encontrado .</a:t>
            </a:r>
            <a:r>
              <a:rPr lang="es-ES" altLang="es-ES" baseline="30000" dirty="0"/>
              <a:t>.</a:t>
            </a:r>
            <a:endParaRPr lang="es-ES" altLang="es-ES" dirty="0"/>
          </a:p>
        </p:txBody>
      </p:sp>
    </p:spTree>
    <p:extLst>
      <p:ext uri="{BB962C8B-B14F-4D97-AF65-F5344CB8AC3E}">
        <p14:creationId xmlns:p14="http://schemas.microsoft.com/office/powerpoint/2010/main" val="19449694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85992" cy="5470525"/>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Los asentamientos del jardín en su forma actual fue construido bajo el reinado de Abbas I de Persia (1571-1629), como un tradicional Bagh, cerca del pueblo de Finlandia, situado a pocos kilómetros al suroeste de Kashan. </a:t>
            </a:r>
          </a:p>
          <a:p>
            <a:pPr marL="274320" indent="-274320" eaLnBrk="1" fontAlgn="auto" hangingPunct="1">
              <a:spcBef>
                <a:spcPts val="580"/>
              </a:spcBef>
              <a:spcAft>
                <a:spcPts val="0"/>
              </a:spcAft>
              <a:buFont typeface="Wingdings 2"/>
              <a:buChar char=""/>
              <a:defRPr/>
            </a:pPr>
            <a:r>
              <a:rPr lang="es-ES" dirty="0"/>
              <a:t>El jardín fue desarrollado durante la dinastía Safavid , hasta que Abbas II de Persia (1633 a 1666).</a:t>
            </a:r>
          </a:p>
          <a:p>
            <a:pPr marL="274320" indent="-274320" eaLnBrk="1" fontAlgn="auto" hangingPunct="1">
              <a:spcBef>
                <a:spcPts val="580"/>
              </a:spcBef>
              <a:spcAft>
                <a:spcPts val="0"/>
              </a:spcAft>
              <a:buFont typeface="Wingdings 2"/>
              <a:buChar char=""/>
              <a:defRPr/>
            </a:pPr>
            <a:r>
              <a:rPr lang="es-ES" dirty="0"/>
              <a:t>Fue muy reconocido durante el reinado de Ali Shah Qajar Fat'h y se amplió considerablemente. </a:t>
            </a:r>
          </a:p>
          <a:p>
            <a:pPr marL="274320" indent="-274320" eaLnBrk="1" fontAlgn="auto" hangingPunct="1">
              <a:spcBef>
                <a:spcPts val="580"/>
              </a:spcBef>
              <a:spcAft>
                <a:spcPts val="0"/>
              </a:spcAft>
              <a:buFont typeface="Wingdings 2"/>
              <a:buChar char=""/>
              <a:defRPr/>
            </a:pPr>
            <a:r>
              <a:rPr lang="es-ES" dirty="0"/>
              <a:t>Posteriormente, el jardín descuidado, fue dañado en varias ocasiones hasta que, en 1935, fue catalogado como un bien nacional de Irán . </a:t>
            </a:r>
            <a:endParaRPr lang="es-ES" baseline="30000" dirty="0"/>
          </a:p>
          <a:p>
            <a:pPr marL="274320" indent="-274320" eaLnBrk="1" fontAlgn="auto" hangingPunct="1">
              <a:spcBef>
                <a:spcPts val="580"/>
              </a:spcBef>
              <a:spcAft>
                <a:spcPts val="0"/>
              </a:spcAft>
              <a:buFont typeface="Wingdings 2"/>
              <a:buChar char=""/>
              <a:defRPr/>
            </a:pPr>
            <a:r>
              <a:rPr lang="es-ES" dirty="0"/>
              <a:t> En 2007 , 08 de septiembre , Bagh-e Fin se presentó a la  Lista Indicativa de la Unesco.</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6394659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agh e F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3728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agh e Fin.- Kashan-Bage_f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56859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Bagh -e- F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7631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2 Imagen" descr="Bagh -e-Fi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7590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agh -e-Fin.-x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58554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agh_e_fi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2 Imagen" descr="Bagh_e_fin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0413" y="0"/>
            <a:ext cx="45735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1753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agh-e_fin_195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1077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Bagh-e-fin_kasha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6797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agh-e-tarikhi-ye-fin_kash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3329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Título"/>
          <p:cNvSpPr>
            <a:spLocks noGrp="1"/>
          </p:cNvSpPr>
          <p:nvPr>
            <p:ph type="title"/>
          </p:nvPr>
        </p:nvSpPr>
        <p:spPr>
          <a:xfrm>
            <a:off x="755576" y="274638"/>
            <a:ext cx="7169224" cy="1143000"/>
          </a:xfrm>
        </p:spPr>
        <p:txBody>
          <a:bodyPr/>
          <a:lstStyle/>
          <a:p>
            <a:pPr eaLnBrk="1" hangingPunct="1"/>
            <a:r>
              <a:rPr lang="es-ES" altLang="es-ES" dirty="0"/>
              <a:t>Bagh e Jinnah .-Lahore</a:t>
            </a:r>
          </a:p>
        </p:txBody>
      </p:sp>
      <p:sp>
        <p:nvSpPr>
          <p:cNvPr id="114691" name="2 Marcador de contenido"/>
          <p:cNvSpPr>
            <a:spLocks noGrp="1"/>
          </p:cNvSpPr>
          <p:nvPr>
            <p:ph sz="quarter" idx="1"/>
          </p:nvPr>
        </p:nvSpPr>
        <p:spPr/>
        <p:txBody>
          <a:bodyPr/>
          <a:lstStyle/>
          <a:p>
            <a:pPr eaLnBrk="1" hangingPunct="1"/>
            <a:r>
              <a:rPr lang="es-ES" altLang="es-ES" sz="2400" b="1" i="1" dirty="0"/>
              <a:t>Bagh-e-Jinnah</a:t>
            </a:r>
            <a:r>
              <a:rPr lang="es-ES" altLang="es-ES" sz="2400" dirty="0"/>
              <a:t>  es un parque histórico en la ciudad de Lahore, Paquistán. </a:t>
            </a:r>
          </a:p>
          <a:p>
            <a:pPr eaLnBrk="1" hangingPunct="1"/>
            <a:r>
              <a:rPr lang="es-ES" altLang="es-ES" sz="2400" dirty="0"/>
              <a:t>Anteriormente era conocido como </a:t>
            </a:r>
            <a:r>
              <a:rPr lang="es-ES" altLang="es-ES" sz="2400" b="1" dirty="0"/>
              <a:t>Lawrence Gardens</a:t>
            </a:r>
            <a:r>
              <a:rPr lang="es-ES" altLang="es-ES" sz="2400" dirty="0"/>
              <a:t>. </a:t>
            </a:r>
          </a:p>
          <a:p>
            <a:pPr eaLnBrk="1" hangingPunct="1"/>
            <a:r>
              <a:rPr lang="es-ES" altLang="es-ES" sz="2400" dirty="0"/>
              <a:t>Actualmente el gran espacio verde alberga un jardín botánico, una mezquita, la Biblioteca Jinnah situada en un edificio Victoriano Hafeez</a:t>
            </a:r>
          </a:p>
          <a:p>
            <a:pPr eaLnBrk="1" hangingPunct="1"/>
            <a:r>
              <a:rPr lang="es-ES" altLang="es-ES" sz="2400" dirty="0"/>
              <a:t>También en el interior del parque hay lugares de ocio y zonas deportivas junto con un teatro al aire libre, un restaurante, campos de tenis y el Yincana Campo de Cricket.</a:t>
            </a:r>
          </a:p>
          <a:p>
            <a:pPr eaLnBrk="1" hangingPunct="1"/>
            <a:endParaRPr lang="es-ES" altLang="es-ES" sz="2400" dirty="0"/>
          </a:p>
        </p:txBody>
      </p:sp>
    </p:spTree>
    <p:extLst>
      <p:ext uri="{BB962C8B-B14F-4D97-AF65-F5344CB8AC3E}">
        <p14:creationId xmlns:p14="http://schemas.microsoft.com/office/powerpoint/2010/main" val="8510407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2 Marcador de contenido"/>
          <p:cNvSpPr>
            <a:spLocks noGrp="1"/>
          </p:cNvSpPr>
          <p:nvPr>
            <p:ph sz="quarter" idx="1"/>
          </p:nvPr>
        </p:nvSpPr>
        <p:spPr>
          <a:xfrm>
            <a:off x="914400" y="476250"/>
            <a:ext cx="7041976" cy="6049094"/>
          </a:xfrm>
        </p:spPr>
        <p:txBody>
          <a:bodyPr>
            <a:normAutofit lnSpcReduction="10000"/>
          </a:bodyPr>
          <a:lstStyle/>
          <a:p>
            <a:pPr eaLnBrk="1" hangingPunct="1"/>
            <a:r>
              <a:rPr lang="es-ES" altLang="es-ES" sz="2400" dirty="0"/>
              <a:t>Originalmente diseñado como jardín botánico a imagen de los Kew Gardens, se lo nombró en honor de John Lawrence, Virrey de la India de 1864 a 1869.</a:t>
            </a:r>
            <a:endParaRPr lang="es-ES" altLang="es-ES" sz="2400" baseline="30000" dirty="0"/>
          </a:p>
          <a:p>
            <a:pPr eaLnBrk="1" hangingPunct="1"/>
            <a:r>
              <a:rPr lang="es-ES" altLang="es-ES" sz="2400" dirty="0"/>
              <a:t> La plaza tenía su estatua, que más tarde fue trasladada al Foyle and Londonderry College en Irlanda del Norte.</a:t>
            </a:r>
          </a:p>
          <a:p>
            <a:pPr eaLnBrk="1" hangingPunct="1"/>
            <a:r>
              <a:rPr lang="es-ES" altLang="es-ES" sz="2400" dirty="0"/>
              <a:t>Actualmente el "Jinnah Garden Lahore" se extiende por (0.57 km²), anteriormente tenía (0.71 km2), terreno que fue cedido al Lahore zoo, Jardín Botánico de la Universidad Government College de Lahore y a los caminos a lo largo del jardín. </a:t>
            </a:r>
          </a:p>
          <a:p>
            <a:pPr eaLnBrk="1" hangingPunct="1"/>
            <a:r>
              <a:rPr lang="es-ES" altLang="es-ES" sz="2400" dirty="0"/>
              <a:t>Los terrenos de zona verde sin los edificios son  (0.49 km2). Es el jardín botánico más bello y mejor cuidado de Paquistán.</a:t>
            </a:r>
          </a:p>
          <a:p>
            <a:pPr eaLnBrk="1" hangingPunct="1"/>
            <a:endParaRPr lang="es-ES" altLang="es-ES" dirty="0"/>
          </a:p>
        </p:txBody>
      </p:sp>
    </p:spTree>
    <p:extLst>
      <p:ext uri="{BB962C8B-B14F-4D97-AF65-F5344CB8AC3E}">
        <p14:creationId xmlns:p14="http://schemas.microsoft.com/office/powerpoint/2010/main" val="364781945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85992" cy="54705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jardín botánico alberga más de 150 variedades de árboles, 140 tipos de arbustos, 50 tipos de trepadoras, 30 especies de palmas, casi 100 especies de suculentas y numerosas variedades de plantas anuales.</a:t>
            </a:r>
          </a:p>
          <a:p>
            <a:pPr marL="274320" indent="-274320" eaLnBrk="1" fontAlgn="auto" hangingPunct="1">
              <a:spcBef>
                <a:spcPts val="580"/>
              </a:spcBef>
              <a:spcAft>
                <a:spcPts val="0"/>
              </a:spcAft>
              <a:buFont typeface="Wingdings 2"/>
              <a:buChar char=""/>
              <a:defRPr/>
            </a:pPr>
            <a:r>
              <a:rPr lang="es-ES" dirty="0"/>
              <a:t>El jardín alberga una exhibición de Chrysanthemum, fue la primera institución botánica que comenzó a cultivar chrysanthemum y alberga una de las mayores  variedades. Alberga también 3 viveros, 4 robles de montañas.</a:t>
            </a:r>
          </a:p>
          <a:p>
            <a:pPr>
              <a:spcBef>
                <a:spcPts val="580"/>
              </a:spcBef>
              <a:buFont typeface="Wingdings 2"/>
              <a:buChar char=""/>
              <a:defRPr/>
            </a:pPr>
            <a:r>
              <a:rPr lang="es-ES" dirty="0"/>
              <a:t>El parque Bagh-e-Jinnah  alberga un famoso campo de cricket desde 1885, construido para el esparcimiento de los oficiales de la colonia y de sus sirvientes.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73818631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pPr marL="0" indent="0">
              <a:buNone/>
            </a:pPr>
            <a:endParaRPr lang="es-ES" dirty="0"/>
          </a:p>
          <a:p>
            <a:r>
              <a:rPr lang="es-ES" dirty="0"/>
              <a:t>El terreno mantuvo su sello de calidad Test Status de 1955 hasta 1959 cuando fue trasladado al Gaddafi Stadium.</a:t>
            </a:r>
          </a:p>
          <a:p>
            <a:endParaRPr lang="es-ES" dirty="0"/>
          </a:p>
        </p:txBody>
      </p:sp>
    </p:spTree>
    <p:extLst>
      <p:ext uri="{BB962C8B-B14F-4D97-AF65-F5344CB8AC3E}">
        <p14:creationId xmlns:p14="http://schemas.microsoft.com/office/powerpoint/2010/main" val="3505364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agh e Jinna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54171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agh e Jinnah.-Laho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0183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agh e Jinnah.-Lahore.-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158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Bagh e Jinnah.-Lahore.-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32403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Bagh e Jinnah.-Lahore.-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3390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Bagh e Jinnah.-Lahore.-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253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Bagh e Jinnah.-Lahore.-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0185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agh e Jinnah.-Lahore.-x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4839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agh e Jinnah.-Lahore.-x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1277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Bagh e Jinnah.-Lahore.-x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1663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agh e Jinnah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6139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agh-e-jinnah-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1695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agh e Jinnah.-Lahore.-x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1" name="2 Imagen" descr="Persian Gard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6372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TotalTime>
  <Words>2796</Words>
  <Application>Microsoft Office PowerPoint</Application>
  <PresentationFormat>Presentación en pantalla (4:3)</PresentationFormat>
  <Paragraphs>301</Paragraphs>
  <Slides>124</Slides>
  <Notes>97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Default Theme</vt:lpstr>
      <vt:lpstr>ASIA.-LA VUELTA AL MUNDO EN 885 JARDINES.-ASIATICOS.-F</vt:lpstr>
      <vt:lpstr>Nerhu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Indira Gandhi Zoológico Park </vt:lpstr>
      <vt:lpstr>Presentación de PowerPoint</vt:lpstr>
      <vt:lpstr>Presentación de PowerPoint</vt:lpstr>
      <vt:lpstr>Presentación de PowerPoint</vt:lpstr>
      <vt:lpstr>Presentación de PowerPoint</vt:lpstr>
      <vt:lpstr>Presentación de PowerPoint</vt:lpstr>
      <vt:lpstr>Shalimar Bagh.-Srinagar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Shalimar Bagh.-Lahore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 e Eram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 e Fin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 e Jinnah .-Lahore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2018-03-01T12:38:18Z</dcterms:modified>
</cp:coreProperties>
</file>