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75"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76" r:id="rId104"/>
    <p:sldId id="357"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26CC96-4CF3-4013-8C5A-4AB57109A0E7}"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481B87-0822-4F9A-AC2C-22B1EB36A53E}" type="slidenum">
              <a:rPr lang="es-ES" smtClean="0"/>
              <a:t>‹Nº›</a:t>
            </a:fld>
            <a:endParaRPr lang="es-ES" dirty="0"/>
          </a:p>
        </p:txBody>
      </p:sp>
    </p:spTree>
    <p:extLst>
      <p:ext uri="{BB962C8B-B14F-4D97-AF65-F5344CB8AC3E}">
        <p14:creationId xmlns:p14="http://schemas.microsoft.com/office/powerpoint/2010/main" val="2041916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7431FF-F93D-4CDC-ACD0-C9C8A9808BC1}"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443B78-C4F3-408D-8A2A-F8D614FDF2B3}"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6CBC4D-AD19-4748-B754-0D8F2214CA20}"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A33099-7FD7-44B8-8DC6-B9864DFFD41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9503AC-5ED9-4A4B-82D3-AAA33B5FE496}"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Humayun´s Tomb</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5B45DD-9F81-467F-A7EA-AD379DD46241}"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3BFCFF-4C43-446D-8E67-3C66FCED579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E44CE4-74A3-46F2-871B-5E544FF9FA1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E91252-C84F-494C-8F28-A079382CD6BF}"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6F5570-E07D-4DB5-90C2-A1068B95C29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4AB1AB-ABC9-4487-9AB7-1A2AF5FA9E3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E92F12-1464-41AB-8E69-955B3D565C68}"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3EB86B-6A7D-4782-B651-45FB18EAEA68}"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2631F7-4DF7-4975-AAC3-C9BD53A0C66E}"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B98FDB-D95D-46D5-B0A5-3958AAFF8E61}"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4CE7A5-0094-4823-A30A-A43F9B6F6E7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DB5825-C9DD-4487-9A82-62D250631E5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62C20A-EAC5-4125-8EF3-6258CA7C925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B9ADA2-C79E-4304-9A08-1358F32A27E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4B6B86-FBC2-4165-8C2A-AB69DCF757BB}"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DBCF8F-E532-4235-A6D8-15788102C82D}"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58200E-E240-475A-A97E-9A83B59D97D7}"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12E2A3-AB0E-43B4-A773-2958A6E380C5}"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C19C42-B795-4951-A97C-4F73ED09A35B}"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Nishat Bagh</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5E7F24-565F-413F-A4A2-204F1DAA7549}"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C3940D02-75BD-40EB-9E3B-07EF3E34BA03}"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B0D55340-CAFE-4CA8-AEF6-A671F484DFC1}"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31D0F823-A248-4750-BDA6-9178B2AF18C4}"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6039D6EE-B56C-42E7-ADA2-246DC0B12D62}"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5E4AD85C-39A9-4D11-BBFF-E23D6508158A}"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C5A94213-069C-4B65-AA30-B3412CF5FCAE}"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9D1124AA-F097-4168-B6A9-534DAE01C529}"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528C83CF-933C-4ACA-95F8-6E9BAAA6B9EF}"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55E0E7F4-F6CA-4AF3-9BC4-2135674F421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CD90075A-27C5-4594-B5BE-9E7E46B293DD}"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E8C682B1-C738-4888-A0D8-F6C9AB0486C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C2A5D252-1CFC-4B33-87B5-B4D320BD655A}"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F1562C24-B95B-45C4-BC77-EC93F64BF248}"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Jantar Mantar</a:t>
            </a:r>
          </a:p>
        </p:txBody>
      </p:sp>
      <p:sp>
        <p:nvSpPr>
          <p:cNvPr id="4" name="3 Marcador de número de diapositiva"/>
          <p:cNvSpPr>
            <a:spLocks noGrp="1"/>
          </p:cNvSpPr>
          <p:nvPr>
            <p:ph type="sldNum" sz="quarter" idx="5"/>
          </p:nvPr>
        </p:nvSpPr>
        <p:spPr/>
        <p:txBody>
          <a:bodyPr/>
          <a:lstStyle/>
          <a:p>
            <a:pPr>
              <a:defRPr/>
            </a:pPr>
            <a:fld id="{09040A02-F6FE-4469-BB34-005D67C2FB2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Lodi Gardens</a:t>
            </a:r>
          </a:p>
        </p:txBody>
      </p:sp>
      <p:sp>
        <p:nvSpPr>
          <p:cNvPr id="4" name="3 Marcador de número de diapositiva"/>
          <p:cNvSpPr>
            <a:spLocks noGrp="1"/>
          </p:cNvSpPr>
          <p:nvPr>
            <p:ph type="sldNum" sz="quarter" idx="5"/>
          </p:nvPr>
        </p:nvSpPr>
        <p:spPr/>
        <p:txBody>
          <a:bodyPr/>
          <a:lstStyle/>
          <a:p>
            <a:pPr>
              <a:defRPr/>
            </a:pPr>
            <a:fld id="{A496E541-41A4-4D07-A936-AB142052C59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Lodi Gardens</a:t>
            </a:r>
          </a:p>
        </p:txBody>
      </p:sp>
      <p:sp>
        <p:nvSpPr>
          <p:cNvPr id="4" name="3 Marcador de número de diapositiva"/>
          <p:cNvSpPr>
            <a:spLocks noGrp="1"/>
          </p:cNvSpPr>
          <p:nvPr>
            <p:ph type="sldNum" sz="quarter" idx="5"/>
          </p:nvPr>
        </p:nvSpPr>
        <p:spPr/>
        <p:txBody>
          <a:bodyPr/>
          <a:lstStyle/>
          <a:p>
            <a:pPr>
              <a:defRPr/>
            </a:pPr>
            <a:fld id="{F47A55FC-EB2C-4DB1-A082-89296DCEC4D2}"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Lodi Gardens</a:t>
            </a:r>
          </a:p>
        </p:txBody>
      </p:sp>
      <p:sp>
        <p:nvSpPr>
          <p:cNvPr id="4" name="3 Marcador de número de diapositiva"/>
          <p:cNvSpPr>
            <a:spLocks noGrp="1"/>
          </p:cNvSpPr>
          <p:nvPr>
            <p:ph type="sldNum" sz="quarter" idx="5"/>
          </p:nvPr>
        </p:nvSpPr>
        <p:spPr/>
        <p:txBody>
          <a:bodyPr/>
          <a:lstStyle/>
          <a:p>
            <a:pPr>
              <a:defRPr/>
            </a:pPr>
            <a:fld id="{893F906F-3CAC-4D79-8775-8DF4DDF77AD5}"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D38629F4-632B-444D-B288-1B9D9391D437}"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Tomb</a:t>
            </a:r>
          </a:p>
        </p:txBody>
      </p:sp>
      <p:sp>
        <p:nvSpPr>
          <p:cNvPr id="4" name="3 Marcador de número de diapositiva"/>
          <p:cNvSpPr>
            <a:spLocks noGrp="1"/>
          </p:cNvSpPr>
          <p:nvPr>
            <p:ph type="sldNum" sz="quarter" idx="5"/>
          </p:nvPr>
        </p:nvSpPr>
        <p:spPr/>
        <p:txBody>
          <a:bodyPr/>
          <a:lstStyle/>
          <a:p>
            <a:pPr>
              <a:defRPr/>
            </a:pPr>
            <a:fld id="{C935321F-BB0C-4F1C-9891-80F089E60D3F}"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9C48603D-85A6-4DD4-AF52-829D1ADD049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Muhamed Shas´s Tomb</a:t>
            </a:r>
          </a:p>
        </p:txBody>
      </p:sp>
      <p:sp>
        <p:nvSpPr>
          <p:cNvPr id="4" name="3 Marcador de número de diapositiva"/>
          <p:cNvSpPr>
            <a:spLocks noGrp="1"/>
          </p:cNvSpPr>
          <p:nvPr>
            <p:ph type="sldNum" sz="quarter" idx="5"/>
          </p:nvPr>
        </p:nvSpPr>
        <p:spPr/>
        <p:txBody>
          <a:bodyPr/>
          <a:lstStyle/>
          <a:p>
            <a:pPr>
              <a:defRPr/>
            </a:pPr>
            <a:fld id="{BCB550FE-3A86-42E4-80B8-7EB5B63A9BD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BC4A2908-FA39-4ABC-BF13-01F8DDD63F16}"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EEDC2D05-2B14-44FB-94C2-326333D4FEE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E37E8AF9-583B-4A44-A031-E7E4AF1EA327}"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Lodhi Gardens</a:t>
            </a:r>
          </a:p>
        </p:txBody>
      </p:sp>
      <p:sp>
        <p:nvSpPr>
          <p:cNvPr id="4" name="3 Marcador de número de diapositiva"/>
          <p:cNvSpPr>
            <a:spLocks noGrp="1"/>
          </p:cNvSpPr>
          <p:nvPr>
            <p:ph type="sldNum" sz="quarter" idx="5"/>
          </p:nvPr>
        </p:nvSpPr>
        <p:spPr/>
        <p:txBody>
          <a:bodyPr/>
          <a:lstStyle/>
          <a:p>
            <a:pPr>
              <a:defRPr/>
            </a:pPr>
            <a:fld id="{255D9F12-C805-45B6-8442-91465D41CC7E}"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a:t>
            </a:r>
          </a:p>
        </p:txBody>
      </p:sp>
      <p:sp>
        <p:nvSpPr>
          <p:cNvPr id="4" name="3 Marcador de número de diapositiva"/>
          <p:cNvSpPr>
            <a:spLocks noGrp="1"/>
          </p:cNvSpPr>
          <p:nvPr>
            <p:ph type="sldNum" sz="quarter" idx="5"/>
          </p:nvPr>
        </p:nvSpPr>
        <p:spPr/>
        <p:txBody>
          <a:bodyPr/>
          <a:lstStyle/>
          <a:p>
            <a:pPr>
              <a:defRPr/>
            </a:pPr>
            <a:fld id="{B3BFA644-3425-4E97-BDB1-9BAD59C9196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a:t>
            </a:r>
          </a:p>
        </p:txBody>
      </p:sp>
      <p:sp>
        <p:nvSpPr>
          <p:cNvPr id="4" name="3 Marcador de número de diapositiva"/>
          <p:cNvSpPr>
            <a:spLocks noGrp="1"/>
          </p:cNvSpPr>
          <p:nvPr>
            <p:ph type="sldNum" sz="quarter" idx="5"/>
          </p:nvPr>
        </p:nvSpPr>
        <p:spPr/>
        <p:txBody>
          <a:bodyPr/>
          <a:lstStyle/>
          <a:p>
            <a:pPr>
              <a:defRPr/>
            </a:pPr>
            <a:fld id="{BA0E7038-4E53-4B62-87CD-064BB3FF1046}"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 .-Hanging Gardens</a:t>
            </a:r>
          </a:p>
        </p:txBody>
      </p:sp>
      <p:sp>
        <p:nvSpPr>
          <p:cNvPr id="4" name="3 Marcador de número de diapositiva"/>
          <p:cNvSpPr>
            <a:spLocks noGrp="1"/>
          </p:cNvSpPr>
          <p:nvPr>
            <p:ph type="sldNum" sz="quarter" idx="5"/>
          </p:nvPr>
        </p:nvSpPr>
        <p:spPr/>
        <p:txBody>
          <a:bodyPr/>
          <a:lstStyle/>
          <a:p>
            <a:pPr>
              <a:defRPr/>
            </a:pPr>
            <a:fld id="{5F09AAC6-6DA1-44F7-822B-89642C6240C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Mumbai.-Hanging Gardens</a:t>
            </a:r>
          </a:p>
        </p:txBody>
      </p:sp>
      <p:sp>
        <p:nvSpPr>
          <p:cNvPr id="4" name="3 Marcador de número de diapositiva"/>
          <p:cNvSpPr>
            <a:spLocks noGrp="1"/>
          </p:cNvSpPr>
          <p:nvPr>
            <p:ph type="sldNum" sz="quarter" idx="5"/>
          </p:nvPr>
        </p:nvSpPr>
        <p:spPr/>
        <p:txBody>
          <a:bodyPr/>
          <a:lstStyle/>
          <a:p>
            <a:pPr>
              <a:defRPr/>
            </a:pPr>
            <a:fld id="{A0CBB299-B4E0-4F43-B838-FA118920C180}"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Mumbai.-Hanging Gardens</a:t>
            </a:r>
          </a:p>
        </p:txBody>
      </p:sp>
      <p:sp>
        <p:nvSpPr>
          <p:cNvPr id="4" name="3 Marcador de número de diapositiva"/>
          <p:cNvSpPr>
            <a:spLocks noGrp="1"/>
          </p:cNvSpPr>
          <p:nvPr>
            <p:ph type="sldNum" sz="quarter" idx="5"/>
          </p:nvPr>
        </p:nvSpPr>
        <p:spPr/>
        <p:txBody>
          <a:bodyPr/>
          <a:lstStyle/>
          <a:p>
            <a:pPr>
              <a:defRPr/>
            </a:pPr>
            <a:fld id="{C9044116-89CF-4537-8A2A-81F8B0A62DB7}"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Mumbai.-Hanging Gardens</a:t>
            </a:r>
          </a:p>
        </p:txBody>
      </p:sp>
      <p:sp>
        <p:nvSpPr>
          <p:cNvPr id="4" name="3 Marcador de número de diapositiva"/>
          <p:cNvSpPr>
            <a:spLocks noGrp="1"/>
          </p:cNvSpPr>
          <p:nvPr>
            <p:ph type="sldNum" sz="quarter" idx="5"/>
          </p:nvPr>
        </p:nvSpPr>
        <p:spPr/>
        <p:txBody>
          <a:bodyPr/>
          <a:lstStyle/>
          <a:p>
            <a:pPr>
              <a:defRPr/>
            </a:pPr>
            <a:fld id="{DDE28814-2825-4FB7-8CC7-B3507B7E923F}"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Mumbai.-Hanging Gardens</a:t>
            </a:r>
          </a:p>
        </p:txBody>
      </p:sp>
      <p:sp>
        <p:nvSpPr>
          <p:cNvPr id="4" name="3 Marcador de número de diapositiva"/>
          <p:cNvSpPr>
            <a:spLocks noGrp="1"/>
          </p:cNvSpPr>
          <p:nvPr>
            <p:ph type="sldNum" sz="quarter" idx="5"/>
          </p:nvPr>
        </p:nvSpPr>
        <p:spPr/>
        <p:txBody>
          <a:bodyPr/>
          <a:lstStyle/>
          <a:p>
            <a:pPr>
              <a:defRPr/>
            </a:pPr>
            <a:fld id="{587B1A48-CAC8-4A99-8C70-5942FEAC0A80}"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Mumbai.-Musaenda</a:t>
            </a:r>
          </a:p>
        </p:txBody>
      </p:sp>
      <p:sp>
        <p:nvSpPr>
          <p:cNvPr id="4" name="3 Marcador de número de diapositiva"/>
          <p:cNvSpPr>
            <a:spLocks noGrp="1"/>
          </p:cNvSpPr>
          <p:nvPr>
            <p:ph type="sldNum" sz="quarter" idx="5"/>
          </p:nvPr>
        </p:nvSpPr>
        <p:spPr/>
        <p:txBody>
          <a:bodyPr/>
          <a:lstStyle/>
          <a:p>
            <a:pPr>
              <a:defRPr/>
            </a:pPr>
            <a:fld id="{AB4EEE59-C948-4FF1-8E21-22B4ED4710EE}"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DA9DC066-763C-4630-AB99-054287F992C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4F99D43F-E58B-4BBA-A1B8-A429B3209490}"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Gardens.-Mussaenda erythrophylla</a:t>
            </a:r>
          </a:p>
        </p:txBody>
      </p:sp>
      <p:sp>
        <p:nvSpPr>
          <p:cNvPr id="4" name="3 Marcador de número de diapositiva"/>
          <p:cNvSpPr>
            <a:spLocks noGrp="1"/>
          </p:cNvSpPr>
          <p:nvPr>
            <p:ph type="sldNum" sz="quarter" idx="5"/>
          </p:nvPr>
        </p:nvSpPr>
        <p:spPr/>
        <p:txBody>
          <a:bodyPr/>
          <a:lstStyle/>
          <a:p>
            <a:pPr>
              <a:defRPr/>
            </a:pPr>
            <a:fld id="{B20D2FEE-74A0-4996-A9EA-7C6594B2F390}"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C116A4A5-871F-4AD3-82C4-5CD6C097A4C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1D072136-9B51-4C08-AF8F-B7F96A9A6B0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8394EFC3-FEFE-4571-9CDA-AD146F22458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9ECE9B06-E515-48C4-B2C6-2C95E96368FB}"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3D1103E5-EB82-42D8-BE62-23640E6EDBA1}"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A01A3A83-2A69-4407-AEE0-AAE7735847F8}"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a:t>
            </a:r>
          </a:p>
        </p:txBody>
      </p:sp>
      <p:sp>
        <p:nvSpPr>
          <p:cNvPr id="4" name="3 Marcador de número de diapositiva"/>
          <p:cNvSpPr>
            <a:spLocks noGrp="1"/>
          </p:cNvSpPr>
          <p:nvPr>
            <p:ph type="sldNum" sz="quarter" idx="5"/>
          </p:nvPr>
        </p:nvSpPr>
        <p:spPr/>
        <p:txBody>
          <a:bodyPr/>
          <a:lstStyle/>
          <a:p>
            <a:pPr>
              <a:defRPr/>
            </a:pPr>
            <a:fld id="{7F3F1C54-1BC8-4C5A-9F66-7AE01BF942E0}"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Hanging Gardens y</a:t>
            </a:r>
          </a:p>
        </p:txBody>
      </p:sp>
      <p:sp>
        <p:nvSpPr>
          <p:cNvPr id="4" name="3 Marcador de número de diapositiva"/>
          <p:cNvSpPr>
            <a:spLocks noGrp="1"/>
          </p:cNvSpPr>
          <p:nvPr>
            <p:ph type="sldNum" sz="quarter" idx="5"/>
          </p:nvPr>
        </p:nvSpPr>
        <p:spPr/>
        <p:txBody>
          <a:bodyPr/>
          <a:lstStyle/>
          <a:p>
            <a:pPr>
              <a:defRPr/>
            </a:pPr>
            <a:fld id="{2780F22B-9711-47B5-808D-9263D75583A5}"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Horniman</a:t>
            </a:r>
          </a:p>
        </p:txBody>
      </p:sp>
      <p:sp>
        <p:nvSpPr>
          <p:cNvPr id="4" name="3 Marcador de número de diapositiva"/>
          <p:cNvSpPr>
            <a:spLocks noGrp="1"/>
          </p:cNvSpPr>
          <p:nvPr>
            <p:ph type="sldNum" sz="quarter" idx="5"/>
          </p:nvPr>
        </p:nvSpPr>
        <p:spPr/>
        <p:txBody>
          <a:bodyPr/>
          <a:lstStyle/>
          <a:p>
            <a:pPr>
              <a:defRPr/>
            </a:pPr>
            <a:fld id="{BE39D126-7A84-4491-8E97-1FB026E0071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Horniman</a:t>
            </a:r>
          </a:p>
        </p:txBody>
      </p:sp>
      <p:sp>
        <p:nvSpPr>
          <p:cNvPr id="4" name="3 Marcador de número de diapositiva"/>
          <p:cNvSpPr>
            <a:spLocks noGrp="1"/>
          </p:cNvSpPr>
          <p:nvPr>
            <p:ph type="sldNum" sz="quarter" idx="5"/>
          </p:nvPr>
        </p:nvSpPr>
        <p:spPr/>
        <p:txBody>
          <a:bodyPr/>
          <a:lstStyle/>
          <a:p>
            <a:pPr>
              <a:defRPr/>
            </a:pPr>
            <a:fld id="{13098FAB-493D-4EBC-95C5-B6FB9EBD686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Horniman</a:t>
            </a:r>
          </a:p>
        </p:txBody>
      </p:sp>
      <p:sp>
        <p:nvSpPr>
          <p:cNvPr id="4" name="3 Marcador de número de diapositiva"/>
          <p:cNvSpPr>
            <a:spLocks noGrp="1"/>
          </p:cNvSpPr>
          <p:nvPr>
            <p:ph type="sldNum" sz="quarter" idx="5"/>
          </p:nvPr>
        </p:nvSpPr>
        <p:spPr/>
        <p:txBody>
          <a:bodyPr/>
          <a:lstStyle/>
          <a:p>
            <a:pPr>
              <a:defRPr/>
            </a:pPr>
            <a:fld id="{2C776518-53E6-439A-BF92-BD434C02A7F3}"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Horniman</a:t>
            </a:r>
          </a:p>
        </p:txBody>
      </p:sp>
      <p:sp>
        <p:nvSpPr>
          <p:cNvPr id="4" name="3 Marcador de número de diapositiva"/>
          <p:cNvSpPr>
            <a:spLocks noGrp="1"/>
          </p:cNvSpPr>
          <p:nvPr>
            <p:ph type="sldNum" sz="quarter" idx="5"/>
          </p:nvPr>
        </p:nvSpPr>
        <p:spPr/>
        <p:txBody>
          <a:bodyPr/>
          <a:lstStyle/>
          <a:p>
            <a:pPr>
              <a:defRPr/>
            </a:pPr>
            <a:fld id="{0A91C7AC-3C2A-464D-A05E-EF8CDF8D28F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Horniman_Circle_Gardens_Mumbai.-q</a:t>
            </a:r>
          </a:p>
        </p:txBody>
      </p:sp>
      <p:sp>
        <p:nvSpPr>
          <p:cNvPr id="4" name="3 Marcador de número de diapositiva"/>
          <p:cNvSpPr>
            <a:spLocks noGrp="1"/>
          </p:cNvSpPr>
          <p:nvPr>
            <p:ph type="sldNum" sz="quarter" idx="5"/>
          </p:nvPr>
        </p:nvSpPr>
        <p:spPr/>
        <p:txBody>
          <a:bodyPr/>
          <a:lstStyle/>
          <a:p>
            <a:pPr>
              <a:defRPr/>
            </a:pPr>
            <a:fld id="{0CA695B4-34BC-40CE-AB0C-4FC1295CBA67}"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Horniman_Circle_Gardens_Mumbai.-q</a:t>
            </a:r>
          </a:p>
        </p:txBody>
      </p:sp>
      <p:sp>
        <p:nvSpPr>
          <p:cNvPr id="4" name="3 Marcador de número de diapositiva"/>
          <p:cNvSpPr>
            <a:spLocks noGrp="1"/>
          </p:cNvSpPr>
          <p:nvPr>
            <p:ph type="sldNum" sz="quarter" idx="5"/>
          </p:nvPr>
        </p:nvSpPr>
        <p:spPr/>
        <p:txBody>
          <a:bodyPr/>
          <a:lstStyle/>
          <a:p>
            <a:pPr>
              <a:defRPr/>
            </a:pPr>
            <a:fld id="{685D8C39-9D0D-41F7-84E4-EACB5FD234BE}"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Horniman_Circle_Gardens_Mumbai.-q</a:t>
            </a:r>
          </a:p>
        </p:txBody>
      </p:sp>
      <p:sp>
        <p:nvSpPr>
          <p:cNvPr id="4" name="3 Marcador de número de diapositiva"/>
          <p:cNvSpPr>
            <a:spLocks noGrp="1"/>
          </p:cNvSpPr>
          <p:nvPr>
            <p:ph type="sldNum" sz="quarter" idx="5"/>
          </p:nvPr>
        </p:nvSpPr>
        <p:spPr/>
        <p:txBody>
          <a:bodyPr/>
          <a:lstStyle/>
          <a:p>
            <a:pPr>
              <a:defRPr/>
            </a:pPr>
            <a:fld id="{2B3826ED-0AF2-4CA0-80A0-C28C61740835}"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Horniman_Circle_Gardens_Mumbai.-q</a:t>
            </a:r>
          </a:p>
        </p:txBody>
      </p:sp>
      <p:sp>
        <p:nvSpPr>
          <p:cNvPr id="4" name="3 Marcador de número de diapositiva"/>
          <p:cNvSpPr>
            <a:spLocks noGrp="1"/>
          </p:cNvSpPr>
          <p:nvPr>
            <p:ph type="sldNum" sz="quarter" idx="5"/>
          </p:nvPr>
        </p:nvSpPr>
        <p:spPr/>
        <p:txBody>
          <a:bodyPr/>
          <a:lstStyle/>
          <a:p>
            <a:pPr>
              <a:defRPr/>
            </a:pPr>
            <a:fld id="{2BF80C78-8615-4B0D-B977-899E9515AA64}"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Horniman_Circle_Gardens_Mumbai.-q</a:t>
            </a:r>
          </a:p>
        </p:txBody>
      </p:sp>
      <p:sp>
        <p:nvSpPr>
          <p:cNvPr id="4" name="3 Marcador de número de diapositiva"/>
          <p:cNvSpPr>
            <a:spLocks noGrp="1"/>
          </p:cNvSpPr>
          <p:nvPr>
            <p:ph type="sldNum" sz="quarter" idx="5"/>
          </p:nvPr>
        </p:nvSpPr>
        <p:spPr/>
        <p:txBody>
          <a:bodyPr/>
          <a:lstStyle/>
          <a:p>
            <a:pPr>
              <a:defRPr/>
            </a:pPr>
            <a:fld id="{95DB3E3A-AC97-4BF3-A31B-4A5971A888F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Horniman_Circle_Gardens_Mumbai.-q</a:t>
            </a:r>
          </a:p>
        </p:txBody>
      </p:sp>
      <p:sp>
        <p:nvSpPr>
          <p:cNvPr id="4" name="3 Marcador de número de diapositiva"/>
          <p:cNvSpPr>
            <a:spLocks noGrp="1"/>
          </p:cNvSpPr>
          <p:nvPr>
            <p:ph type="sldNum" sz="quarter" idx="5"/>
          </p:nvPr>
        </p:nvSpPr>
        <p:spPr/>
        <p:txBody>
          <a:bodyPr/>
          <a:lstStyle/>
          <a:p>
            <a:pPr>
              <a:defRPr/>
            </a:pPr>
            <a:fld id="{398D0848-62A4-4DEE-A018-C08A0A192F6A}"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Horniman_Circle_Gardens_Mumbai.-q</a:t>
            </a:r>
          </a:p>
        </p:txBody>
      </p:sp>
      <p:sp>
        <p:nvSpPr>
          <p:cNvPr id="4" name="3 Marcador de número de diapositiva"/>
          <p:cNvSpPr>
            <a:spLocks noGrp="1"/>
          </p:cNvSpPr>
          <p:nvPr>
            <p:ph type="sldNum" sz="quarter" idx="5"/>
          </p:nvPr>
        </p:nvSpPr>
        <p:spPr/>
        <p:txBody>
          <a:bodyPr/>
          <a:lstStyle/>
          <a:p>
            <a:pPr>
              <a:defRPr/>
            </a:pPr>
            <a:fld id="{9418E6A4-79C7-438A-8ACE-7F1810EC615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Horniman_Circle_Gardens_Mumbai.-q</a:t>
            </a:r>
          </a:p>
        </p:txBody>
      </p:sp>
      <p:sp>
        <p:nvSpPr>
          <p:cNvPr id="4" name="3 Marcador de número de diapositiva"/>
          <p:cNvSpPr>
            <a:spLocks noGrp="1"/>
          </p:cNvSpPr>
          <p:nvPr>
            <p:ph type="sldNum" sz="quarter" idx="5"/>
          </p:nvPr>
        </p:nvSpPr>
        <p:spPr/>
        <p:txBody>
          <a:bodyPr/>
          <a:lstStyle/>
          <a:p>
            <a:pPr>
              <a:defRPr/>
            </a:pPr>
            <a:fld id="{C24595A1-9260-4D7B-BE00-FCDDB439364D}"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150DD27D-6A65-40DB-A1C4-22C8EEDBCFF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39E457DE-F9E7-43E6-A685-DB163455C6CC}"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A7CCA37D-98C6-41C7-865F-B3AFAE1A3C2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EDDF2F45-BF8A-4312-8831-E43C2550ADDA}"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Chandigarh Rock Garden</a:t>
            </a:r>
          </a:p>
        </p:txBody>
      </p:sp>
      <p:sp>
        <p:nvSpPr>
          <p:cNvPr id="4" name="3 Marcador de número de diapositiva"/>
          <p:cNvSpPr>
            <a:spLocks noGrp="1"/>
          </p:cNvSpPr>
          <p:nvPr>
            <p:ph type="sldNum" sz="quarter" idx="5"/>
          </p:nvPr>
        </p:nvSpPr>
        <p:spPr/>
        <p:txBody>
          <a:bodyPr/>
          <a:lstStyle/>
          <a:p>
            <a:pPr>
              <a:defRPr/>
            </a:pPr>
            <a:fld id="{262C72C7-B61C-4A23-AE48-6B9BF9D87059}"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B73DFAE9-9C08-4BE3-ACA8-C69559FF383A}"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81B25328-0717-4D30-A822-11996EB7ECE4}"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2D740696-FED8-48B0-BA5E-8E7AA623CF2F}"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36E57E54-475E-46C3-83A1-AD980B72FE90}"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03CE847C-4D32-4F7B-8155-69D9F37462F8}"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0649FADE-5744-4826-AACB-3C8AC72A095E}"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9AA69FD0-8A79-4E58-ABAC-07654FC3D44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9F009DEE-FABC-4930-A255-D447D4462D44}"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88BF7CC8-30E3-4A26-B581-35F71DE9AE3E}"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a:t>
            </a:r>
          </a:p>
        </p:txBody>
      </p:sp>
      <p:sp>
        <p:nvSpPr>
          <p:cNvPr id="4" name="3 Marcador de número de diapositiva"/>
          <p:cNvSpPr>
            <a:spLocks noGrp="1"/>
          </p:cNvSpPr>
          <p:nvPr>
            <p:ph type="sldNum" sz="quarter" idx="5"/>
          </p:nvPr>
        </p:nvSpPr>
        <p:spPr/>
        <p:txBody>
          <a:bodyPr/>
          <a:lstStyle/>
          <a:p>
            <a:pPr>
              <a:defRPr/>
            </a:pPr>
            <a:fld id="{7EFD5B70-A4F1-4B03-8FAA-7524CA6193A1}"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Pinjore Gardens</a:t>
            </a:r>
          </a:p>
        </p:txBody>
      </p:sp>
      <p:sp>
        <p:nvSpPr>
          <p:cNvPr id="4" name="3 Marcador de número de diapositiva"/>
          <p:cNvSpPr>
            <a:spLocks noGrp="1"/>
          </p:cNvSpPr>
          <p:nvPr>
            <p:ph type="sldNum" sz="quarter" idx="5"/>
          </p:nvPr>
        </p:nvSpPr>
        <p:spPr/>
        <p:txBody>
          <a:bodyPr/>
          <a:lstStyle/>
          <a:p>
            <a:pPr>
              <a:defRPr/>
            </a:pPr>
            <a:fld id="{60A69CA1-40E0-4C6C-A8E0-33C54E2A2A15}"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Jantar%2BMantar%2BGarden%2BWikipedia%26hl%3Des%26biw%3D1280%26bih%3D666%26prmd%3Divns&amp;rurl=translate.google.es&amp;sl=en&amp;u=http://en.wikipedia.org/wiki/Jantar_Mantar_(Jaipur)&amp;usg=ALkJrhigwLpSbirIkAEiIKQRhgjPH3fkWA#cite_note-1"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10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11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20688"/>
            <a:ext cx="6172200" cy="3600400"/>
          </a:xfrm>
        </p:spPr>
        <p:txBody>
          <a:bodyPr>
            <a:normAutofit fontScale="90000"/>
          </a:bodyPr>
          <a:lstStyle/>
          <a:p>
            <a:r>
              <a:rPr lang="es-ES" dirty="0"/>
              <a:t>LA VUELTA AL MUNDO EN 885 JARDINES.-ASIATICOS.-</a:t>
            </a:r>
            <a:br>
              <a:rPr lang="es-ES" dirty="0"/>
            </a:br>
            <a:r>
              <a:rPr lang="es-ES" dirty="0"/>
              <a:t>INDIA Y PAKISTAN</a:t>
            </a:r>
            <a:br>
              <a:rPr lang="es-ES" dirty="0"/>
            </a:br>
            <a:r>
              <a:rPr lang="es-ES" dirty="0"/>
              <a:t>Humayun´s Tomb.-Nishat Bagh</a:t>
            </a:r>
            <a:br>
              <a:rPr lang="es-ES" dirty="0"/>
            </a:br>
            <a:r>
              <a:rPr lang="es-ES" dirty="0"/>
              <a:t>Jantar Mantar.-Lodhi Gardens</a:t>
            </a:r>
            <a:br>
              <a:rPr lang="es-ES" dirty="0"/>
            </a:br>
            <a:r>
              <a:rPr lang="es-ES" dirty="0"/>
              <a:t>Hanging Gardens Mumbai</a:t>
            </a:r>
            <a:br>
              <a:rPr lang="es-ES" dirty="0"/>
            </a:br>
            <a:r>
              <a:rPr lang="es-ES" dirty="0"/>
              <a:t>Horniman Circle Garden</a:t>
            </a:r>
            <a:br>
              <a:rPr lang="es-ES" dirty="0"/>
            </a:br>
            <a:r>
              <a:rPr lang="es-ES" dirty="0"/>
              <a:t>Pinjore Gardens</a:t>
            </a:r>
          </a:p>
        </p:txBody>
      </p:sp>
      <p:sp>
        <p:nvSpPr>
          <p:cNvPr id="3" name="2 Subtítulo"/>
          <p:cNvSpPr>
            <a:spLocks noGrp="1"/>
          </p:cNvSpPr>
          <p:nvPr>
            <p:ph type="subTitle" idx="1"/>
          </p:nvPr>
        </p:nvSpPr>
        <p:spPr>
          <a:xfrm>
            <a:off x="2411760" y="4653136"/>
            <a:ext cx="496855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Humayun´s Tomb</a:t>
            </a:r>
          </a:p>
        </p:txBody>
      </p:sp>
      <p:sp>
        <p:nvSpPr>
          <p:cNvPr id="7171" name="2 Marcador de contenido"/>
          <p:cNvSpPr>
            <a:spLocks noGrp="1"/>
          </p:cNvSpPr>
          <p:nvPr>
            <p:ph sz="quarter" idx="1"/>
          </p:nvPr>
        </p:nvSpPr>
        <p:spPr>
          <a:xfrm>
            <a:off x="914400" y="1628775"/>
            <a:ext cx="7330008" cy="4391025"/>
          </a:xfrm>
        </p:spPr>
        <p:txBody>
          <a:bodyPr/>
          <a:lstStyle/>
          <a:p>
            <a:pPr eaLnBrk="1" hangingPunct="1"/>
            <a:r>
              <a:rPr lang="es-ES" altLang="es-ES" sz="2400" b="1" dirty="0"/>
              <a:t>La tumba de Humayun</a:t>
            </a:r>
            <a:r>
              <a:rPr lang="es-ES" altLang="es-ES" sz="2400" dirty="0"/>
              <a:t> es la tumba del emperador mogol Humayun . </a:t>
            </a:r>
          </a:p>
          <a:p>
            <a:pPr eaLnBrk="1" hangingPunct="1"/>
            <a:r>
              <a:rPr lang="es-ES" altLang="es-ES" sz="2400" dirty="0"/>
              <a:t> La tumba fue encargada por la esposa de Humayun Begum Hamida Banu en 1562 dC, y diseñado por Mirak Mirza Ghiyath, un arquitecto persa. </a:t>
            </a:r>
            <a:endParaRPr lang="es-ES" altLang="es-ES" sz="2400" baseline="30000" dirty="0"/>
          </a:p>
          <a:p>
            <a:pPr eaLnBrk="1" hangingPunct="1"/>
            <a:r>
              <a:rPr lang="es-ES" altLang="es-ES" sz="2400" dirty="0"/>
              <a:t> Este fue el primer jardín de la tumba en el subcontinente de la India  y se encuentra en Nizamuddin Oriente , Delhi , India , cerca de la ciudadela </a:t>
            </a:r>
            <a:r>
              <a:rPr lang="es-ES" altLang="es-ES" sz="2400" i="1" dirty="0"/>
              <a:t>Dina-panah</a:t>
            </a:r>
            <a:r>
              <a:rPr lang="es-ES" altLang="es-ES" sz="2400" dirty="0"/>
              <a:t> también conocido como </a:t>
            </a:r>
            <a:r>
              <a:rPr lang="es-ES" altLang="es-ES" sz="2400" i="1" dirty="0"/>
              <a:t>Purana Qila</a:t>
            </a:r>
            <a:r>
              <a:rPr lang="es-ES" altLang="es-ES" sz="2400" dirty="0"/>
              <a:t> , que Humayun fundara en 1533. </a:t>
            </a:r>
          </a:p>
        </p:txBody>
      </p:sp>
    </p:spTree>
    <p:extLst>
      <p:ext uri="{BB962C8B-B14F-4D97-AF65-F5344CB8AC3E}">
        <p14:creationId xmlns:p14="http://schemas.microsoft.com/office/powerpoint/2010/main" val="4183937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Humayan's Tomb - 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489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Humayun_Tomb_Hammam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217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umayun_Tomb_W_Gate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20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umayun´s Tomb 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69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umayun´s Tomb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819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Humayuns_Tomb_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73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431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633412"/>
          </a:xfrm>
        </p:spPr>
        <p:txBody>
          <a:bodyPr>
            <a:normAutofit/>
          </a:bodyPr>
          <a:lstStyle/>
          <a:p>
            <a:pPr eaLnBrk="1" fontAlgn="auto" hangingPunct="1">
              <a:spcAft>
                <a:spcPts val="0"/>
              </a:spcAft>
              <a:defRPr/>
            </a:pPr>
            <a:r>
              <a:rPr lang="es-ES" dirty="0"/>
              <a:t>Nishat Bagh</a:t>
            </a:r>
          </a:p>
        </p:txBody>
      </p:sp>
      <p:sp>
        <p:nvSpPr>
          <p:cNvPr id="3" name="2 Marcador de contenido"/>
          <p:cNvSpPr>
            <a:spLocks noGrp="1"/>
          </p:cNvSpPr>
          <p:nvPr>
            <p:ph sz="quarter" idx="1"/>
          </p:nvPr>
        </p:nvSpPr>
        <p:spPr>
          <a:xfrm>
            <a:off x="914400" y="1052513"/>
            <a:ext cx="6969968" cy="5472831"/>
          </a:xfrm>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Nishat Bagh</a:t>
            </a:r>
            <a:r>
              <a:rPr lang="es-ES" dirty="0"/>
              <a:t> es un jardín mogol construido en el lado oriental del lago Dal , cerca de la ciudad de Srinagar , en el estado de Jammu y Cachemira .</a:t>
            </a:r>
          </a:p>
          <a:p>
            <a:pPr marL="274320" indent="-274320" eaLnBrk="1" fontAlgn="auto" hangingPunct="1">
              <a:spcBef>
                <a:spcPts val="580"/>
              </a:spcBef>
              <a:spcAft>
                <a:spcPts val="0"/>
              </a:spcAft>
              <a:buFont typeface="Wingdings 2"/>
              <a:buChar char=""/>
              <a:defRPr/>
            </a:pPr>
            <a:r>
              <a:rPr lang="es-ES" dirty="0"/>
              <a:t>Es el segundo mayor jardín de Mughal en el valle de Cachemira . </a:t>
            </a:r>
          </a:p>
          <a:p>
            <a:pPr marL="274320" indent="-274320" eaLnBrk="1" fontAlgn="auto" hangingPunct="1">
              <a:spcBef>
                <a:spcPts val="580"/>
              </a:spcBef>
              <a:spcAft>
                <a:spcPts val="0"/>
              </a:spcAft>
              <a:buFont typeface="Wingdings 2"/>
              <a:buChar char=""/>
              <a:defRPr/>
            </a:pPr>
            <a:r>
              <a:rPr lang="es-ES" dirty="0"/>
              <a:t>De mayor tamaño es el Shalimar Bagh , que también se encuentra en la orilla del lago Dal. ‘</a:t>
            </a:r>
          </a:p>
          <a:p>
            <a:pPr marL="274320" indent="-274320" eaLnBrk="1" fontAlgn="auto" hangingPunct="1">
              <a:spcBef>
                <a:spcPts val="580"/>
              </a:spcBef>
              <a:spcAft>
                <a:spcPts val="0"/>
              </a:spcAft>
              <a:buFont typeface="Wingdings 2"/>
              <a:buChar char=""/>
              <a:defRPr/>
            </a:pPr>
            <a:r>
              <a:rPr lang="es-ES" dirty="0"/>
              <a:t>"Nishat Bagh'is una palabra Hindustani, que significa  "Jardín de la Alegría" y "Jardín de las Delicias." </a:t>
            </a:r>
          </a:p>
          <a:p>
            <a:pPr marL="274320" indent="-274320" eaLnBrk="1" fontAlgn="auto" hangingPunct="1">
              <a:spcBef>
                <a:spcPts val="580"/>
              </a:spcBef>
              <a:spcAft>
                <a:spcPts val="0"/>
              </a:spcAft>
              <a:buFont typeface="Wingdings 2"/>
              <a:buChar char=""/>
              <a:defRPr/>
            </a:pPr>
            <a:r>
              <a:rPr lang="es-ES" dirty="0"/>
              <a:t>Nishat Bagh es un jardín de la felicidad que tiene una vista magnífica del lago debajo de la nevada cordillera de Pir Panjal que está muy lejos hacia el oeste del valle.</a:t>
            </a:r>
            <a:endParaRPr lang="es-ES" baseline="300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622628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041976" cy="6047953"/>
          </a:xfrm>
        </p:spPr>
        <p:txBody>
          <a:bodyPr>
            <a:normAutofit lnSpcReduction="10000"/>
          </a:bodyPr>
          <a:lstStyle/>
          <a:p>
            <a:pPr marL="274320" indent="-274320" eaLnBrk="1" fontAlgn="auto" hangingPunct="1">
              <a:spcBef>
                <a:spcPts val="580"/>
              </a:spcBef>
              <a:spcAft>
                <a:spcPts val="0"/>
              </a:spcAft>
              <a:buFont typeface="Wingdings 2"/>
              <a:buNone/>
              <a:defRPr/>
            </a:pPr>
            <a:r>
              <a:rPr lang="es-ES" dirty="0"/>
              <a:t> </a:t>
            </a:r>
          </a:p>
          <a:p>
            <a:pPr marL="274320" indent="-274320" eaLnBrk="1" fontAlgn="auto" hangingPunct="1">
              <a:spcBef>
                <a:spcPts val="580"/>
              </a:spcBef>
              <a:spcAft>
                <a:spcPts val="0"/>
              </a:spcAft>
              <a:buFont typeface="Wingdings 2"/>
              <a:buChar char=""/>
              <a:defRPr/>
            </a:pPr>
            <a:r>
              <a:rPr lang="es-ES" dirty="0"/>
              <a:t>El Bagh fue diseñado y construido en 1633 por Asif Khan, hermano mayor de Noor Jehan.</a:t>
            </a:r>
          </a:p>
          <a:p>
            <a:pPr marL="274320" indent="-274320" eaLnBrk="1" fontAlgn="auto" hangingPunct="1">
              <a:spcBef>
                <a:spcPts val="580"/>
              </a:spcBef>
              <a:spcAft>
                <a:spcPts val="0"/>
              </a:spcAft>
              <a:buFont typeface="Wingdings 2"/>
              <a:buChar char=""/>
              <a:defRPr/>
            </a:pPr>
            <a:r>
              <a:rPr lang="es-ES" dirty="0"/>
              <a:t> A pesar de que el diseño de Nishat Bagh se basó en el modelo conceptual básico de la Chahar Bagh (cuatro jardines) en Persia , tuvo que ser remodelado para adaptarse a la topografía y las condiciones de las fuentes de agua en el lugar elegido en el valle de Cachemira. </a:t>
            </a:r>
          </a:p>
          <a:p>
            <a:pPr marL="274320" indent="-274320" eaLnBrk="1" fontAlgn="auto" hangingPunct="1">
              <a:spcBef>
                <a:spcPts val="580"/>
              </a:spcBef>
              <a:spcAft>
                <a:spcPts val="0"/>
              </a:spcAft>
              <a:buFont typeface="Wingdings 2"/>
              <a:buChar char=""/>
              <a:defRPr/>
            </a:pPr>
            <a:r>
              <a:rPr lang="es-ES" dirty="0"/>
              <a:t>El plan, en lugar de ser el centro con cuatro brazos que irradia en un cuadrado como en el caso de Chahar (adecuado para un campo plano), se cambió por un diseño corriente de flujo axial para adaptarse a la condición de la colina con una fuente de agua que se origina en la parte superior Al final de la colina. </a:t>
            </a:r>
          </a:p>
        </p:txBody>
      </p:sp>
    </p:spTree>
    <p:extLst>
      <p:ext uri="{BB962C8B-B14F-4D97-AF65-F5344CB8AC3E}">
        <p14:creationId xmlns:p14="http://schemas.microsoft.com/office/powerpoint/2010/main" val="1529057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85992" cy="5832475"/>
          </a:xfrm>
        </p:spPr>
        <p:txBody>
          <a:bodyPr>
            <a:normAutofit fontScale="70000" lnSpcReduction="20000"/>
          </a:bodyPr>
          <a:lstStyle/>
          <a:p>
            <a:pPr marL="274320" indent="-274320" eaLnBrk="1" fontAlgn="auto" hangingPunct="1">
              <a:spcBef>
                <a:spcPts val="580"/>
              </a:spcBef>
              <a:spcAft>
                <a:spcPts val="0"/>
              </a:spcAft>
              <a:buFont typeface="Wingdings 2"/>
              <a:buChar char=""/>
              <a:defRPr/>
            </a:pPr>
            <a:r>
              <a:rPr lang="es-ES" sz="3400" dirty="0"/>
              <a:t>Esto se tradujo en la planificación de una planta rectangular en lugar de una planta cuadrada. </a:t>
            </a:r>
          </a:p>
          <a:p>
            <a:pPr marL="274320" indent="-274320" eaLnBrk="1" fontAlgn="auto" hangingPunct="1">
              <a:spcBef>
                <a:spcPts val="580"/>
              </a:spcBef>
              <a:spcAft>
                <a:spcPts val="0"/>
              </a:spcAft>
              <a:buFont typeface="Wingdings 2"/>
              <a:buChar char=""/>
              <a:defRPr/>
            </a:pPr>
            <a:r>
              <a:rPr lang="es-ES" sz="3400" dirty="0"/>
              <a:t>Esto ayudó a prescindir de los brazos laterales de largo. </a:t>
            </a:r>
          </a:p>
          <a:p>
            <a:pPr marL="274320" indent="-274320" eaLnBrk="1" fontAlgn="auto" hangingPunct="1">
              <a:spcBef>
                <a:spcPts val="580"/>
              </a:spcBef>
              <a:spcAft>
                <a:spcPts val="0"/>
              </a:spcAft>
              <a:buFont typeface="Wingdings 2"/>
              <a:buChar char=""/>
              <a:defRPr/>
            </a:pPr>
            <a:r>
              <a:rPr lang="es-ES" sz="3400" dirty="0"/>
              <a:t>Por lo tanto, una planta rectangular con dirección este-oeste longitud de 548 metros de ancho y 338 metros fue adoptado.</a:t>
            </a:r>
          </a:p>
          <a:p>
            <a:pPr marL="274320" indent="-274320" eaLnBrk="1" fontAlgn="auto" hangingPunct="1">
              <a:spcBef>
                <a:spcPts val="580"/>
              </a:spcBef>
              <a:spcAft>
                <a:spcPts val="0"/>
              </a:spcAft>
              <a:buFont typeface="Wingdings 2"/>
              <a:buChar char=""/>
              <a:defRPr/>
            </a:pPr>
            <a:r>
              <a:rPr lang="es-ES" sz="3400" dirty="0"/>
              <a:t>Los detalles de los doce terrazas se han registrado como originalmente construido: </a:t>
            </a:r>
          </a:p>
          <a:p>
            <a:pPr marL="274320" indent="-274320" eaLnBrk="1" fontAlgn="auto" hangingPunct="1">
              <a:spcBef>
                <a:spcPts val="580"/>
              </a:spcBef>
              <a:spcAft>
                <a:spcPts val="0"/>
              </a:spcAft>
              <a:buFont typeface="Wingdings 2"/>
              <a:buChar char=""/>
              <a:defRPr/>
            </a:pPr>
            <a:r>
              <a:rPr lang="es-ES" sz="3400" dirty="0"/>
              <a:t>La terraza de la primera es una cámara de recogida de agua que también está relacionado con el flujo lateral desde el jardín. </a:t>
            </a:r>
          </a:p>
          <a:p>
            <a:pPr marL="274320" indent="-274320" eaLnBrk="1" fontAlgn="auto" hangingPunct="1">
              <a:spcBef>
                <a:spcPts val="580"/>
              </a:spcBef>
              <a:spcAft>
                <a:spcPts val="0"/>
              </a:spcAft>
              <a:buFont typeface="Wingdings 2"/>
              <a:buChar char=""/>
              <a:defRPr/>
            </a:pPr>
            <a:r>
              <a:rPr lang="es-ES" sz="3400" dirty="0"/>
              <a:t>La segunda terraza se accede a través de una puerta. </a:t>
            </a:r>
          </a:p>
          <a:p>
            <a:pPr marL="274320" indent="-274320" eaLnBrk="1" fontAlgn="auto" hangingPunct="1">
              <a:spcBef>
                <a:spcPts val="580"/>
              </a:spcBef>
              <a:spcAft>
                <a:spcPts val="0"/>
              </a:spcAft>
              <a:buFont typeface="Wingdings 2"/>
              <a:buChar char=""/>
              <a:defRPr/>
            </a:pPr>
            <a:r>
              <a:rPr lang="es-ES" sz="3400" dirty="0"/>
              <a:t>Esta terraza tiene cinco fuentes de agua que se suministra a partir de la tercera terraza, desde donde fluía hacia la terraza inferior.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58666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914400" y="549275"/>
            <a:ext cx="7041976" cy="6119813"/>
          </a:xfrm>
        </p:spPr>
        <p:txBody>
          <a:bodyPr>
            <a:normAutofit/>
          </a:bodyPr>
          <a:lstStyle/>
          <a:p>
            <a:pPr marL="274320" indent="-274320" eaLnBrk="1" fontAlgn="auto" hangingPunct="1">
              <a:spcBef>
                <a:spcPts val="580"/>
              </a:spcBef>
              <a:spcAft>
                <a:spcPts val="0"/>
              </a:spcAft>
              <a:buFont typeface="Wingdings 2"/>
              <a:buChar char=""/>
              <a:defRPr/>
            </a:pPr>
            <a:r>
              <a:rPr lang="es-ES" dirty="0"/>
              <a:t>La tercera terraza tiene un diseño diferente. </a:t>
            </a:r>
          </a:p>
          <a:p>
            <a:pPr marL="274320" indent="-274320" eaLnBrk="1" fontAlgn="auto" hangingPunct="1">
              <a:spcBef>
                <a:spcPts val="580"/>
              </a:spcBef>
              <a:spcAft>
                <a:spcPts val="0"/>
              </a:spcAft>
              <a:buFont typeface="Wingdings 2"/>
              <a:buChar char=""/>
              <a:defRPr/>
            </a:pPr>
            <a:r>
              <a:rPr lang="es-ES" dirty="0"/>
              <a:t>El tobogán tiene cinco nichos abiertos arco en los nichos de frente y similares a los lados. </a:t>
            </a:r>
          </a:p>
          <a:p>
            <a:pPr marL="274320" indent="-274320" eaLnBrk="1" fontAlgn="auto" hangingPunct="1">
              <a:spcBef>
                <a:spcPts val="580"/>
              </a:spcBef>
              <a:spcAft>
                <a:spcPts val="0"/>
              </a:spcAft>
              <a:buFont typeface="Wingdings 2"/>
              <a:buChar char=""/>
              <a:defRPr/>
            </a:pPr>
            <a:r>
              <a:rPr lang="es-ES" dirty="0"/>
              <a:t> Un pabellón ( Baradari ), una estructura de dos pisos, que existía aquí cuando fue construido, ha sido desmantelado. </a:t>
            </a:r>
          </a:p>
          <a:p>
            <a:pPr marL="274320" indent="-274320" eaLnBrk="1" fontAlgn="auto" hangingPunct="1">
              <a:spcBef>
                <a:spcPts val="580"/>
              </a:spcBef>
              <a:spcAft>
                <a:spcPts val="0"/>
              </a:spcAft>
              <a:buFont typeface="Wingdings 2"/>
              <a:buChar char=""/>
              <a:defRPr/>
            </a:pPr>
            <a:r>
              <a:rPr lang="es-ES" dirty="0"/>
              <a:t>Las escaleras, a ambos lados del canal de llevar a la tercera terraza, que tiene una cámara cuadrada con cinco fuentes. Ascender en la escalera (cuatro etapas) a ambos lados del canal conduce a la cuarta terraza. </a:t>
            </a:r>
          </a:p>
          <a:p>
            <a:pPr marL="274320" indent="-274320" eaLnBrk="1" fontAlgn="auto" hangingPunct="1">
              <a:spcBef>
                <a:spcPts val="580"/>
              </a:spcBef>
              <a:spcAft>
                <a:spcPts val="0"/>
              </a:spcAft>
              <a:buFont typeface="Wingdings 2"/>
              <a:buChar char=""/>
              <a:defRPr/>
            </a:pPr>
            <a:r>
              <a:rPr lang="es-ES" dirty="0"/>
              <a:t>La cuarta terraza tiene dos niveles a saber, un canal de agua y un estanque cuadrado. </a:t>
            </a:r>
          </a:p>
          <a:p>
            <a:pPr marL="274320" indent="-274320" eaLnBrk="1" fontAlgn="auto" hangingPunct="1">
              <a:spcBef>
                <a:spcPts val="580"/>
              </a:spcBef>
              <a:spcAft>
                <a:spcPts val="0"/>
              </a:spcAft>
              <a:buFont typeface="Wingdings 2"/>
              <a:buChar char=""/>
              <a:defRPr/>
            </a:pPr>
            <a:endParaRPr lang="es-ES" sz="31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887687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Las escaleras con siete escalones conducen a la quinta terraza . </a:t>
            </a:r>
          </a:p>
          <a:p>
            <a:r>
              <a:rPr lang="es-ES" dirty="0"/>
              <a:t>La terraza de la quinta, donde se ofrece un banco de piedra a través del canal para disfrutar de la belleza escénica. </a:t>
            </a:r>
          </a:p>
          <a:p>
            <a:r>
              <a:rPr lang="es-ES" dirty="0"/>
              <a:t>Esto también tiene una cámara cuadrada con cinco fuentes.</a:t>
            </a:r>
          </a:p>
          <a:p>
            <a:r>
              <a:rPr lang="es-ES" dirty="0"/>
              <a:t>La terraza de la sexta en dos niveles con cinco fuentes y pattern distintivo de pavimentación </a:t>
            </a:r>
          </a:p>
          <a:p>
            <a:r>
              <a:rPr lang="es-ES" dirty="0"/>
              <a:t> La terraza de la séptima, donde sigue el mismo patrón. </a:t>
            </a:r>
          </a:p>
          <a:p>
            <a:r>
              <a:rPr lang="es-ES" dirty="0"/>
              <a:t>La terraza de la octava es sólo un canal de agua o cascada.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465270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6897960" cy="6119961"/>
          </a:xfrm>
        </p:spPr>
        <p:txBody>
          <a:bodyPr>
            <a:normAutofit/>
          </a:bodyPr>
          <a:lstStyle/>
          <a:p>
            <a:pPr marL="274320" indent="-274320" eaLnBrk="1" fontAlgn="auto" hangingPunct="1">
              <a:spcBef>
                <a:spcPts val="580"/>
              </a:spcBef>
              <a:spcAft>
                <a:spcPts val="0"/>
              </a:spcAft>
              <a:buFont typeface="Wingdings 2"/>
              <a:buChar char=""/>
              <a:defRPr/>
            </a:pPr>
            <a:r>
              <a:rPr lang="es-ES" dirty="0"/>
              <a:t>La terraza de la novena, al final de dos escaleras, hay un banco octogonal. </a:t>
            </a:r>
          </a:p>
          <a:p>
            <a:pPr marL="274320" indent="-274320" eaLnBrk="1" fontAlgn="auto" hangingPunct="1">
              <a:spcBef>
                <a:spcPts val="580"/>
              </a:spcBef>
              <a:spcAft>
                <a:spcPts val="0"/>
              </a:spcAft>
              <a:buFont typeface="Wingdings 2"/>
              <a:buChar char=""/>
              <a:defRPr/>
            </a:pPr>
            <a:r>
              <a:rPr lang="es-ES" dirty="0"/>
              <a:t>La piscina en la terraza tiene nueve fuentes. </a:t>
            </a:r>
          </a:p>
          <a:p>
            <a:pPr marL="274320" indent="-274320" eaLnBrk="1" fontAlgn="auto" hangingPunct="1">
              <a:spcBef>
                <a:spcPts val="580"/>
              </a:spcBef>
              <a:spcAft>
                <a:spcPts val="0"/>
              </a:spcAft>
              <a:buFont typeface="Wingdings 2"/>
              <a:buChar char=""/>
              <a:defRPr/>
            </a:pPr>
            <a:r>
              <a:rPr lang="es-ES" dirty="0"/>
              <a:t>Las escaleras de la terraza décima están en el lado muros de contención, donde se proporciona sólo el conducto de agua con fuentes. </a:t>
            </a:r>
          </a:p>
          <a:p>
            <a:pPr marL="274320" indent="-274320" eaLnBrk="1" fontAlgn="auto" hangingPunct="1">
              <a:spcBef>
                <a:spcPts val="580"/>
              </a:spcBef>
              <a:spcAft>
                <a:spcPts val="0"/>
              </a:spcAft>
              <a:buFont typeface="Wingdings 2"/>
              <a:buChar char=""/>
              <a:defRPr/>
            </a:pPr>
            <a:r>
              <a:rPr lang="es-ES" dirty="0"/>
              <a:t>Caminos grabados conducen a una impresionante terraza undécima, que tiene veinticinco fuentes en una piscina. </a:t>
            </a:r>
          </a:p>
          <a:p>
            <a:pPr marL="274320" indent="-274320" eaLnBrk="1" fontAlgn="auto" hangingPunct="1">
              <a:spcBef>
                <a:spcPts val="580"/>
              </a:spcBef>
              <a:spcAft>
                <a:spcPts val="0"/>
              </a:spcAft>
              <a:buFont typeface="Wingdings 2"/>
              <a:buChar char=""/>
              <a:defRPr/>
            </a:pPr>
            <a:r>
              <a:rPr lang="es-ES" dirty="0"/>
              <a:t>Esta terraza espectacular es la última.</a:t>
            </a:r>
          </a:p>
          <a:p>
            <a:pPr>
              <a:spcBef>
                <a:spcPts val="580"/>
              </a:spcBef>
              <a:buFont typeface="Wingdings 2"/>
              <a:buChar char=""/>
              <a:defRPr/>
            </a:pPr>
            <a:r>
              <a:rPr lang="es-ES" dirty="0"/>
              <a:t>La cámara de Zenana, la terraza XII, está cubierto en la parte frontal de 5,5 metros (18 pies) de alto muro, con una fachada de arcos ciegos.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642719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185992" cy="583247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Sólo uno de los arcos en esta fachada ciega proporciona un acceso a la terraza XII. </a:t>
            </a:r>
          </a:p>
          <a:p>
            <a:pPr marL="274320" indent="-274320" eaLnBrk="1" fontAlgn="auto" hangingPunct="1">
              <a:spcBef>
                <a:spcPts val="580"/>
              </a:spcBef>
              <a:spcAft>
                <a:spcPts val="0"/>
              </a:spcAft>
              <a:buFont typeface="Wingdings 2"/>
              <a:buChar char=""/>
              <a:defRPr/>
            </a:pPr>
            <a:r>
              <a:rPr lang="es-ES" dirty="0"/>
              <a:t>Dos pequeñas torres octogonales a ambos lados de los muros de contención con vistas a las terrazas del nivel inferior.</a:t>
            </a:r>
          </a:p>
          <a:p>
            <a:pPr marL="274320" indent="-274320" eaLnBrk="1" fontAlgn="auto" hangingPunct="1">
              <a:spcBef>
                <a:spcPts val="580"/>
              </a:spcBef>
              <a:spcAft>
                <a:spcPts val="0"/>
              </a:spcAft>
              <a:buFont typeface="Wingdings 2"/>
              <a:buChar char=""/>
              <a:defRPr/>
            </a:pPr>
            <a:r>
              <a:rPr lang="es-ES" dirty="0"/>
              <a:t>Un pabellón de dos pisos, aquí está rodeado por un hermoso jardín con plantas exuberantes.  </a:t>
            </a:r>
          </a:p>
          <a:p>
            <a:pPr marL="274320" indent="-274320" eaLnBrk="1" fontAlgn="auto" hangingPunct="1">
              <a:spcBef>
                <a:spcPts val="580"/>
              </a:spcBef>
              <a:spcAft>
                <a:spcPts val="0"/>
              </a:spcAft>
              <a:buFont typeface="Wingdings 2"/>
              <a:buChar char=""/>
              <a:defRPr/>
            </a:pPr>
            <a:r>
              <a:rPr lang="es-ES" dirty="0"/>
              <a:t>De todas las terrazas, la terraza  segunda es considerada la más impresionante en vista de las veintitrés nichos previsto en el ábside justo detrás de la cascada. </a:t>
            </a:r>
          </a:p>
          <a:p>
            <a:pPr marL="274320" indent="-274320" eaLnBrk="1" fontAlgn="auto" hangingPunct="1">
              <a:spcBef>
                <a:spcPts val="580"/>
              </a:spcBef>
              <a:spcAft>
                <a:spcPts val="0"/>
              </a:spcAft>
              <a:buFont typeface="Wingdings 2"/>
              <a:buNone/>
              <a:defRPr/>
            </a:pPr>
            <a:r>
              <a:rPr lang="es-ES" dirty="0"/>
              <a:t>    Lámparas de iluminación se usan originalmente para ser colocados en estos nichos. </a:t>
            </a:r>
          </a:p>
          <a:p>
            <a:pPr marL="274320" indent="-274320" eaLnBrk="1" fontAlgn="auto" hangingPunct="1">
              <a:spcBef>
                <a:spcPts val="580"/>
              </a:spcBef>
              <a:spcAft>
                <a:spcPts val="0"/>
              </a:spcAft>
              <a:buFont typeface="Wingdings 2"/>
              <a:buNone/>
              <a:defRPr/>
            </a:pPr>
            <a:r>
              <a:rPr lang="es-ES" dirty="0"/>
              <a:t>    </a:t>
            </a:r>
          </a:p>
        </p:txBody>
      </p:sp>
    </p:spTree>
    <p:extLst>
      <p:ext uri="{BB962C8B-B14F-4D97-AF65-F5344CB8AC3E}">
        <p14:creationId xmlns:p14="http://schemas.microsoft.com/office/powerpoint/2010/main" val="3169474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1196975"/>
            <a:ext cx="6825952" cy="4822825"/>
          </a:xfrm>
        </p:spPr>
        <p:txBody>
          <a:bodyPr/>
          <a:lstStyle/>
          <a:p>
            <a:pPr eaLnBrk="1" hangingPunct="1"/>
            <a:r>
              <a:rPr lang="es-ES" altLang="es-ES" sz="2400" dirty="0"/>
              <a:t>  La segunda terraza también tiene gran cantidad de lilas persas y los pensamientos, junto con el agua en cascada brillante encima de la cascada, que proporcionan una vista preciosa.</a:t>
            </a:r>
          </a:p>
          <a:p>
            <a:pPr eaLnBrk="1" hangingPunct="1"/>
            <a:r>
              <a:rPr lang="es-ES" altLang="es-ES" sz="2400" dirty="0"/>
              <a:t>  Otra característica interesante en el Nishat Bagh es el de los tronos de mármol, como muchas setas colocado a la cabeza de la cascada, a través del canal.</a:t>
            </a:r>
          </a:p>
          <a:p>
            <a:pPr eaLnBrk="1" hangingPunct="1"/>
            <a:endParaRPr lang="es-ES" altLang="es-ES" sz="2400" dirty="0"/>
          </a:p>
        </p:txBody>
      </p:sp>
    </p:spTree>
    <p:extLst>
      <p:ext uri="{BB962C8B-B14F-4D97-AF65-F5344CB8AC3E}">
        <p14:creationId xmlns:p14="http://schemas.microsoft.com/office/powerpoint/2010/main" val="1115187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India_-_Srinagar_-Nishat_Bagh_Mugha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151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Nishat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611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Nishat_bagh2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076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Nishat-bagh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8155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Nishat Bagh.-mughal-garden1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104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Nishat Bagh.-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815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Nishat Bagh.-x1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469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Nishat Bagh.-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678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Nishat Garden.-x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552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Nishat Garden - 1_M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2547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Nishat Garden - 2_M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032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Nishat Garden - 3_M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155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Nishat Garden - 4_Dal Lake infront of th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109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Nishat Garden - 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862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Nishat Garden -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052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Nishat Garden - 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563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Nishat Garden - 8_The full Stret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862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Nishat+Bagh+Mughal+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333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Nishat-garden-ww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284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altLang="es-ES" dirty="0"/>
              <a:t>Jantar Mantar</a:t>
            </a:r>
          </a:p>
        </p:txBody>
      </p:sp>
      <p:sp>
        <p:nvSpPr>
          <p:cNvPr id="40963" name="2 Marcador de contenido"/>
          <p:cNvSpPr>
            <a:spLocks noGrp="1"/>
          </p:cNvSpPr>
          <p:nvPr>
            <p:ph sz="quarter" idx="1"/>
          </p:nvPr>
        </p:nvSpPr>
        <p:spPr>
          <a:xfrm>
            <a:off x="914400" y="1447800"/>
            <a:ext cx="7185992" cy="5410200"/>
          </a:xfrm>
        </p:spPr>
        <p:txBody>
          <a:bodyPr>
            <a:normAutofit fontScale="92500"/>
          </a:bodyPr>
          <a:lstStyle/>
          <a:p>
            <a:pPr eaLnBrk="1" hangingPunct="1"/>
            <a:r>
              <a:rPr lang="es-ES" altLang="es-ES" sz="2400" dirty="0"/>
              <a:t>El Jantar Mantar es un jardín observatorio astronómico . </a:t>
            </a:r>
          </a:p>
          <a:p>
            <a:pPr eaLnBrk="1" hangingPunct="1"/>
            <a:r>
              <a:rPr lang="es-ES" altLang="es-ES" sz="2400" dirty="0"/>
              <a:t>El nombre, del sánscrito, se puede traducir como 'artefacto mágico'.</a:t>
            </a:r>
          </a:p>
          <a:p>
            <a:pPr eaLnBrk="1" hangingPunct="1"/>
            <a:r>
              <a:rPr lang="es-ES" altLang="es-ES" sz="2400" dirty="0"/>
              <a:t>Fue construida por el maharajá Jai Singh II (1693 -1743) en el centro de los instrumentos de Jaipur y fueron utilizados para observar los movimientos del sol, la luna, los planetas y las estrellas. </a:t>
            </a:r>
          </a:p>
          <a:p>
            <a:pPr eaLnBrk="1" hangingPunct="1"/>
            <a:r>
              <a:rPr lang="es-ES" altLang="es-ES" sz="2400" dirty="0"/>
              <a:t>El </a:t>
            </a:r>
            <a:r>
              <a:rPr lang="es-ES" altLang="es-ES" sz="2400" b="1" dirty="0"/>
              <a:t>Jantar Mantar</a:t>
            </a:r>
            <a:r>
              <a:rPr lang="es-ES" altLang="es-ES" sz="2400" dirty="0"/>
              <a:t> es un conjunto arquitectónico de los instrumentos astronómicos, construido por el Maharaja (King) Jai Singh II a su entonces nueva capital de Jaipur entre 1727 y 1734.</a:t>
            </a:r>
            <a:br>
              <a:rPr lang="es-ES" altLang="es-ES" sz="2400" dirty="0"/>
            </a:br>
            <a:br>
              <a:rPr lang="es-ES" altLang="es-ES" dirty="0"/>
            </a:br>
            <a:endParaRPr lang="es-ES" altLang="es-ES" dirty="0"/>
          </a:p>
        </p:txBody>
      </p:sp>
    </p:spTree>
    <p:extLst>
      <p:ext uri="{BB962C8B-B14F-4D97-AF65-F5344CB8AC3E}">
        <p14:creationId xmlns:p14="http://schemas.microsoft.com/office/powerpoint/2010/main" val="314150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620713"/>
            <a:ext cx="7041976" cy="5399087"/>
          </a:xfrm>
        </p:spPr>
        <p:txBody>
          <a:bodyPr/>
          <a:lstStyle/>
          <a:p>
            <a:pPr eaLnBrk="1" hangingPunct="1"/>
            <a:r>
              <a:rPr lang="es-ES" altLang="es-ES" sz="2400" dirty="0"/>
              <a:t>Es el modelo de la que él había construido para él en la capital mogol de Delhi.</a:t>
            </a:r>
          </a:p>
          <a:p>
            <a:pPr eaLnBrk="1" hangingPunct="1"/>
            <a:r>
              <a:rPr lang="es-ES" altLang="es-ES" sz="2400" dirty="0"/>
              <a:t>Había construido un total de cinco instalaciones en distintos lugares, incluidos los de Delhi y Jaipur. </a:t>
            </a:r>
          </a:p>
          <a:p>
            <a:pPr eaLnBrk="1" hangingPunct="1"/>
            <a:r>
              <a:rPr lang="es-ES" altLang="es-ES" sz="2400" dirty="0"/>
              <a:t>El observatorio de Jaipur es la más grande y mejor conservado de estos. </a:t>
            </a:r>
          </a:p>
          <a:p>
            <a:pPr eaLnBrk="1" hangingPunct="1"/>
            <a:r>
              <a:rPr lang="es-ES" altLang="es-ES" sz="2400" baseline="30000" dirty="0">
                <a:hlinkClick r:id="rId2"/>
              </a:rPr>
              <a:t>]</a:t>
            </a:r>
            <a:r>
              <a:rPr lang="es-ES" altLang="es-ES" sz="2400" dirty="0"/>
              <a:t> Se ha inscrito en la Lista del Patrimonio Mundial como "una expresión de las habilidades astronómicas y conceptos cosmológicos de la corte de un príncipe académico al final del periodo Mughal".</a:t>
            </a:r>
          </a:p>
        </p:txBody>
      </p:sp>
    </p:spTree>
    <p:extLst>
      <p:ext uri="{BB962C8B-B14F-4D97-AF65-F5344CB8AC3E}">
        <p14:creationId xmlns:p14="http://schemas.microsoft.com/office/powerpoint/2010/main" val="807637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ip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391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ipur-JantarMant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173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n Manta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677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ntar Mantar.-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876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ntar Mantar.-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7493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ntar Mantar,Jaipur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6384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ntar Marjal.-Jaip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7973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ntar_mantar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7484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jantar_mantar_delhi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866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Jantar_Mantar_Delhi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884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antar-mant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671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antar-mantar-ob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69049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Jantar Mantar.-xx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93581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2 Imagen" descr="Jantar Mantar Delh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0075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Título"/>
          <p:cNvSpPr>
            <a:spLocks noGrp="1"/>
          </p:cNvSpPr>
          <p:nvPr>
            <p:ph type="title"/>
          </p:nvPr>
        </p:nvSpPr>
        <p:spPr/>
        <p:txBody>
          <a:bodyPr/>
          <a:lstStyle/>
          <a:p>
            <a:pPr eaLnBrk="1" hangingPunct="1"/>
            <a:r>
              <a:rPr lang="es-ES" altLang="es-ES" dirty="0"/>
              <a:t>Lodhi Gardens</a:t>
            </a:r>
          </a:p>
        </p:txBody>
      </p:sp>
      <p:sp>
        <p:nvSpPr>
          <p:cNvPr id="57347" name="3 Marcador de contenido"/>
          <p:cNvSpPr>
            <a:spLocks noGrp="1"/>
          </p:cNvSpPr>
          <p:nvPr>
            <p:ph sz="quarter" idx="1"/>
          </p:nvPr>
        </p:nvSpPr>
        <p:spPr>
          <a:xfrm>
            <a:off x="914400" y="1447800"/>
            <a:ext cx="7185992" cy="5221560"/>
          </a:xfrm>
        </p:spPr>
        <p:txBody>
          <a:bodyPr>
            <a:normAutofit fontScale="92500"/>
          </a:bodyPr>
          <a:lstStyle/>
          <a:p>
            <a:pPr eaLnBrk="1" hangingPunct="1"/>
            <a:r>
              <a:rPr lang="es-ES" altLang="es-ES" sz="2400" b="1" dirty="0"/>
              <a:t>Jardines Lodi</a:t>
            </a:r>
            <a:r>
              <a:rPr lang="es-ES" altLang="es-ES" sz="2400" dirty="0"/>
              <a:t> un parque en Nueva Delhi , India . </a:t>
            </a:r>
          </a:p>
          <a:p>
            <a:pPr eaLnBrk="1" hangingPunct="1"/>
            <a:r>
              <a:rPr lang="es-ES" altLang="es-ES" sz="2400" dirty="0"/>
              <a:t>Repartidos en (360.000 m </a:t>
            </a:r>
            <a:r>
              <a:rPr lang="es-ES" altLang="es-ES" sz="2400" baseline="30000" dirty="0"/>
              <a:t>2)</a:t>
            </a:r>
            <a:r>
              <a:rPr lang="es-ES" altLang="es-ES" sz="2400" dirty="0"/>
              <a:t>  contienen, la tumba de Mohammed Shah, Sikander Lodi tumba 's, Gumbad Sheesh y Gumbad Bara, arquitectura obras del siglo XV Sayyid y Lodis , de la dinastía pastún que gobernó gran parte del Norte India durante el siglo XVI, y el sitio está protegido por el estudio arqueológico de la India (ASI).  </a:t>
            </a:r>
          </a:p>
          <a:p>
            <a:pPr eaLnBrk="1" hangingPunct="1"/>
            <a:r>
              <a:rPr lang="es-ES" altLang="es-ES" sz="2400" dirty="0"/>
              <a:t>Los jardines están situados entre el mercado Khan y la Tumba de Safdarjung es el camino de Lodi .</a:t>
            </a:r>
          </a:p>
          <a:p>
            <a:pPr eaLnBrk="1" hangingPunct="1"/>
            <a:r>
              <a:rPr lang="es-ES" altLang="es-ES" sz="2400" dirty="0"/>
              <a:t>Es hermoso y sereno, y es un punto de acceso para paseos por la mañana para la Delhiites.</a:t>
            </a:r>
          </a:p>
          <a:p>
            <a:pPr eaLnBrk="1" hangingPunct="1"/>
            <a:endParaRPr lang="es-ES" altLang="es-ES" dirty="0"/>
          </a:p>
        </p:txBody>
      </p:sp>
    </p:spTree>
    <p:extLst>
      <p:ext uri="{BB962C8B-B14F-4D97-AF65-F5344CB8AC3E}">
        <p14:creationId xmlns:p14="http://schemas.microsoft.com/office/powerpoint/2010/main" val="17677052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1125538"/>
            <a:ext cx="7113984" cy="4894262"/>
          </a:xfrm>
        </p:spPr>
        <p:txBody>
          <a:bodyPr>
            <a:normAutofit lnSpcReduction="10000"/>
          </a:bodyPr>
          <a:lstStyle/>
          <a:p>
            <a:pPr eaLnBrk="1" hangingPunct="1"/>
            <a:r>
              <a:rPr lang="es-ES" altLang="es-ES" sz="2400" dirty="0"/>
              <a:t>La tumba de Mohammed Shah, el último de la dinastía de los gobernantes Sayyid , la primera de las tumbas en el jardín, fue construida en 1444 por el Ala-ud-Din Shah Alam, como un homenaje a Mohamed Shah.</a:t>
            </a:r>
          </a:p>
          <a:p>
            <a:pPr eaLnBrk="1" hangingPunct="1"/>
            <a:r>
              <a:rPr lang="es-ES" altLang="es-ES" sz="2400" dirty="0"/>
              <a:t> Otra tumba en los jardines es el de Sikander Lodi , que es similar a la tumba de Mohammed Shah, aunque sin la </a:t>
            </a:r>
            <a:r>
              <a:rPr lang="es-ES" altLang="es-ES" sz="2400" i="1" dirty="0"/>
              <a:t>chhatris</a:t>
            </a:r>
            <a:r>
              <a:rPr lang="es-ES" altLang="es-ES" sz="2400" dirty="0"/>
              <a:t> , que fue construida por su hijo Ibrahim Lodi en 1517, el último de sultán de Delhi en la dinastía Lodi , ya que fue derrotado por Babur , la primera batalla de Panipat en 1526, estableciendo las bases del imperio mogol. </a:t>
            </a:r>
          </a:p>
        </p:txBody>
      </p:sp>
    </p:spTree>
    <p:extLst>
      <p:ext uri="{BB962C8B-B14F-4D97-AF65-F5344CB8AC3E}">
        <p14:creationId xmlns:p14="http://schemas.microsoft.com/office/powerpoint/2010/main" val="10264270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620713"/>
            <a:ext cx="7185992" cy="5399087"/>
          </a:xfrm>
        </p:spPr>
        <p:txBody>
          <a:bodyPr>
            <a:normAutofit lnSpcReduction="10000"/>
          </a:bodyPr>
          <a:lstStyle/>
          <a:p>
            <a:pPr eaLnBrk="1" hangingPunct="1"/>
            <a:r>
              <a:rPr lang="es-ES" altLang="es-ES" sz="2400" dirty="0"/>
              <a:t>En medio de los jardines esta el </a:t>
            </a:r>
            <a:r>
              <a:rPr lang="es-ES" altLang="es-ES" sz="2400" i="1" dirty="0"/>
              <a:t>Gumbad Bara</a:t>
            </a:r>
            <a:r>
              <a:rPr lang="es-ES" altLang="es-ES" sz="2400" dirty="0"/>
              <a:t> ("Cúpula grande"), que consta de una gran construcción de la cúpula , no es una tumba,</a:t>
            </a:r>
            <a:r>
              <a:rPr lang="es-ES" altLang="es-ES" sz="2400" baseline="30000" dirty="0"/>
              <a:t>,</a:t>
            </a:r>
            <a:r>
              <a:rPr lang="es-ES" altLang="es-ES" sz="2400" dirty="0"/>
              <a:t> sino una puerta de entrada a una adjunta de tres cúpulas </a:t>
            </a:r>
            <a:r>
              <a:rPr lang="es-ES" altLang="es-ES" sz="2400" i="1" dirty="0"/>
              <a:t>Masjid</a:t>
            </a:r>
            <a:r>
              <a:rPr lang="es-ES" altLang="es-ES" sz="2400" dirty="0"/>
              <a:t> ( la mezquita ), ambas construidas en 1494 durante el reinado de Sikander Lodi, también hay una residencia de alrededor de un patio central, donde se puede ver los restos de un tanque de agua. </a:t>
            </a:r>
          </a:p>
          <a:p>
            <a:pPr eaLnBrk="1" hangingPunct="1"/>
            <a:r>
              <a:rPr lang="es-ES" altLang="es-ES" sz="2400" dirty="0"/>
              <a:t>Frente a la </a:t>
            </a:r>
            <a:r>
              <a:rPr lang="es-ES" altLang="es-ES" sz="2400" i="1" dirty="0"/>
              <a:t>Gumbad Bara</a:t>
            </a:r>
            <a:r>
              <a:rPr lang="es-ES" altLang="es-ES" sz="2400" dirty="0"/>
              <a:t> es el </a:t>
            </a:r>
            <a:r>
              <a:rPr lang="es-ES" altLang="es-ES" sz="2400" i="1" dirty="0"/>
              <a:t>Gumbad Sheesh</a:t>
            </a:r>
            <a:r>
              <a:rPr lang="es-ES" altLang="es-ES" sz="2400" dirty="0"/>
              <a:t> ("cúpula de cristal") de los azulejos utilizados en su construcción, que contiene los restos de una familia desconocida, esta también fue construida durante el reinado de Sikander Lodi. </a:t>
            </a:r>
          </a:p>
          <a:p>
            <a:pPr eaLnBrk="1" hangingPunct="1"/>
            <a:endParaRPr lang="es-ES" altLang="es-ES" sz="2400" dirty="0"/>
          </a:p>
        </p:txBody>
      </p:sp>
    </p:spTree>
    <p:extLst>
      <p:ext uri="{BB962C8B-B14F-4D97-AF65-F5344CB8AC3E}">
        <p14:creationId xmlns:p14="http://schemas.microsoft.com/office/powerpoint/2010/main" val="10243624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692150"/>
            <a:ext cx="7113984" cy="5327650"/>
          </a:xfrm>
        </p:spPr>
        <p:txBody>
          <a:bodyPr/>
          <a:lstStyle/>
          <a:p>
            <a:pPr eaLnBrk="1" hangingPunct="1"/>
            <a:r>
              <a:rPr lang="es-ES" altLang="es-ES" sz="2400" dirty="0"/>
              <a:t>Más en los jardines, los restos de un curso de agua conectados a la del río Yamuna a Sikander Lodi 's tumba. </a:t>
            </a:r>
          </a:p>
          <a:p>
            <a:pPr eaLnBrk="1" hangingPunct="1"/>
            <a:r>
              <a:rPr lang="es-ES" altLang="es-ES" sz="2400" dirty="0"/>
              <a:t>Esta tumba tiene todavía las almenas encerrándola.. </a:t>
            </a:r>
          </a:p>
          <a:p>
            <a:pPr eaLnBrk="1" hangingPunct="1"/>
            <a:r>
              <a:rPr lang="es-ES" altLang="es-ES" sz="2400" dirty="0"/>
              <a:t> Cerca de la tumba de Sikander es el </a:t>
            </a:r>
            <a:r>
              <a:rPr lang="es-ES" altLang="es-ES" sz="2400" i="1" dirty="0"/>
              <a:t>Athpula</a:t>
            </a:r>
            <a:r>
              <a:rPr lang="es-ES" altLang="es-ES" sz="2400" dirty="0"/>
              <a:t> ("Piered Ocho") Bridge, el último de los edificios en Nueva Delhi, construido durante el reinado del emperador mogol Akbar , que contiene siete arcos, entre los cuales el central es el más grande.</a:t>
            </a:r>
          </a:p>
        </p:txBody>
      </p:sp>
    </p:spTree>
    <p:extLst>
      <p:ext uri="{BB962C8B-B14F-4D97-AF65-F5344CB8AC3E}">
        <p14:creationId xmlns:p14="http://schemas.microsoft.com/office/powerpoint/2010/main" val="8548080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odi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42906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odi Gardens, 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5788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odi-gardens-delhi-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42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odhi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21197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odhi Gardens.-Lodhi T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5030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odhi Gardens.-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100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odhi_Garden_-_Muhammed_Shah's_T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9874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dhi-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1373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dhi_Garden_-_Shish_Gumbad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7328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odi gar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6194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di Gardens, 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1360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altLang="es-ES" dirty="0"/>
              <a:t>Hanging Gardens Mumbai</a:t>
            </a:r>
          </a:p>
        </p:txBody>
      </p:sp>
      <p:sp>
        <p:nvSpPr>
          <p:cNvPr id="72707" name="2 Marcador de contenido"/>
          <p:cNvSpPr>
            <a:spLocks noGrp="1"/>
          </p:cNvSpPr>
          <p:nvPr>
            <p:ph sz="quarter" idx="1"/>
          </p:nvPr>
        </p:nvSpPr>
        <p:spPr>
          <a:xfrm>
            <a:off x="914400" y="1447800"/>
            <a:ext cx="7113984" cy="4789488"/>
          </a:xfrm>
        </p:spPr>
        <p:txBody>
          <a:bodyPr>
            <a:normAutofit fontScale="92500"/>
          </a:bodyPr>
          <a:lstStyle/>
          <a:p>
            <a:pPr eaLnBrk="1" hangingPunct="1"/>
            <a:r>
              <a:rPr lang="es-ES" altLang="es-ES" sz="2400" dirty="0"/>
              <a:t>Los </a:t>
            </a:r>
            <a:r>
              <a:rPr lang="es-ES" altLang="es-ES" sz="2400" b="1" dirty="0"/>
              <a:t>Jardines Colgantes, Mumbai,</a:t>
            </a:r>
            <a:r>
              <a:rPr lang="es-ES" altLang="es-ES" sz="2400" dirty="0"/>
              <a:t> en Bombay , India, también conocido como </a:t>
            </a:r>
            <a:r>
              <a:rPr lang="es-ES" altLang="es-ES" sz="2400" b="1" dirty="0"/>
              <a:t>Jardines Ferozeshah Mehta,</a:t>
            </a:r>
            <a:r>
              <a:rPr lang="es-ES" altLang="es-ES" sz="2400" dirty="0"/>
              <a:t> son jardines colgantes encaramados en la cima de la colina Malabar , en su lado occidental, justo enfrente del Parque Kamala Nehru .</a:t>
            </a:r>
          </a:p>
          <a:p>
            <a:pPr eaLnBrk="1" hangingPunct="1"/>
            <a:r>
              <a:rPr lang="es-ES" altLang="es-ES" sz="2400" dirty="0"/>
              <a:t>Ofrecen vistas del atardecer sobre el mar de Arabia y los setos función de numerosos tallados en forma de animales. </a:t>
            </a:r>
          </a:p>
          <a:p>
            <a:pPr eaLnBrk="1" hangingPunct="1"/>
            <a:r>
              <a:rPr lang="es-ES" altLang="es-ES" sz="2400" dirty="0"/>
              <a:t>El parque fue establecido en 1881 en el principal reservorio de Bombay, algunos dicen que para cubrir el agua de la actividad potencialmente contaminante de la cercana Torre del Silencio .</a:t>
            </a:r>
          </a:p>
        </p:txBody>
      </p:sp>
    </p:spTree>
    <p:extLst>
      <p:ext uri="{BB962C8B-B14F-4D97-AF65-F5344CB8AC3E}">
        <p14:creationId xmlns:p14="http://schemas.microsoft.com/office/powerpoint/2010/main" val="30628632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umbai.-Dom Airpo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3237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umbai.-Hanging-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67191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umbai.-Hanging-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2529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umbai.-Hanging-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0322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umbai.-Hanging-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8252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umbai.-Hanging-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6822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umbai.-Hanging-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9497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umbai.-Musaen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0725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anging garden.-Mumbai.-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1352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nging garden-mumba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3757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anging Gardens.-Mumbai.-Musaen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9926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anging Gardens.-Mumbai.-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6962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anging Gardens.-Mumbai.-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728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anging Gardens.-Mumbai.-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0785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anging Gardens.-Mumbai.-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0542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anging Gardens.-Mumbai.-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6307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anging Gardens.-Mumbai.-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58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anging-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9112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4340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anging Gardens.-Old-Womans-sho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641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6160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Título"/>
          <p:cNvSpPr>
            <a:spLocks noGrp="1"/>
          </p:cNvSpPr>
          <p:nvPr>
            <p:ph type="title"/>
          </p:nvPr>
        </p:nvSpPr>
        <p:spPr/>
        <p:txBody>
          <a:bodyPr/>
          <a:lstStyle/>
          <a:p>
            <a:pPr eaLnBrk="1" hangingPunct="1"/>
            <a:r>
              <a:rPr lang="es-ES" altLang="es-ES" dirty="0"/>
              <a:t>Horniman Circle Garden</a:t>
            </a:r>
          </a:p>
        </p:txBody>
      </p:sp>
      <p:sp>
        <p:nvSpPr>
          <p:cNvPr id="93187" name="2 Marcador de contenido"/>
          <p:cNvSpPr>
            <a:spLocks noGrp="1"/>
          </p:cNvSpPr>
          <p:nvPr>
            <p:ph sz="quarter" idx="1"/>
          </p:nvPr>
        </p:nvSpPr>
        <p:spPr>
          <a:xfrm>
            <a:off x="611188" y="1447800"/>
            <a:ext cx="7489204" cy="5076825"/>
          </a:xfrm>
        </p:spPr>
        <p:txBody>
          <a:bodyPr/>
          <a:lstStyle/>
          <a:p>
            <a:pPr eaLnBrk="1" hangingPunct="1"/>
            <a:r>
              <a:rPr lang="es-ES" altLang="es-ES" dirty="0"/>
              <a:t>El Horniman Circle Gardens es un gran parque en el sur de Mumbai , India , que abarca una superficie de 12.081 metros cuadrados (10.101 m 2).</a:t>
            </a:r>
          </a:p>
          <a:p>
            <a:pPr eaLnBrk="1" hangingPunct="1"/>
            <a:r>
              <a:rPr lang="es-ES" altLang="es-ES" dirty="0"/>
              <a:t> Está situado en el distrito de Fort Mumbai , y está rodeado de complejos de oficinas que albergan los bancos más importantes del país. </a:t>
            </a:r>
          </a:p>
          <a:p>
            <a:pPr eaLnBrk="1" hangingPunct="1"/>
            <a:r>
              <a:rPr lang="es-ES" altLang="es-ES" dirty="0"/>
              <a:t>Diseñado para ser un gran espacio abierto con grandes edificios en el centro de la ciudad amurallada, la zona era conocida como Bombay verde en el siglo XVIII, mientras que el área alrededor de ella se llamaba Elphinstone Circle. </a:t>
            </a:r>
          </a:p>
        </p:txBody>
      </p:sp>
    </p:spTree>
    <p:extLst>
      <p:ext uri="{BB962C8B-B14F-4D97-AF65-F5344CB8AC3E}">
        <p14:creationId xmlns:p14="http://schemas.microsoft.com/office/powerpoint/2010/main" val="19507999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908050"/>
            <a:ext cx="7113984" cy="5111750"/>
          </a:xfrm>
        </p:spPr>
        <p:txBody>
          <a:bodyPr/>
          <a:lstStyle/>
          <a:p>
            <a:r>
              <a:rPr lang="es-ES" altLang="es-ES" dirty="0"/>
              <a:t>Después de la independencia de la India en 1947, el área fue rebautizado en honor de Benjamin Horniman, editor de la Crónica de Bombay periódico, que apoyó la independencia India. </a:t>
            </a:r>
          </a:p>
        </p:txBody>
      </p:sp>
    </p:spTree>
    <p:extLst>
      <p:ext uri="{BB962C8B-B14F-4D97-AF65-F5344CB8AC3E}">
        <p14:creationId xmlns:p14="http://schemas.microsoft.com/office/powerpoint/2010/main" val="25389218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orniman Circle Garden.-Mumba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25533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orniman Circ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4139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2 Imagen" descr="Horniman Circle Gardens.-Mumba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1997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orniman_Circle_Gardens-Mumbai-h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2595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7005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a:extLst>
              <a:ext uri="{28A0092B-C50C-407E-A947-70E740481C1C}">
                <a14:useLocalDpi xmlns:a14="http://schemas.microsoft.com/office/drawing/2010/main" val="0"/>
              </a:ext>
            </a:extLst>
          </a:blip>
          <a:srcRect b="10680"/>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8040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3">
            <a:extLst>
              <a:ext uri="{28A0092B-C50C-407E-A947-70E740481C1C}">
                <a14:useLocalDpi xmlns:a14="http://schemas.microsoft.com/office/drawing/2010/main" val="0"/>
              </a:ext>
            </a:extLst>
          </a:blip>
          <a:srcRect b="451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8358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8222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63543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8604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3">
            <a:extLst>
              <a:ext uri="{28A0092B-C50C-407E-A947-70E740481C1C}">
                <a14:useLocalDpi xmlns:a14="http://schemas.microsoft.com/office/drawing/2010/main" val="0"/>
              </a:ext>
            </a:extLst>
          </a:blip>
          <a:srcRect l="1471" t="2792" r="1471" b="206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1125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5892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altLang="es-ES" dirty="0"/>
              <a:t>Pinjore Gardens</a:t>
            </a:r>
          </a:p>
        </p:txBody>
      </p:sp>
      <p:sp>
        <p:nvSpPr>
          <p:cNvPr id="107523" name="2 Marcador de contenido"/>
          <p:cNvSpPr>
            <a:spLocks noGrp="1"/>
          </p:cNvSpPr>
          <p:nvPr>
            <p:ph sz="quarter" idx="1"/>
          </p:nvPr>
        </p:nvSpPr>
        <p:spPr>
          <a:xfrm>
            <a:off x="914400" y="1447800"/>
            <a:ext cx="7185992" cy="4933950"/>
          </a:xfrm>
        </p:spPr>
        <p:txBody>
          <a:bodyPr>
            <a:normAutofit lnSpcReduction="10000"/>
          </a:bodyPr>
          <a:lstStyle/>
          <a:p>
            <a:pPr eaLnBrk="1" hangingPunct="1"/>
            <a:r>
              <a:rPr lang="es-ES" altLang="es-ES" sz="2400" b="1" dirty="0"/>
              <a:t>Jardines de Pinjore</a:t>
            </a:r>
            <a:r>
              <a:rPr lang="es-ES" altLang="es-ES" sz="2400" dirty="0"/>
              <a:t> (también conocida como los </a:t>
            </a:r>
            <a:r>
              <a:rPr lang="es-ES" altLang="es-ES" sz="2400" b="1" dirty="0"/>
              <a:t>Jardines Pinjor</a:t>
            </a:r>
            <a:r>
              <a:rPr lang="es-ES" altLang="es-ES" sz="2400" dirty="0"/>
              <a:t> o </a:t>
            </a:r>
            <a:r>
              <a:rPr lang="es-ES" altLang="es-ES" sz="2400" b="1" dirty="0"/>
              <a:t>jardines Yadavindra)</a:t>
            </a:r>
            <a:r>
              <a:rPr lang="es-ES" altLang="es-ES" sz="2400" dirty="0"/>
              <a:t> es un ejemplo de los jardines de estilo  Mughal . </a:t>
            </a:r>
          </a:p>
          <a:p>
            <a:pPr eaLnBrk="1" hangingPunct="1"/>
            <a:r>
              <a:rPr lang="es-ES" altLang="es-ES" sz="2400" dirty="0"/>
              <a:t>El jardín está en  Pinjore a  22 km de Chandigarh en la carretera Ambala-Shimla. </a:t>
            </a:r>
          </a:p>
          <a:p>
            <a:pPr eaLnBrk="1" hangingPunct="1"/>
            <a:r>
              <a:rPr lang="es-ES" altLang="es-ES" sz="2400" dirty="0"/>
              <a:t>Los jardines fueron diseñados por el Nawab Khan Fidal. </a:t>
            </a:r>
          </a:p>
          <a:p>
            <a:pPr eaLnBrk="1" hangingPunct="1"/>
            <a:r>
              <a:rPr lang="es-ES" altLang="es-ES" sz="2400" dirty="0"/>
              <a:t>Fue un arquitecto y hermano de crianza de Aurangzeb.</a:t>
            </a:r>
          </a:p>
          <a:p>
            <a:pPr eaLnBrk="1" hangingPunct="1"/>
            <a:r>
              <a:rPr lang="es-ES" altLang="es-ES" sz="2400" dirty="0"/>
              <a:t>CM Villiers-Stuart fue residente de los jardines por un tiempo incluye una descripción en su libro sobre los jardines de los Grandes mogoles (1913)</a:t>
            </a:r>
          </a:p>
        </p:txBody>
      </p:sp>
    </p:spTree>
    <p:extLst>
      <p:ext uri="{BB962C8B-B14F-4D97-AF65-F5344CB8AC3E}">
        <p14:creationId xmlns:p14="http://schemas.microsoft.com/office/powerpoint/2010/main" val="42841428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1268760"/>
            <a:ext cx="7041976" cy="4751040"/>
          </a:xfrm>
        </p:spPr>
        <p:txBody>
          <a:bodyPr>
            <a:normAutofit/>
          </a:bodyPr>
          <a:lstStyle/>
          <a:p>
            <a:pPr eaLnBrk="1" hangingPunct="1"/>
            <a:r>
              <a:rPr lang="es-ES" altLang="es-ES" sz="2400" dirty="0"/>
              <a:t>Ella escribió: "Una historia pintoresca aún sobrevive, cómo, cuando por fin el trabajo estaba terminado, y Fadai llegó en estado de pasar su primer verano allí, el disfrute del jardín y sus bellezas  duró poco, porque el miedo rápidamente de hecho a lo largo de los pies de los Himalayas, los casos ocasionales de bocio se pueden ver, así que desde muy lejos a estas personas pobres fueron recogidos por los brahmanes astutos, y se reproducen como habitantes normales del lugar.</a:t>
            </a:r>
          </a:p>
          <a:p>
            <a:pPr eaLnBrk="1" hangingPunct="1"/>
            <a:r>
              <a:rPr lang="es-ES" altLang="es-ES" sz="2400" dirty="0"/>
              <a:t> </a:t>
            </a:r>
          </a:p>
        </p:txBody>
      </p:sp>
    </p:spTree>
    <p:extLst>
      <p:ext uri="{BB962C8B-B14F-4D97-AF65-F5344CB8AC3E}">
        <p14:creationId xmlns:p14="http://schemas.microsoft.com/office/powerpoint/2010/main" val="18971340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jardineros sufrían de bocio, cada peón tenia esta enfermedad terrible, incluso las campesinas que llevaban  las canastas con grandes planos de frutas y flores a las terrazas zenana eran igualmente desfiguradas por el bocio .</a:t>
            </a:r>
          </a:p>
          <a:p>
            <a:r>
              <a:rPr lang="es-ES" dirty="0"/>
              <a:t>Las damas del harén, naturalmente, estaban horrorizadas;. que era malo suficiente como para ser puesto en estas selvas salvajes extravagantes, sin que este nuevo terror les afectara.</a:t>
            </a:r>
          </a:p>
          <a:p>
            <a:r>
              <a:rPr lang="es-ES" dirty="0"/>
              <a:t> Para los pobres, las mujeres peón, bien instruidas con anterioridad, les habían dicho que el aire y el agua de Pinjor causaba esta enfermedad y que nadie que vivió allí mucho tiempo </a:t>
            </a:r>
          </a:p>
          <a:p>
            <a:endParaRPr lang="es-ES" dirty="0"/>
          </a:p>
        </p:txBody>
      </p:sp>
    </p:spTree>
    <p:extLst>
      <p:ext uri="{BB962C8B-B14F-4D97-AF65-F5344CB8AC3E}">
        <p14:creationId xmlns:p14="http://schemas.microsoft.com/office/powerpoint/2010/main" val="15292431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404813"/>
            <a:ext cx="7185992" cy="6192837"/>
          </a:xfrm>
        </p:spPr>
        <p:txBody>
          <a:bodyPr>
            <a:normAutofit/>
          </a:bodyPr>
          <a:lstStyle/>
          <a:p>
            <a:pPr eaLnBrk="1" hangingPunct="1"/>
            <a:r>
              <a:rPr lang="es-ES" altLang="es-ES" sz="2400" dirty="0"/>
              <a:t>El pánico reinó en el zenana; sus internas imploraban a ser eliminado de una vez este peligro y, por último, Fadai Khan tuvo que ceder, y llevar sus damas a otro lugar menos amenazante para su belleza .</a:t>
            </a:r>
          </a:p>
          <a:p>
            <a:pPr eaLnBrk="1" hangingPunct="1"/>
            <a:r>
              <a:rPr lang="es-ES" altLang="es-ES" sz="2400" dirty="0"/>
              <a:t>Hubiera sido el emperador terrible el en lugar de su hermano adoptivo, el Rajas cuya astucia habría encontrado esa leyenda.</a:t>
            </a:r>
          </a:p>
          <a:p>
            <a:r>
              <a:rPr lang="es-ES" altLang="es-ES" dirty="0"/>
              <a:t>Pero Fadai Khan, completamente engañado, rara vez volvió a visitar a sus hermosos jardines, y el Rajas y sus campos fueron dejados en paz por un tiempo. " </a:t>
            </a:r>
          </a:p>
          <a:p>
            <a:endParaRPr lang="es-ES" altLang="es-ES" dirty="0"/>
          </a:p>
          <a:p>
            <a:pPr eaLnBrk="1" hangingPunct="1"/>
            <a:endParaRPr lang="es-ES" altLang="es-ES" sz="2400" dirty="0"/>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32297000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injore.-Punjab-Haryana-Chandigarh-Pinjor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9745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injore.-Punjab-Haryana-Chandigarh-Pinjore-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23329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injore.-Punjab-Haryana-Chandigarh-Pinjore-Garden-2-1024x7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20703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injore.-Punjab-Haryana-Chandigarh-Pinjore-Garden-3-768x10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2 Imagen" descr="Pinjore.-Punjab-Haryana-Chandigarh-Pinjore-Garden-4-768x102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0035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injore.-Rock-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712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injore garden in chandigar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4824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39" name="2 Imagen" descr="Pinjore garden Picture chandigarh.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1936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injore Garden,Chandigar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43088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injor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40337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injore Gardens.-Pal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9566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injore_Garden_Chandigarh_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6914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injore_Garden_Chandigarh_India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013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injore_Garden_Chandigarh_India_(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4080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injore_Garden_Chandigarh_India_(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9388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injore_Garden_Chandigarh_India_(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4075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injor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7987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Yadavindra.-Pinj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8482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TotalTime>
  <Words>2557</Words>
  <Application>Microsoft Office PowerPoint</Application>
  <PresentationFormat>Presentación en pantalla (4:3)</PresentationFormat>
  <Paragraphs>290</Paragraphs>
  <Slides>120</Slides>
  <Notes>97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LA VUELTA AL MUNDO EN 885 JARDINES.-ASIATICOS.- INDIA Y PAKISTAN Humayun´s Tomb.-Nishat Bagh Jantar Mantar.-Lodhi Gardens Hanging Gardens Mumbai Horniman Circle Garden Pinjore Gardens</vt:lpstr>
      <vt:lpstr>Humayun´s Tomb</vt:lpstr>
      <vt:lpstr>Presentación de PowerPoint</vt:lpstr>
      <vt:lpstr>Presentación de PowerPoint</vt:lpstr>
      <vt:lpstr>Presentación de PowerPoint</vt:lpstr>
      <vt:lpstr>Presentación de PowerPoint</vt:lpstr>
      <vt:lpstr>Presentación de PowerPoint</vt:lpstr>
      <vt:lpstr>Presentación de PowerPoint</vt:lpstr>
      <vt:lpstr>Nishat Bagh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Jantar Mantar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Hanging Gardens Mumbai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Horniman Circle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Pinjore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2018-03-01T06:38:48Z</dcterms:modified>
</cp:coreProperties>
</file>