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5"/>
  </p:notesMasterIdLst>
  <p:sldIdLst>
    <p:sldId id="257" r:id="rId2"/>
    <p:sldId id="258" r:id="rId3"/>
    <p:sldId id="387" r:id="rId4"/>
    <p:sldId id="388" r:id="rId5"/>
    <p:sldId id="389" r:id="rId6"/>
    <p:sldId id="390" r:id="rId7"/>
    <p:sldId id="391" r:id="rId8"/>
    <p:sldId id="392" r:id="rId9"/>
    <p:sldId id="393" r:id="rId10"/>
    <p:sldId id="394" r:id="rId11"/>
    <p:sldId id="395" r:id="rId12"/>
    <p:sldId id="259" r:id="rId13"/>
    <p:sldId id="260" r:id="rId14"/>
    <p:sldId id="261" r:id="rId15"/>
    <p:sldId id="262" r:id="rId16"/>
    <p:sldId id="263" r:id="rId17"/>
    <p:sldId id="264" r:id="rId18"/>
    <p:sldId id="265" r:id="rId19"/>
    <p:sldId id="268" r:id="rId20"/>
    <p:sldId id="269"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6" r:id="rId84"/>
    <p:sldId id="337" r:id="rId85"/>
    <p:sldId id="338" r:id="rId86"/>
    <p:sldId id="339" r:id="rId87"/>
    <p:sldId id="382" r:id="rId88"/>
    <p:sldId id="383" r:id="rId89"/>
    <p:sldId id="384" r:id="rId90"/>
    <p:sldId id="385" r:id="rId91"/>
    <p:sldId id="386" r:id="rId92"/>
    <p:sldId id="340" r:id="rId93"/>
    <p:sldId id="341" r:id="rId94"/>
    <p:sldId id="342" r:id="rId95"/>
    <p:sldId id="343" r:id="rId96"/>
    <p:sldId id="344" r:id="rId97"/>
    <p:sldId id="346" r:id="rId98"/>
    <p:sldId id="345" r:id="rId99"/>
    <p:sldId id="347" r:id="rId100"/>
    <p:sldId id="348" r:id="rId101"/>
    <p:sldId id="349" r:id="rId102"/>
    <p:sldId id="350" r:id="rId103"/>
    <p:sldId id="351" r:id="rId104"/>
    <p:sldId id="352" r:id="rId105"/>
    <p:sldId id="353" r:id="rId106"/>
    <p:sldId id="355" r:id="rId107"/>
    <p:sldId id="360" r:id="rId108"/>
    <p:sldId id="363" r:id="rId109"/>
    <p:sldId id="381" r:id="rId110"/>
    <p:sldId id="396" r:id="rId111"/>
    <p:sldId id="374" r:id="rId112"/>
    <p:sldId id="378" r:id="rId113"/>
    <p:sldId id="375" r:id="rId114"/>
    <p:sldId id="372" r:id="rId115"/>
    <p:sldId id="365" r:id="rId116"/>
    <p:sldId id="366" r:id="rId117"/>
    <p:sldId id="367" r:id="rId118"/>
    <p:sldId id="368" r:id="rId119"/>
    <p:sldId id="369" r:id="rId120"/>
    <p:sldId id="380" r:id="rId121"/>
    <p:sldId id="376" r:id="rId122"/>
    <p:sldId id="377" r:id="rId123"/>
    <p:sldId id="379"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D907D5-E920-4237-AB34-A9365C8A965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51C353-B677-4927-B242-826F998E36A2}" type="slidenum">
              <a:rPr lang="es-ES" smtClean="0"/>
              <a:t>‹Nº›</a:t>
            </a:fld>
            <a:endParaRPr lang="es-ES" dirty="0"/>
          </a:p>
        </p:txBody>
      </p:sp>
    </p:spTree>
    <p:extLst>
      <p:ext uri="{BB962C8B-B14F-4D97-AF65-F5344CB8AC3E}">
        <p14:creationId xmlns:p14="http://schemas.microsoft.com/office/powerpoint/2010/main" val="319741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a:t>
            </a:fld>
            <a:endParaRPr lang="es-ES" dirty="0"/>
          </a:p>
        </p:txBody>
      </p:sp>
    </p:spTree>
    <p:extLst>
      <p:ext uri="{BB962C8B-B14F-4D97-AF65-F5344CB8AC3E}">
        <p14:creationId xmlns:p14="http://schemas.microsoft.com/office/powerpoint/2010/main" val="3112726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13</a:t>
            </a:fld>
            <a:endParaRPr lang="es-ES" dirty="0"/>
          </a:p>
        </p:txBody>
      </p:sp>
    </p:spTree>
    <p:extLst>
      <p:ext uri="{BB962C8B-B14F-4D97-AF65-F5344CB8AC3E}">
        <p14:creationId xmlns:p14="http://schemas.microsoft.com/office/powerpoint/2010/main" val="1017224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Gardens.-Lahore</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14</a:t>
            </a:fld>
            <a:endParaRPr lang="es-ES" dirty="0"/>
          </a:p>
        </p:txBody>
      </p:sp>
    </p:spTree>
    <p:extLst>
      <p:ext uri="{BB962C8B-B14F-4D97-AF65-F5344CB8AC3E}">
        <p14:creationId xmlns:p14="http://schemas.microsoft.com/office/powerpoint/2010/main" val="49657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15</a:t>
            </a:fld>
            <a:endParaRPr lang="es-ES" dirty="0"/>
          </a:p>
        </p:txBody>
      </p:sp>
    </p:spTree>
    <p:extLst>
      <p:ext uri="{BB962C8B-B14F-4D97-AF65-F5344CB8AC3E}">
        <p14:creationId xmlns:p14="http://schemas.microsoft.com/office/powerpoint/2010/main" val="92001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Gardens.-Delhi</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16</a:t>
            </a:fld>
            <a:endParaRPr lang="es-ES" dirty="0"/>
          </a:p>
        </p:txBody>
      </p:sp>
    </p:spTree>
    <p:extLst>
      <p:ext uri="{BB962C8B-B14F-4D97-AF65-F5344CB8AC3E}">
        <p14:creationId xmlns:p14="http://schemas.microsoft.com/office/powerpoint/2010/main" val="1179092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17</a:t>
            </a:fld>
            <a:endParaRPr lang="es-ES" dirty="0"/>
          </a:p>
        </p:txBody>
      </p:sp>
    </p:spTree>
    <p:extLst>
      <p:ext uri="{BB962C8B-B14F-4D97-AF65-F5344CB8AC3E}">
        <p14:creationId xmlns:p14="http://schemas.microsoft.com/office/powerpoint/2010/main" val="815004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18</a:t>
            </a:fld>
            <a:endParaRPr lang="es-ES" dirty="0"/>
          </a:p>
        </p:txBody>
      </p:sp>
    </p:spTree>
    <p:extLst>
      <p:ext uri="{BB962C8B-B14F-4D97-AF65-F5344CB8AC3E}">
        <p14:creationId xmlns:p14="http://schemas.microsoft.com/office/powerpoint/2010/main" val="2102417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19</a:t>
            </a:fld>
            <a:endParaRPr lang="es-ES" dirty="0"/>
          </a:p>
        </p:txBody>
      </p:sp>
    </p:spTree>
    <p:extLst>
      <p:ext uri="{BB962C8B-B14F-4D97-AF65-F5344CB8AC3E}">
        <p14:creationId xmlns:p14="http://schemas.microsoft.com/office/powerpoint/2010/main" val="1506340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20</a:t>
            </a:fld>
            <a:endParaRPr lang="es-ES" dirty="0"/>
          </a:p>
        </p:txBody>
      </p:sp>
    </p:spTree>
    <p:extLst>
      <p:ext uri="{BB962C8B-B14F-4D97-AF65-F5344CB8AC3E}">
        <p14:creationId xmlns:p14="http://schemas.microsoft.com/office/powerpoint/2010/main" val="646741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21</a:t>
            </a:fld>
            <a:endParaRPr lang="es-ES" dirty="0"/>
          </a:p>
        </p:txBody>
      </p:sp>
    </p:spTree>
    <p:extLst>
      <p:ext uri="{BB962C8B-B14F-4D97-AF65-F5344CB8AC3E}">
        <p14:creationId xmlns:p14="http://schemas.microsoft.com/office/powerpoint/2010/main" val="2054292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22</a:t>
            </a:fld>
            <a:endParaRPr lang="es-ES" dirty="0"/>
          </a:p>
        </p:txBody>
      </p:sp>
    </p:spTree>
    <p:extLst>
      <p:ext uri="{BB962C8B-B14F-4D97-AF65-F5344CB8AC3E}">
        <p14:creationId xmlns:p14="http://schemas.microsoft.com/office/powerpoint/2010/main" val="155338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23</a:t>
            </a:fld>
            <a:endParaRPr lang="es-ES" dirty="0"/>
          </a:p>
        </p:txBody>
      </p:sp>
    </p:spTree>
    <p:extLst>
      <p:ext uri="{BB962C8B-B14F-4D97-AF65-F5344CB8AC3E}">
        <p14:creationId xmlns:p14="http://schemas.microsoft.com/office/powerpoint/2010/main" val="3740966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24</a:t>
            </a:fld>
            <a:endParaRPr lang="es-ES" dirty="0"/>
          </a:p>
        </p:txBody>
      </p:sp>
    </p:spTree>
    <p:extLst>
      <p:ext uri="{BB962C8B-B14F-4D97-AF65-F5344CB8AC3E}">
        <p14:creationId xmlns:p14="http://schemas.microsoft.com/office/powerpoint/2010/main" val="3497703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Gardens.-Kashmir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25</a:t>
            </a:fld>
            <a:endParaRPr lang="es-ES" dirty="0"/>
          </a:p>
        </p:txBody>
      </p:sp>
    </p:spTree>
    <p:extLst>
      <p:ext uri="{BB962C8B-B14F-4D97-AF65-F5344CB8AC3E}">
        <p14:creationId xmlns:p14="http://schemas.microsoft.com/office/powerpoint/2010/main" val="758666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26</a:t>
            </a:fld>
            <a:endParaRPr lang="es-ES" dirty="0"/>
          </a:p>
        </p:txBody>
      </p:sp>
    </p:spTree>
    <p:extLst>
      <p:ext uri="{BB962C8B-B14F-4D97-AF65-F5344CB8AC3E}">
        <p14:creationId xmlns:p14="http://schemas.microsoft.com/office/powerpoint/2010/main" val="4200538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 Transindus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27</a:t>
            </a:fld>
            <a:endParaRPr lang="es-ES" dirty="0"/>
          </a:p>
        </p:txBody>
      </p:sp>
    </p:spTree>
    <p:extLst>
      <p:ext uri="{BB962C8B-B14F-4D97-AF65-F5344CB8AC3E}">
        <p14:creationId xmlns:p14="http://schemas.microsoft.com/office/powerpoint/2010/main" val="2198507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 Transindus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28</a:t>
            </a:fld>
            <a:endParaRPr lang="es-ES" dirty="0"/>
          </a:p>
        </p:txBody>
      </p:sp>
    </p:spTree>
    <p:extLst>
      <p:ext uri="{BB962C8B-B14F-4D97-AF65-F5344CB8AC3E}">
        <p14:creationId xmlns:p14="http://schemas.microsoft.com/office/powerpoint/2010/main" val="2639022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 Transindus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29</a:t>
            </a:fld>
            <a:endParaRPr lang="es-ES" dirty="0"/>
          </a:p>
        </p:txBody>
      </p:sp>
    </p:spTree>
    <p:extLst>
      <p:ext uri="{BB962C8B-B14F-4D97-AF65-F5344CB8AC3E}">
        <p14:creationId xmlns:p14="http://schemas.microsoft.com/office/powerpoint/2010/main" val="3975287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30</a:t>
            </a:fld>
            <a:endParaRPr lang="es-ES" dirty="0"/>
          </a:p>
        </p:txBody>
      </p:sp>
    </p:spTree>
    <p:extLst>
      <p:ext uri="{BB962C8B-B14F-4D97-AF65-F5344CB8AC3E}">
        <p14:creationId xmlns:p14="http://schemas.microsoft.com/office/powerpoint/2010/main" val="3424322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31</a:t>
            </a:fld>
            <a:endParaRPr lang="es-ES" dirty="0"/>
          </a:p>
        </p:txBody>
      </p:sp>
    </p:spTree>
    <p:extLst>
      <p:ext uri="{BB962C8B-B14F-4D97-AF65-F5344CB8AC3E}">
        <p14:creationId xmlns:p14="http://schemas.microsoft.com/office/powerpoint/2010/main" val="4233377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Gardens.-Taj Mahal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32</a:t>
            </a:fld>
            <a:endParaRPr lang="es-ES" dirty="0"/>
          </a:p>
        </p:txBody>
      </p:sp>
    </p:spTree>
    <p:extLst>
      <p:ext uri="{BB962C8B-B14F-4D97-AF65-F5344CB8AC3E}">
        <p14:creationId xmlns:p14="http://schemas.microsoft.com/office/powerpoint/2010/main" val="2135609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Gardens.-Taj Mahal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33</a:t>
            </a:fld>
            <a:endParaRPr lang="es-ES" dirty="0"/>
          </a:p>
        </p:txBody>
      </p:sp>
    </p:spTree>
    <p:extLst>
      <p:ext uri="{BB962C8B-B14F-4D97-AF65-F5344CB8AC3E}">
        <p14:creationId xmlns:p14="http://schemas.microsoft.com/office/powerpoint/2010/main" val="3500339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34</a:t>
            </a:fld>
            <a:endParaRPr lang="es-ES" dirty="0"/>
          </a:p>
        </p:txBody>
      </p:sp>
    </p:spTree>
    <p:extLst>
      <p:ext uri="{BB962C8B-B14F-4D97-AF65-F5344CB8AC3E}">
        <p14:creationId xmlns:p14="http://schemas.microsoft.com/office/powerpoint/2010/main" val="1234150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35</a:t>
            </a:fld>
            <a:endParaRPr lang="es-ES" dirty="0"/>
          </a:p>
        </p:txBody>
      </p:sp>
    </p:spTree>
    <p:extLst>
      <p:ext uri="{BB962C8B-B14F-4D97-AF65-F5344CB8AC3E}">
        <p14:creationId xmlns:p14="http://schemas.microsoft.com/office/powerpoint/2010/main" val="3758986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36</a:t>
            </a:fld>
            <a:endParaRPr lang="es-ES" dirty="0"/>
          </a:p>
        </p:txBody>
      </p:sp>
    </p:spTree>
    <p:extLst>
      <p:ext uri="{BB962C8B-B14F-4D97-AF65-F5344CB8AC3E}">
        <p14:creationId xmlns:p14="http://schemas.microsoft.com/office/powerpoint/2010/main" val="3966236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37</a:t>
            </a:fld>
            <a:endParaRPr lang="es-ES" dirty="0"/>
          </a:p>
        </p:txBody>
      </p:sp>
    </p:spTree>
    <p:extLst>
      <p:ext uri="{BB962C8B-B14F-4D97-AF65-F5344CB8AC3E}">
        <p14:creationId xmlns:p14="http://schemas.microsoft.com/office/powerpoint/2010/main" val="2025976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38</a:t>
            </a:fld>
            <a:endParaRPr lang="es-ES" dirty="0"/>
          </a:p>
        </p:txBody>
      </p:sp>
    </p:spTree>
    <p:extLst>
      <p:ext uri="{BB962C8B-B14F-4D97-AF65-F5344CB8AC3E}">
        <p14:creationId xmlns:p14="http://schemas.microsoft.com/office/powerpoint/2010/main" val="2408168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39</a:t>
            </a:fld>
            <a:endParaRPr lang="es-ES" dirty="0"/>
          </a:p>
        </p:txBody>
      </p:sp>
    </p:spTree>
    <p:extLst>
      <p:ext uri="{BB962C8B-B14F-4D97-AF65-F5344CB8AC3E}">
        <p14:creationId xmlns:p14="http://schemas.microsoft.com/office/powerpoint/2010/main" val="1871544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40</a:t>
            </a:fld>
            <a:endParaRPr lang="es-ES" dirty="0"/>
          </a:p>
        </p:txBody>
      </p:sp>
    </p:spTree>
    <p:extLst>
      <p:ext uri="{BB962C8B-B14F-4D97-AF65-F5344CB8AC3E}">
        <p14:creationId xmlns:p14="http://schemas.microsoft.com/office/powerpoint/2010/main" val="3600696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41</a:t>
            </a:fld>
            <a:endParaRPr lang="es-ES" dirty="0"/>
          </a:p>
        </p:txBody>
      </p:sp>
    </p:spTree>
    <p:extLst>
      <p:ext uri="{BB962C8B-B14F-4D97-AF65-F5344CB8AC3E}">
        <p14:creationId xmlns:p14="http://schemas.microsoft.com/office/powerpoint/2010/main" val="1163848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42</a:t>
            </a:fld>
            <a:endParaRPr lang="es-ES" dirty="0"/>
          </a:p>
        </p:txBody>
      </p:sp>
    </p:spTree>
    <p:extLst>
      <p:ext uri="{BB962C8B-B14F-4D97-AF65-F5344CB8AC3E}">
        <p14:creationId xmlns:p14="http://schemas.microsoft.com/office/powerpoint/2010/main" val="2039116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Gardens.-Algeria Hamma </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43</a:t>
            </a:fld>
            <a:endParaRPr lang="es-ES" dirty="0"/>
          </a:p>
        </p:txBody>
      </p:sp>
    </p:spTree>
    <p:extLst>
      <p:ext uri="{BB962C8B-B14F-4D97-AF65-F5344CB8AC3E}">
        <p14:creationId xmlns:p14="http://schemas.microsoft.com/office/powerpoint/2010/main" val="17948260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44</a:t>
            </a:fld>
            <a:endParaRPr lang="es-ES" dirty="0"/>
          </a:p>
        </p:txBody>
      </p:sp>
    </p:spTree>
    <p:extLst>
      <p:ext uri="{BB962C8B-B14F-4D97-AF65-F5344CB8AC3E}">
        <p14:creationId xmlns:p14="http://schemas.microsoft.com/office/powerpoint/2010/main" val="3352114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45</a:t>
            </a:fld>
            <a:endParaRPr lang="es-ES" dirty="0"/>
          </a:p>
        </p:txBody>
      </p:sp>
    </p:spTree>
    <p:extLst>
      <p:ext uri="{BB962C8B-B14F-4D97-AF65-F5344CB8AC3E}">
        <p14:creationId xmlns:p14="http://schemas.microsoft.com/office/powerpoint/2010/main" val="31738827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Gardens.-Kashmir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46</a:t>
            </a:fld>
            <a:endParaRPr lang="es-ES" dirty="0"/>
          </a:p>
        </p:txBody>
      </p:sp>
    </p:spTree>
    <p:extLst>
      <p:ext uri="{BB962C8B-B14F-4D97-AF65-F5344CB8AC3E}">
        <p14:creationId xmlns:p14="http://schemas.microsoft.com/office/powerpoint/2010/main" val="1161065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47</a:t>
            </a:fld>
            <a:endParaRPr lang="es-ES" dirty="0"/>
          </a:p>
        </p:txBody>
      </p:sp>
    </p:spTree>
    <p:extLst>
      <p:ext uri="{BB962C8B-B14F-4D97-AF65-F5344CB8AC3E}">
        <p14:creationId xmlns:p14="http://schemas.microsoft.com/office/powerpoint/2010/main" val="11470033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Mughal-gardens-in-Rashtrapati-Bhavan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48</a:t>
            </a:fld>
            <a:endParaRPr lang="es-ES" dirty="0"/>
          </a:p>
        </p:txBody>
      </p:sp>
    </p:spTree>
    <p:extLst>
      <p:ext uri="{BB962C8B-B14F-4D97-AF65-F5344CB8AC3E}">
        <p14:creationId xmlns:p14="http://schemas.microsoft.com/office/powerpoint/2010/main" val="29751286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Mughal-gardens-in-Pakistán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49</a:t>
            </a:fld>
            <a:endParaRPr lang="es-ES" dirty="0"/>
          </a:p>
        </p:txBody>
      </p:sp>
    </p:spTree>
    <p:extLst>
      <p:ext uri="{BB962C8B-B14F-4D97-AF65-F5344CB8AC3E}">
        <p14:creationId xmlns:p14="http://schemas.microsoft.com/office/powerpoint/2010/main" val="3815934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a:t>
            </a:r>
            <a:r>
              <a:rPr lang="es-ES" baseline="0" dirty="0"/>
              <a:t> G</a:t>
            </a:r>
            <a:r>
              <a:rPr lang="es-ES" dirty="0"/>
              <a:t>ardens-in-Pakistán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50</a:t>
            </a:fld>
            <a:endParaRPr lang="es-ES" dirty="0"/>
          </a:p>
        </p:txBody>
      </p:sp>
    </p:spTree>
    <p:extLst>
      <p:ext uri="{BB962C8B-B14F-4D97-AF65-F5344CB8AC3E}">
        <p14:creationId xmlns:p14="http://schemas.microsoft.com/office/powerpoint/2010/main" val="2466933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a:t>
            </a:r>
            <a:r>
              <a:rPr lang="es-ES" baseline="0" dirty="0"/>
              <a:t> G</a:t>
            </a:r>
            <a:r>
              <a:rPr lang="es-ES" dirty="0"/>
              <a:t>ardens.-Babur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51</a:t>
            </a:fld>
            <a:endParaRPr lang="es-ES" dirty="0"/>
          </a:p>
        </p:txBody>
      </p:sp>
    </p:spTree>
    <p:extLst>
      <p:ext uri="{BB962C8B-B14F-4D97-AF65-F5344CB8AC3E}">
        <p14:creationId xmlns:p14="http://schemas.microsoft.com/office/powerpoint/2010/main" val="2098420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Gardens.-Babur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52</a:t>
            </a:fld>
            <a:endParaRPr lang="es-ES" dirty="0"/>
          </a:p>
        </p:txBody>
      </p:sp>
    </p:spTree>
    <p:extLst>
      <p:ext uri="{BB962C8B-B14F-4D97-AF65-F5344CB8AC3E}">
        <p14:creationId xmlns:p14="http://schemas.microsoft.com/office/powerpoint/2010/main" val="1632011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53</a:t>
            </a:fld>
            <a:endParaRPr lang="es-ES" dirty="0"/>
          </a:p>
        </p:txBody>
      </p:sp>
    </p:spTree>
    <p:extLst>
      <p:ext uri="{BB962C8B-B14F-4D97-AF65-F5344CB8AC3E}">
        <p14:creationId xmlns:p14="http://schemas.microsoft.com/office/powerpoint/2010/main" val="38586734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Gardens.-Bara Dhari Est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54</a:t>
            </a:fld>
            <a:endParaRPr lang="es-ES" dirty="0"/>
          </a:p>
        </p:txBody>
      </p:sp>
    </p:spTree>
    <p:extLst>
      <p:ext uri="{BB962C8B-B14F-4D97-AF65-F5344CB8AC3E}">
        <p14:creationId xmlns:p14="http://schemas.microsoft.com/office/powerpoint/2010/main" val="20623034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Gardens.-Bara Dhari</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55</a:t>
            </a:fld>
            <a:endParaRPr lang="es-ES" dirty="0"/>
          </a:p>
        </p:txBody>
      </p:sp>
    </p:spTree>
    <p:extLst>
      <p:ext uri="{BB962C8B-B14F-4D97-AF65-F5344CB8AC3E}">
        <p14:creationId xmlns:p14="http://schemas.microsoft.com/office/powerpoint/2010/main" val="2222044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Gardens.-Taj Majal y Lahore Fort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56</a:t>
            </a:fld>
            <a:endParaRPr lang="es-ES" dirty="0"/>
          </a:p>
        </p:txBody>
      </p:sp>
    </p:spTree>
    <p:extLst>
      <p:ext uri="{BB962C8B-B14F-4D97-AF65-F5344CB8AC3E}">
        <p14:creationId xmlns:p14="http://schemas.microsoft.com/office/powerpoint/2010/main" val="38499320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57</a:t>
            </a:fld>
            <a:endParaRPr lang="es-ES" dirty="0"/>
          </a:p>
        </p:txBody>
      </p:sp>
    </p:spTree>
    <p:extLst>
      <p:ext uri="{BB962C8B-B14F-4D97-AF65-F5344CB8AC3E}">
        <p14:creationId xmlns:p14="http://schemas.microsoft.com/office/powerpoint/2010/main" val="907242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58</a:t>
            </a:fld>
            <a:endParaRPr lang="es-ES" dirty="0"/>
          </a:p>
        </p:txBody>
      </p:sp>
    </p:spTree>
    <p:extLst>
      <p:ext uri="{BB962C8B-B14F-4D97-AF65-F5344CB8AC3E}">
        <p14:creationId xmlns:p14="http://schemas.microsoft.com/office/powerpoint/2010/main" val="14179572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59</a:t>
            </a:fld>
            <a:endParaRPr lang="es-ES" dirty="0"/>
          </a:p>
        </p:txBody>
      </p:sp>
    </p:spTree>
    <p:extLst>
      <p:ext uri="{BB962C8B-B14F-4D97-AF65-F5344CB8AC3E}">
        <p14:creationId xmlns:p14="http://schemas.microsoft.com/office/powerpoint/2010/main" val="3398110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60</a:t>
            </a:fld>
            <a:endParaRPr lang="es-ES" dirty="0"/>
          </a:p>
        </p:txBody>
      </p:sp>
    </p:spTree>
    <p:extLst>
      <p:ext uri="{BB962C8B-B14F-4D97-AF65-F5344CB8AC3E}">
        <p14:creationId xmlns:p14="http://schemas.microsoft.com/office/powerpoint/2010/main" val="395919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61</a:t>
            </a:fld>
            <a:endParaRPr lang="es-ES" dirty="0"/>
          </a:p>
        </p:txBody>
      </p:sp>
    </p:spTree>
    <p:extLst>
      <p:ext uri="{BB962C8B-B14F-4D97-AF65-F5344CB8AC3E}">
        <p14:creationId xmlns:p14="http://schemas.microsoft.com/office/powerpoint/2010/main" val="477560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Gardens.-Chandigarh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62</a:t>
            </a:fld>
            <a:endParaRPr lang="es-ES" dirty="0"/>
          </a:p>
        </p:txBody>
      </p:sp>
    </p:spTree>
    <p:extLst>
      <p:ext uri="{BB962C8B-B14F-4D97-AF65-F5344CB8AC3E}">
        <p14:creationId xmlns:p14="http://schemas.microsoft.com/office/powerpoint/2010/main" val="35624323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Gardens.-Hazuri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63</a:t>
            </a:fld>
            <a:endParaRPr lang="es-ES" dirty="0"/>
          </a:p>
        </p:txBody>
      </p:sp>
    </p:spTree>
    <p:extLst>
      <p:ext uri="{BB962C8B-B14F-4D97-AF65-F5344CB8AC3E}">
        <p14:creationId xmlns:p14="http://schemas.microsoft.com/office/powerpoint/2010/main" val="12812856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Gardens.-Hazuri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64</a:t>
            </a:fld>
            <a:endParaRPr lang="es-ES" dirty="0"/>
          </a:p>
        </p:txBody>
      </p:sp>
    </p:spTree>
    <p:extLst>
      <p:ext uri="{BB962C8B-B14F-4D97-AF65-F5344CB8AC3E}">
        <p14:creationId xmlns:p14="http://schemas.microsoft.com/office/powerpoint/2010/main" val="28634515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Gardens.-Humayuns Thomb</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65</a:t>
            </a:fld>
            <a:endParaRPr lang="es-ES" dirty="0"/>
          </a:p>
        </p:txBody>
      </p:sp>
    </p:spTree>
    <p:extLst>
      <p:ext uri="{BB962C8B-B14F-4D97-AF65-F5344CB8AC3E}">
        <p14:creationId xmlns:p14="http://schemas.microsoft.com/office/powerpoint/2010/main" val="30567179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Gardens.-Humayuns Thomb</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66</a:t>
            </a:fld>
            <a:endParaRPr lang="es-ES" dirty="0"/>
          </a:p>
        </p:txBody>
      </p:sp>
    </p:spTree>
    <p:extLst>
      <p:ext uri="{BB962C8B-B14F-4D97-AF65-F5344CB8AC3E}">
        <p14:creationId xmlns:p14="http://schemas.microsoft.com/office/powerpoint/2010/main" val="26614622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67</a:t>
            </a:fld>
            <a:endParaRPr lang="es-ES" dirty="0"/>
          </a:p>
        </p:txBody>
      </p:sp>
    </p:spTree>
    <p:extLst>
      <p:ext uri="{BB962C8B-B14F-4D97-AF65-F5344CB8AC3E}">
        <p14:creationId xmlns:p14="http://schemas.microsoft.com/office/powerpoint/2010/main" val="23828282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68</a:t>
            </a:fld>
            <a:endParaRPr lang="es-ES" dirty="0"/>
          </a:p>
        </p:txBody>
      </p:sp>
    </p:spTree>
    <p:extLst>
      <p:ext uri="{BB962C8B-B14F-4D97-AF65-F5344CB8AC3E}">
        <p14:creationId xmlns:p14="http://schemas.microsoft.com/office/powerpoint/2010/main" val="42940903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Gardens.-Lahore Fort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69</a:t>
            </a:fld>
            <a:endParaRPr lang="es-ES" dirty="0"/>
          </a:p>
        </p:txBody>
      </p:sp>
    </p:spTree>
    <p:extLst>
      <p:ext uri="{BB962C8B-B14F-4D97-AF65-F5344CB8AC3E}">
        <p14:creationId xmlns:p14="http://schemas.microsoft.com/office/powerpoint/2010/main" val="1746954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Gardens.-Lahore Fort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70</a:t>
            </a:fld>
            <a:endParaRPr lang="es-ES" dirty="0"/>
          </a:p>
        </p:txBody>
      </p:sp>
    </p:spTree>
    <p:extLst>
      <p:ext uri="{BB962C8B-B14F-4D97-AF65-F5344CB8AC3E}">
        <p14:creationId xmlns:p14="http://schemas.microsoft.com/office/powerpoint/2010/main" val="10147274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Gardens.-Methab Bagh </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71</a:t>
            </a:fld>
            <a:endParaRPr lang="es-ES" dirty="0"/>
          </a:p>
        </p:txBody>
      </p:sp>
    </p:spTree>
    <p:extLst>
      <p:ext uri="{BB962C8B-B14F-4D97-AF65-F5344CB8AC3E}">
        <p14:creationId xmlns:p14="http://schemas.microsoft.com/office/powerpoint/2010/main" val="27876459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Gardens.-Nishat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72</a:t>
            </a:fld>
            <a:endParaRPr lang="es-ES" dirty="0"/>
          </a:p>
        </p:txBody>
      </p:sp>
    </p:spTree>
    <p:extLst>
      <p:ext uri="{BB962C8B-B14F-4D97-AF65-F5344CB8AC3E}">
        <p14:creationId xmlns:p14="http://schemas.microsoft.com/office/powerpoint/2010/main" val="40796110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73</a:t>
            </a:fld>
            <a:endParaRPr lang="es-ES" dirty="0"/>
          </a:p>
        </p:txBody>
      </p:sp>
    </p:spTree>
    <p:extLst>
      <p:ext uri="{BB962C8B-B14F-4D97-AF65-F5344CB8AC3E}">
        <p14:creationId xmlns:p14="http://schemas.microsoft.com/office/powerpoint/2010/main" val="38608738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74</a:t>
            </a:fld>
            <a:endParaRPr lang="es-ES" dirty="0"/>
          </a:p>
        </p:txBody>
      </p:sp>
    </p:spTree>
    <p:extLst>
      <p:ext uri="{BB962C8B-B14F-4D97-AF65-F5344CB8AC3E}">
        <p14:creationId xmlns:p14="http://schemas.microsoft.com/office/powerpoint/2010/main" val="37861065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75</a:t>
            </a:fld>
            <a:endParaRPr lang="es-ES" dirty="0"/>
          </a:p>
        </p:txBody>
      </p:sp>
    </p:spTree>
    <p:extLst>
      <p:ext uri="{BB962C8B-B14F-4D97-AF65-F5344CB8AC3E}">
        <p14:creationId xmlns:p14="http://schemas.microsoft.com/office/powerpoint/2010/main" val="13287609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76</a:t>
            </a:fld>
            <a:endParaRPr lang="es-ES" dirty="0"/>
          </a:p>
        </p:txBody>
      </p:sp>
    </p:spTree>
    <p:extLst>
      <p:ext uri="{BB962C8B-B14F-4D97-AF65-F5344CB8AC3E}">
        <p14:creationId xmlns:p14="http://schemas.microsoft.com/office/powerpoint/2010/main" val="35599633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77</a:t>
            </a:fld>
            <a:endParaRPr lang="es-ES" dirty="0"/>
          </a:p>
        </p:txBody>
      </p:sp>
    </p:spTree>
    <p:extLst>
      <p:ext uri="{BB962C8B-B14F-4D97-AF65-F5344CB8AC3E}">
        <p14:creationId xmlns:p14="http://schemas.microsoft.com/office/powerpoint/2010/main" val="6966639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Gardens.-Shaloimar Entrance</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78</a:t>
            </a:fld>
            <a:endParaRPr lang="es-ES" dirty="0"/>
          </a:p>
        </p:txBody>
      </p:sp>
    </p:spTree>
    <p:extLst>
      <p:ext uri="{BB962C8B-B14F-4D97-AF65-F5344CB8AC3E}">
        <p14:creationId xmlns:p14="http://schemas.microsoft.com/office/powerpoint/2010/main" val="2179205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 Verinag Garden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79</a:t>
            </a:fld>
            <a:endParaRPr lang="es-ES" dirty="0"/>
          </a:p>
        </p:txBody>
      </p:sp>
    </p:spTree>
    <p:extLst>
      <p:ext uri="{BB962C8B-B14F-4D97-AF65-F5344CB8AC3E}">
        <p14:creationId xmlns:p14="http://schemas.microsoft.com/office/powerpoint/2010/main" val="20127880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Gardens.-Verinag</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80</a:t>
            </a:fld>
            <a:endParaRPr lang="es-ES" dirty="0"/>
          </a:p>
        </p:txBody>
      </p:sp>
    </p:spTree>
    <p:extLst>
      <p:ext uri="{BB962C8B-B14F-4D97-AF65-F5344CB8AC3E}">
        <p14:creationId xmlns:p14="http://schemas.microsoft.com/office/powerpoint/2010/main" val="35466886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Gardens.-Verinag-</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81</a:t>
            </a:fld>
            <a:endParaRPr lang="es-ES" dirty="0"/>
          </a:p>
        </p:txBody>
      </p:sp>
    </p:spTree>
    <p:extLst>
      <p:ext uri="{BB962C8B-B14F-4D97-AF65-F5344CB8AC3E}">
        <p14:creationId xmlns:p14="http://schemas.microsoft.com/office/powerpoint/2010/main" val="35993036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Gardens.-Verinag Canal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82</a:t>
            </a:fld>
            <a:endParaRPr lang="es-ES" dirty="0"/>
          </a:p>
        </p:txBody>
      </p:sp>
    </p:spTree>
    <p:extLst>
      <p:ext uri="{BB962C8B-B14F-4D97-AF65-F5344CB8AC3E}">
        <p14:creationId xmlns:p14="http://schemas.microsoft.com/office/powerpoint/2010/main" val="40730026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83</a:t>
            </a:fld>
            <a:endParaRPr lang="es-ES" dirty="0"/>
          </a:p>
        </p:txBody>
      </p:sp>
    </p:spTree>
    <p:extLst>
      <p:ext uri="{BB962C8B-B14F-4D97-AF65-F5344CB8AC3E}">
        <p14:creationId xmlns:p14="http://schemas.microsoft.com/office/powerpoint/2010/main" val="16414392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Gardens.-.-The Mogul Garden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84</a:t>
            </a:fld>
            <a:endParaRPr lang="es-ES" dirty="0"/>
          </a:p>
        </p:txBody>
      </p:sp>
    </p:spTree>
    <p:extLst>
      <p:ext uri="{BB962C8B-B14F-4D97-AF65-F5344CB8AC3E}">
        <p14:creationId xmlns:p14="http://schemas.microsoft.com/office/powerpoint/2010/main" val="19602339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Gardens.-The Mogul</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85</a:t>
            </a:fld>
            <a:endParaRPr lang="es-ES" dirty="0"/>
          </a:p>
        </p:txBody>
      </p:sp>
    </p:spTree>
    <p:extLst>
      <p:ext uri="{BB962C8B-B14F-4D97-AF65-F5344CB8AC3E}">
        <p14:creationId xmlns:p14="http://schemas.microsoft.com/office/powerpoint/2010/main" val="15593867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86</a:t>
            </a:fld>
            <a:endParaRPr lang="es-ES" dirty="0"/>
          </a:p>
        </p:txBody>
      </p:sp>
    </p:spTree>
    <p:extLst>
      <p:ext uri="{BB962C8B-B14F-4D97-AF65-F5344CB8AC3E}">
        <p14:creationId xmlns:p14="http://schemas.microsoft.com/office/powerpoint/2010/main" val="6899891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92</a:t>
            </a:fld>
            <a:endParaRPr lang="es-ES" dirty="0"/>
          </a:p>
        </p:txBody>
      </p:sp>
    </p:spTree>
    <p:extLst>
      <p:ext uri="{BB962C8B-B14F-4D97-AF65-F5344CB8AC3E}">
        <p14:creationId xmlns:p14="http://schemas.microsoft.com/office/powerpoint/2010/main" val="39527447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93</a:t>
            </a:fld>
            <a:endParaRPr lang="es-ES" dirty="0"/>
          </a:p>
        </p:txBody>
      </p:sp>
    </p:spTree>
    <p:extLst>
      <p:ext uri="{BB962C8B-B14F-4D97-AF65-F5344CB8AC3E}">
        <p14:creationId xmlns:p14="http://schemas.microsoft.com/office/powerpoint/2010/main" val="38949837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94</a:t>
            </a:fld>
            <a:endParaRPr lang="es-ES" dirty="0"/>
          </a:p>
        </p:txBody>
      </p:sp>
    </p:spTree>
    <p:extLst>
      <p:ext uri="{BB962C8B-B14F-4D97-AF65-F5344CB8AC3E}">
        <p14:creationId xmlns:p14="http://schemas.microsoft.com/office/powerpoint/2010/main" val="17228503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95</a:t>
            </a:fld>
            <a:endParaRPr lang="es-ES" dirty="0"/>
          </a:p>
        </p:txBody>
      </p:sp>
    </p:spTree>
    <p:extLst>
      <p:ext uri="{BB962C8B-B14F-4D97-AF65-F5344CB8AC3E}">
        <p14:creationId xmlns:p14="http://schemas.microsoft.com/office/powerpoint/2010/main" val="35217723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96</a:t>
            </a:fld>
            <a:endParaRPr lang="es-ES" dirty="0"/>
          </a:p>
        </p:txBody>
      </p:sp>
    </p:spTree>
    <p:extLst>
      <p:ext uri="{BB962C8B-B14F-4D97-AF65-F5344CB8AC3E}">
        <p14:creationId xmlns:p14="http://schemas.microsoft.com/office/powerpoint/2010/main" val="26533120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97</a:t>
            </a:fld>
            <a:endParaRPr lang="es-ES" dirty="0"/>
          </a:p>
        </p:txBody>
      </p:sp>
    </p:spTree>
    <p:extLst>
      <p:ext uri="{BB962C8B-B14F-4D97-AF65-F5344CB8AC3E}">
        <p14:creationId xmlns:p14="http://schemas.microsoft.com/office/powerpoint/2010/main" val="25485111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98</a:t>
            </a:fld>
            <a:endParaRPr lang="es-ES" dirty="0"/>
          </a:p>
        </p:txBody>
      </p:sp>
    </p:spTree>
    <p:extLst>
      <p:ext uri="{BB962C8B-B14F-4D97-AF65-F5344CB8AC3E}">
        <p14:creationId xmlns:p14="http://schemas.microsoft.com/office/powerpoint/2010/main" val="5144547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99</a:t>
            </a:fld>
            <a:endParaRPr lang="es-ES" dirty="0"/>
          </a:p>
        </p:txBody>
      </p:sp>
    </p:spTree>
    <p:extLst>
      <p:ext uri="{BB962C8B-B14F-4D97-AF65-F5344CB8AC3E}">
        <p14:creationId xmlns:p14="http://schemas.microsoft.com/office/powerpoint/2010/main" val="19246470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100</a:t>
            </a:fld>
            <a:endParaRPr lang="es-ES" dirty="0"/>
          </a:p>
        </p:txBody>
      </p:sp>
    </p:spTree>
    <p:extLst>
      <p:ext uri="{BB962C8B-B14F-4D97-AF65-F5344CB8AC3E}">
        <p14:creationId xmlns:p14="http://schemas.microsoft.com/office/powerpoint/2010/main" val="36412333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101</a:t>
            </a:fld>
            <a:endParaRPr lang="es-ES" dirty="0"/>
          </a:p>
        </p:txBody>
      </p:sp>
    </p:spTree>
    <p:extLst>
      <p:ext uri="{BB962C8B-B14F-4D97-AF65-F5344CB8AC3E}">
        <p14:creationId xmlns:p14="http://schemas.microsoft.com/office/powerpoint/2010/main" val="31511673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102</a:t>
            </a:fld>
            <a:endParaRPr lang="es-ES" dirty="0"/>
          </a:p>
        </p:txBody>
      </p:sp>
    </p:spTree>
    <p:extLst>
      <p:ext uri="{BB962C8B-B14F-4D97-AF65-F5344CB8AC3E}">
        <p14:creationId xmlns:p14="http://schemas.microsoft.com/office/powerpoint/2010/main" val="12094461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103</a:t>
            </a:fld>
            <a:endParaRPr lang="es-ES" dirty="0"/>
          </a:p>
        </p:txBody>
      </p:sp>
    </p:spTree>
    <p:extLst>
      <p:ext uri="{BB962C8B-B14F-4D97-AF65-F5344CB8AC3E}">
        <p14:creationId xmlns:p14="http://schemas.microsoft.com/office/powerpoint/2010/main" val="32429146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104</a:t>
            </a:fld>
            <a:endParaRPr lang="es-ES" dirty="0"/>
          </a:p>
        </p:txBody>
      </p:sp>
    </p:spTree>
    <p:extLst>
      <p:ext uri="{BB962C8B-B14F-4D97-AF65-F5344CB8AC3E}">
        <p14:creationId xmlns:p14="http://schemas.microsoft.com/office/powerpoint/2010/main" val="30846450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105</a:t>
            </a:fld>
            <a:endParaRPr lang="es-ES" dirty="0"/>
          </a:p>
        </p:txBody>
      </p:sp>
    </p:spTree>
    <p:extLst>
      <p:ext uri="{BB962C8B-B14F-4D97-AF65-F5344CB8AC3E}">
        <p14:creationId xmlns:p14="http://schemas.microsoft.com/office/powerpoint/2010/main" val="25123617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106</a:t>
            </a:fld>
            <a:endParaRPr lang="es-ES" dirty="0"/>
          </a:p>
        </p:txBody>
      </p:sp>
    </p:spTree>
    <p:extLst>
      <p:ext uri="{BB962C8B-B14F-4D97-AF65-F5344CB8AC3E}">
        <p14:creationId xmlns:p14="http://schemas.microsoft.com/office/powerpoint/2010/main" val="19979508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107</a:t>
            </a:fld>
            <a:endParaRPr lang="es-ES" dirty="0"/>
          </a:p>
        </p:txBody>
      </p:sp>
    </p:spTree>
    <p:extLst>
      <p:ext uri="{BB962C8B-B14F-4D97-AF65-F5344CB8AC3E}">
        <p14:creationId xmlns:p14="http://schemas.microsoft.com/office/powerpoint/2010/main" val="8069696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111</a:t>
            </a:fld>
            <a:endParaRPr lang="es-ES" dirty="0"/>
          </a:p>
        </p:txBody>
      </p:sp>
    </p:spTree>
    <p:extLst>
      <p:ext uri="{BB962C8B-B14F-4D97-AF65-F5344CB8AC3E}">
        <p14:creationId xmlns:p14="http://schemas.microsoft.com/office/powerpoint/2010/main" val="1948212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113</a:t>
            </a:fld>
            <a:endParaRPr lang="es-ES" dirty="0"/>
          </a:p>
        </p:txBody>
      </p:sp>
    </p:spTree>
    <p:extLst>
      <p:ext uri="{BB962C8B-B14F-4D97-AF65-F5344CB8AC3E}">
        <p14:creationId xmlns:p14="http://schemas.microsoft.com/office/powerpoint/2010/main" val="4198296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114</a:t>
            </a:fld>
            <a:endParaRPr lang="es-ES" dirty="0"/>
          </a:p>
        </p:txBody>
      </p:sp>
    </p:spTree>
    <p:extLst>
      <p:ext uri="{BB962C8B-B14F-4D97-AF65-F5344CB8AC3E}">
        <p14:creationId xmlns:p14="http://schemas.microsoft.com/office/powerpoint/2010/main" val="25563821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115</a:t>
            </a:fld>
            <a:endParaRPr lang="es-ES" dirty="0"/>
          </a:p>
        </p:txBody>
      </p:sp>
    </p:spTree>
    <p:extLst>
      <p:ext uri="{BB962C8B-B14F-4D97-AF65-F5344CB8AC3E}">
        <p14:creationId xmlns:p14="http://schemas.microsoft.com/office/powerpoint/2010/main" val="14094477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116</a:t>
            </a:fld>
            <a:endParaRPr lang="es-ES" dirty="0"/>
          </a:p>
        </p:txBody>
      </p:sp>
    </p:spTree>
    <p:extLst>
      <p:ext uri="{BB962C8B-B14F-4D97-AF65-F5344CB8AC3E}">
        <p14:creationId xmlns:p14="http://schemas.microsoft.com/office/powerpoint/2010/main" val="41390168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117</a:t>
            </a:fld>
            <a:endParaRPr lang="es-ES" dirty="0"/>
          </a:p>
        </p:txBody>
      </p:sp>
    </p:spTree>
    <p:extLst>
      <p:ext uri="{BB962C8B-B14F-4D97-AF65-F5344CB8AC3E}">
        <p14:creationId xmlns:p14="http://schemas.microsoft.com/office/powerpoint/2010/main" val="21910442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118</a:t>
            </a:fld>
            <a:endParaRPr lang="es-ES" dirty="0"/>
          </a:p>
        </p:txBody>
      </p:sp>
    </p:spTree>
    <p:extLst>
      <p:ext uri="{BB962C8B-B14F-4D97-AF65-F5344CB8AC3E}">
        <p14:creationId xmlns:p14="http://schemas.microsoft.com/office/powerpoint/2010/main" val="18231123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119</a:t>
            </a:fld>
            <a:endParaRPr lang="es-ES" dirty="0"/>
          </a:p>
        </p:txBody>
      </p:sp>
    </p:spTree>
    <p:extLst>
      <p:ext uri="{BB962C8B-B14F-4D97-AF65-F5344CB8AC3E}">
        <p14:creationId xmlns:p14="http://schemas.microsoft.com/office/powerpoint/2010/main" val="272355063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120</a:t>
            </a:fld>
            <a:endParaRPr lang="es-ES" dirty="0"/>
          </a:p>
        </p:txBody>
      </p:sp>
    </p:spTree>
    <p:extLst>
      <p:ext uri="{BB962C8B-B14F-4D97-AF65-F5344CB8AC3E}">
        <p14:creationId xmlns:p14="http://schemas.microsoft.com/office/powerpoint/2010/main" val="29421591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121</a:t>
            </a:fld>
            <a:endParaRPr lang="es-ES" dirty="0"/>
          </a:p>
        </p:txBody>
      </p:sp>
    </p:spTree>
    <p:extLst>
      <p:ext uri="{BB962C8B-B14F-4D97-AF65-F5344CB8AC3E}">
        <p14:creationId xmlns:p14="http://schemas.microsoft.com/office/powerpoint/2010/main" val="426645812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122</a:t>
            </a:fld>
            <a:endParaRPr lang="es-ES" dirty="0"/>
          </a:p>
        </p:txBody>
      </p:sp>
    </p:spTree>
    <p:extLst>
      <p:ext uri="{BB962C8B-B14F-4D97-AF65-F5344CB8AC3E}">
        <p14:creationId xmlns:p14="http://schemas.microsoft.com/office/powerpoint/2010/main" val="24003654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garden.-Hotel</a:t>
            </a:r>
            <a:r>
              <a:rPr lang="es-ES" baseline="0" dirty="0"/>
              <a:t> Palace.</a:t>
            </a:r>
            <a:r>
              <a:rPr lang="es-ES" dirty="0"/>
              <a:t>.-Jodhpur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123</a:t>
            </a:fld>
            <a:endParaRPr lang="es-ES" dirty="0"/>
          </a:p>
        </p:txBody>
      </p:sp>
    </p:spTree>
    <p:extLst>
      <p:ext uri="{BB962C8B-B14F-4D97-AF65-F5344CB8AC3E}">
        <p14:creationId xmlns:p14="http://schemas.microsoft.com/office/powerpoint/2010/main" val="8130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19456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8413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7672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87957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9488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652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71124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51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79307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26072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9367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876078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tif"/><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9.tif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260648"/>
            <a:ext cx="6768752" cy="3456384"/>
          </a:xfrm>
        </p:spPr>
        <p:txBody>
          <a:bodyPr>
            <a:normAutofit/>
          </a:bodyPr>
          <a:lstStyle/>
          <a:p>
            <a:r>
              <a:rPr lang="es-ES" sz="3200" dirty="0"/>
              <a:t>ASIA.-LA VUELTA AL MUNDO </a:t>
            </a:r>
            <a:r>
              <a:rPr lang="es-ES" sz="3200"/>
              <a:t>EN 885 </a:t>
            </a:r>
            <a:r>
              <a:rPr lang="es-ES" sz="3200" dirty="0"/>
              <a:t>JARDINES </a:t>
            </a:r>
            <a:br>
              <a:rPr lang="es-ES" sz="3200" dirty="0"/>
            </a:br>
            <a:r>
              <a:rPr lang="es-ES" sz="3200" dirty="0"/>
              <a:t> INDIA.-</a:t>
            </a:r>
            <a:r>
              <a:rPr lang="es-ES" sz="3100" dirty="0"/>
              <a:t>Mughal Gardens.-Rashtrapati Bhavan .-Umaid Bhawan palace garden</a:t>
            </a:r>
          </a:p>
        </p:txBody>
      </p:sp>
      <p:sp>
        <p:nvSpPr>
          <p:cNvPr id="3" name="2 Subtítulo"/>
          <p:cNvSpPr>
            <a:spLocks noGrp="1"/>
          </p:cNvSpPr>
          <p:nvPr>
            <p:ph type="subTitle" idx="1"/>
          </p:nvPr>
        </p:nvSpPr>
        <p:spPr>
          <a:xfrm>
            <a:off x="2627784" y="5026496"/>
            <a:ext cx="4246240" cy="1371600"/>
          </a:xfrm>
        </p:spPr>
        <p:txBody>
          <a:bodyPr>
            <a:normAutofit fontScale="92500" lnSpcReduction="20000"/>
          </a:bodyPr>
          <a:lstStyle/>
          <a:p>
            <a:r>
              <a:rPr lang="es-ES" dirty="0"/>
              <a:t>Selección de textos y fotografías por</a:t>
            </a:r>
          </a:p>
          <a:p>
            <a:r>
              <a:rPr lang="es-ES" sz="2800" dirty="0"/>
              <a:t>JOSE ELIAS BONELLS</a:t>
            </a:r>
          </a:p>
          <a:p>
            <a:r>
              <a:rPr lang="it-IT" sz="2800" dirty="0"/>
              <a:t> </a:t>
            </a:r>
            <a:endParaRPr lang="es-ES" sz="2800" dirty="0"/>
          </a:p>
        </p:txBody>
      </p:sp>
    </p:spTree>
    <p:extLst>
      <p:ext uri="{BB962C8B-B14F-4D97-AF65-F5344CB8AC3E}">
        <p14:creationId xmlns:p14="http://schemas.microsoft.com/office/powerpoint/2010/main" val="127573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Mughal Gardens</a:t>
            </a:r>
          </a:p>
        </p:txBody>
      </p:sp>
      <p:sp>
        <p:nvSpPr>
          <p:cNvPr id="3" name="2 Marcador de contenido"/>
          <p:cNvSpPr>
            <a:spLocks noGrp="1"/>
          </p:cNvSpPr>
          <p:nvPr>
            <p:ph sz="quarter" idx="1"/>
          </p:nvPr>
        </p:nvSpPr>
        <p:spPr/>
        <p:txBody>
          <a:bodyPr>
            <a:normAutofit lnSpcReduction="10000"/>
          </a:bodyPr>
          <a:lstStyle/>
          <a:p>
            <a:r>
              <a:rPr lang="es-ES" dirty="0"/>
              <a:t>Jardines mogoles son un grupo de jardines construido por los mogoles en el estilo islámico de la arquitectura.</a:t>
            </a:r>
          </a:p>
          <a:p>
            <a:r>
              <a:rPr lang="es-ES" dirty="0"/>
              <a:t>Este estilo fue fuertemente influenciado por el jardín persa en particular la Charbagh estructura. </a:t>
            </a:r>
          </a:p>
          <a:p>
            <a:r>
              <a:rPr lang="es-ES" dirty="0"/>
              <a:t>El uso significativo de diseños rectilíneos se realizan dentro de los recintos amurallados. Algunas de las características típicas incluyen piscinas , fuentes y canales dentro de los jardines. </a:t>
            </a:r>
          </a:p>
          <a:p>
            <a:r>
              <a:rPr lang="es-ES" dirty="0"/>
              <a:t>El fundador del imperio Mogol , Babur , describió su tipo favorito de jardín como un charbagh . </a:t>
            </a:r>
          </a:p>
        </p:txBody>
      </p:sp>
    </p:spTree>
    <p:extLst>
      <p:ext uri="{BB962C8B-B14F-4D97-AF65-F5344CB8AC3E}">
        <p14:creationId xmlns:p14="http://schemas.microsoft.com/office/powerpoint/2010/main" val="49402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Esta palabra ha desarrollado un nuevo significado en la India, como explica Babur, la India carecía de los ríos de corriente rápida necesarios para los charbagh de Asia Central.</a:t>
            </a:r>
          </a:p>
          <a:p>
            <a:r>
              <a:rPr lang="es-ES" dirty="0"/>
              <a:t>El Agra jardín, ahora conocido como el Char Bagh , se cree que ha sido la primera charbagh. India, Bangladesh y Pakistán tienen una serie de jardines de Mughal que difieren de sus predecesores de Asia Central con respecto a "la geometría altamente disciplinada". </a:t>
            </a:r>
          </a:p>
          <a:p>
            <a:r>
              <a:rPr lang="es-ES" dirty="0"/>
              <a:t>Una de las primeras referencias textuales sobre jardines de Mughal se encuentran en las memorias y biografías de los emperadores mogoles, incluidos los de Babur , Humayun y Akbar .</a:t>
            </a:r>
          </a:p>
          <a:p>
            <a:endParaRPr lang="es-ES" dirty="0"/>
          </a:p>
        </p:txBody>
      </p:sp>
    </p:spTree>
    <p:extLst>
      <p:ext uri="{BB962C8B-B14F-4D97-AF65-F5344CB8AC3E}">
        <p14:creationId xmlns:p14="http://schemas.microsoft.com/office/powerpoint/2010/main" val="3914832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04664"/>
            <a:ext cx="7467600" cy="5904656"/>
          </a:xfrm>
        </p:spPr>
        <p:txBody>
          <a:bodyPr>
            <a:normAutofit/>
          </a:bodyPr>
          <a:lstStyle/>
          <a:p>
            <a:r>
              <a:rPr lang="es-ES" dirty="0"/>
              <a:t>Más adelante se encuentran referencias de "las cuentas de la India", escrito por varios viajeros europeos (Bernier, por ejemplo).</a:t>
            </a:r>
          </a:p>
          <a:p>
            <a:r>
              <a:rPr lang="es-ES" dirty="0"/>
              <a:t> El primer estudio histórico serio de los jardines de Mughal fue escrito por Constanza Villiers-Stuart , con los Jardines del título de los grandes mogoles (1913).</a:t>
            </a:r>
          </a:p>
          <a:p>
            <a:r>
              <a:rPr lang="es-ES" dirty="0"/>
              <a:t> Su marido era un coronel en el ejército de la India de Gran Bretaña. </a:t>
            </a:r>
          </a:p>
          <a:p>
            <a:r>
              <a:rPr lang="es-ES" dirty="0"/>
              <a:t>Esto le dio una buena red de contactos y la oportunidad de viajar. </a:t>
            </a:r>
          </a:p>
          <a:p>
            <a:r>
              <a:rPr lang="es-ES" dirty="0"/>
              <a:t>Durante su residencia en Pinjore Jardines , la señora Villiers-Stuart también tuvo la oportunidad de dirigir el mantenimiento de un importante jardín de Mughal. </a:t>
            </a:r>
          </a:p>
        </p:txBody>
      </p:sp>
    </p:spTree>
    <p:extLst>
      <p:ext uri="{BB962C8B-B14F-4D97-AF65-F5344CB8AC3E}">
        <p14:creationId xmlns:p14="http://schemas.microsoft.com/office/powerpoint/2010/main" val="1564494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Su libro hace referencia a la próximo diseño de un jardín en la Casa de Gobierno en Nueva Delhi (ahora conocido como Rashtrapati Bhavan ). </a:t>
            </a:r>
          </a:p>
          <a:p>
            <a:r>
              <a:rPr lang="es-ES" dirty="0"/>
              <a:t>Ella fue consultado por Edwin Lutyens , y esto puede haber influido en su elección de estilo mogol de este proyecto. </a:t>
            </a:r>
          </a:p>
          <a:p>
            <a:r>
              <a:rPr lang="es-ES" dirty="0"/>
              <a:t>Recientes trabajos académicos sobre la historia de los jardines de Mughal se ha llevado a cabo bajo la dirección propicia de Dumbarton Oaks (incluyendo los jardines de Mughal: Fuentes, Lugares, representaciones y perspectivas editado por James L. Wescoat, Jr. y Joachim Wolschke-Bulmahn) y los Smithsonian Institution .</a:t>
            </a:r>
          </a:p>
          <a:p>
            <a:r>
              <a:rPr lang="es-ES" dirty="0"/>
              <a:t> Algunos ejemplos de los jardines mogoles son jardines de Shalimar (Lahore) , Lalbagh Fort en Dhaka, y Shalimar Bagh (Srinagar) . </a:t>
            </a:r>
          </a:p>
          <a:p>
            <a:endParaRPr lang="es-ES" dirty="0"/>
          </a:p>
          <a:p>
            <a:endParaRPr lang="es-ES" dirty="0"/>
          </a:p>
          <a:p>
            <a:endParaRPr lang="es-ES" dirty="0"/>
          </a:p>
        </p:txBody>
      </p:sp>
    </p:spTree>
    <p:extLst>
      <p:ext uri="{BB962C8B-B14F-4D97-AF65-F5344CB8AC3E}">
        <p14:creationId xmlns:p14="http://schemas.microsoft.com/office/powerpoint/2010/main" val="3899605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Desde los inicios del Imperio Mughal, la construcción de los jardines era un pasatiempo imperial.</a:t>
            </a:r>
          </a:p>
          <a:p>
            <a:r>
              <a:rPr lang="es-ES" dirty="0"/>
              <a:t> Babur, el primer conquistador mogol-king, tenía jardines construidos en Lahore y Dholpur . Humayun, su hijo, no parece haber tenido mucho tiempo para la construcción-que estaba ocupado recuperando y aumentando el reino-pero se sabe que han pasado una gran cantidad de tiempo en los jardines de su padre. </a:t>
            </a:r>
          </a:p>
          <a:p>
            <a:r>
              <a:rPr lang="es-ES" dirty="0"/>
              <a:t> Akbar construyó varios jardines primera en Delhi,  y luego en Agra, la nueva capital de Akbar. </a:t>
            </a:r>
          </a:p>
          <a:p>
            <a:r>
              <a:rPr lang="es-ES" dirty="0"/>
              <a:t> Estas tienden a ser jardines frente al río en lugar de los jardines de la fortaleza que sus antecesores construyeron influyó más tarde considerablemente en la arquitectura mogol del  jardín.</a:t>
            </a:r>
          </a:p>
          <a:p>
            <a:endParaRPr lang="es-ES" dirty="0"/>
          </a:p>
        </p:txBody>
      </p:sp>
    </p:spTree>
    <p:extLst>
      <p:ext uri="{BB962C8B-B14F-4D97-AF65-F5344CB8AC3E}">
        <p14:creationId xmlns:p14="http://schemas.microsoft.com/office/powerpoint/2010/main" val="1331601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Heredero de Akbar, Jahangir , no construyó como mucho, pero él ayudó a diseñar el famoso jardín de Shalimar y era conocido por su gran amor por las flores. </a:t>
            </a:r>
          </a:p>
          <a:p>
            <a:r>
              <a:rPr lang="es-ES" dirty="0"/>
              <a:t> De hecho, se cree que sus viajes a Cachemira que ha comenzado de forma para los naturalistas y abundante de diseño floral.  </a:t>
            </a:r>
          </a:p>
          <a:p>
            <a:r>
              <a:rPr lang="es-ES" dirty="0"/>
              <a:t>El hijo de Jahangir, Shah Jahan , marca la cúspide de la arquitectura del jardin mogol  y el diseño floral. </a:t>
            </a:r>
          </a:p>
          <a:p>
            <a:r>
              <a:rPr lang="es-ES" dirty="0"/>
              <a:t>Él es famoso por la construcción del Taj Mahal , un paraíso fúnebre extenso en memoria de su esposa favorita, Mumtaz Mahal . </a:t>
            </a:r>
          </a:p>
          <a:p>
            <a:r>
              <a:rPr lang="es-ES" dirty="0"/>
              <a:t> Él también es responsable de la fortaleza roja en Delhi, que contiene el Mahtab Bagh , un jardín de noche que estaba lleno con jazmines que florecen de noche y otras flores pálidas.</a:t>
            </a:r>
          </a:p>
        </p:txBody>
      </p:sp>
    </p:spTree>
    <p:extLst>
      <p:ext uri="{BB962C8B-B14F-4D97-AF65-F5344CB8AC3E}">
        <p14:creationId xmlns:p14="http://schemas.microsoft.com/office/powerpoint/2010/main" val="1203635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 Los pabellones dentro se enfrenta con mármol blanco de brillo en la luz de la luna. </a:t>
            </a:r>
          </a:p>
          <a:p>
            <a:r>
              <a:rPr lang="es-ES" dirty="0"/>
              <a:t>Esto y el mármol del Taj Mahal son con incrustaciones de piedras semipreciosas que representan motivos florales naturalistas, el más importante es el tulipán , que Shah Jahan adoptó como símbolo personal. </a:t>
            </a:r>
          </a:p>
          <a:p>
            <a:r>
              <a:rPr lang="es-ES" dirty="0"/>
              <a:t>Los jardines Mogol  de diseño se derivan principalmente del jardin islámico medieval , aunque hay influencias nómadas que vienen de ascendencia turco-mongol . </a:t>
            </a:r>
          </a:p>
          <a:p>
            <a:r>
              <a:rPr lang="es-ES" dirty="0"/>
              <a:t>Julie Scott, Meisami describe el jardín islámico medieval como "un hortus conclusus , amurallado y protegido del mundo exterior, en el interior, su diseño era rígidamente formal, y su espacio interior estaba lleno de los elementos que el hombre se encuentra más agradable en la naturaleza.”.  </a:t>
            </a:r>
          </a:p>
          <a:p>
            <a:endParaRPr lang="es-ES" dirty="0"/>
          </a:p>
          <a:p>
            <a:endParaRPr lang="es-ES" dirty="0"/>
          </a:p>
        </p:txBody>
      </p:sp>
    </p:spTree>
    <p:extLst>
      <p:ext uri="{BB962C8B-B14F-4D97-AF65-F5344CB8AC3E}">
        <p14:creationId xmlns:p14="http://schemas.microsoft.com/office/powerpoint/2010/main" val="48860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Sus características esenciales incluyen agua (tal vez el elemento más importante) y una piscina para reflejar las bellezas del cielo y el jardín, los árboles de varias clases, algunas para dar sombra solamente, y otros para producir frutos, flores, colorido y perfumado; hierba, por lo general en estado silvestre, bajo los árboles, las aves que llenan el jardín con la canción, y el conjunto enfriado por una brisa agradable.</a:t>
            </a:r>
          </a:p>
          <a:p>
            <a:r>
              <a:rPr lang="es-ES" dirty="0"/>
              <a:t> El jardín podría incluir una colina elevada en el centro, con reminiscencias de la montaña en el centro del universo en las descripciones cosmológicas y, a menudo coronada por un pabellón o un palacio ". </a:t>
            </a:r>
          </a:p>
        </p:txBody>
      </p:sp>
    </p:spTree>
    <p:extLst>
      <p:ext uri="{BB962C8B-B14F-4D97-AF65-F5344CB8AC3E}">
        <p14:creationId xmlns:p14="http://schemas.microsoft.com/office/powerpoint/2010/main" val="65110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260648"/>
            <a:ext cx="7467600" cy="6192688"/>
          </a:xfrm>
        </p:spPr>
        <p:txBody>
          <a:bodyPr>
            <a:normAutofit/>
          </a:bodyPr>
          <a:lstStyle/>
          <a:p>
            <a:r>
              <a:rPr lang="es-ES" dirty="0"/>
              <a:t>Los elementos turco-mongoles del jardín de Mughal se relacionan principalmente a la inclusión de carpas, alfombras y cubiertas que reflejan las raíces nómadas. </a:t>
            </a:r>
          </a:p>
          <a:p>
            <a:r>
              <a:rPr lang="es-ES" dirty="0"/>
              <a:t>Tiendas de campaña indican el estado en estas sociedades, por lo que la riqueza y el poder se muestran a través de la riqueza de los tejidos, así como por el tamaño y el número.</a:t>
            </a:r>
          </a:p>
          <a:p>
            <a:r>
              <a:rPr lang="es-ES" dirty="0"/>
              <a:t>Los mongoles estaban obsesionados con el símbolo y lo incorporaron a sus jardines de muchas maneras. </a:t>
            </a:r>
          </a:p>
          <a:p>
            <a:r>
              <a:rPr lang="es-ES" dirty="0"/>
              <a:t>Las referencias coránicas estándar al paraíso se encontraban en la arquitectura, el diseño y en la elección de la vida vegetal.. </a:t>
            </a:r>
          </a:p>
        </p:txBody>
      </p:sp>
    </p:spTree>
    <p:extLst>
      <p:ext uri="{BB962C8B-B14F-4D97-AF65-F5344CB8AC3E}">
        <p14:creationId xmlns:p14="http://schemas.microsoft.com/office/powerpoint/2010/main" val="1049536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Pero las referencias más seculares, incluyendo significados numerología y zodiacales relacionados con la historia de la familia u otro significado cultural, a menudo se yuxtaponen. </a:t>
            </a:r>
          </a:p>
          <a:p>
            <a:r>
              <a:rPr lang="es-ES" dirty="0"/>
              <a:t>Los números de ocho y nueve se consideran propicios por los mogoles y se pueden encontrar en el número de terrazas o en la arquitectura de jardín, como piscinas las octogonales. </a:t>
            </a:r>
          </a:p>
          <a:p>
            <a:endParaRPr lang="es-ES" dirty="0"/>
          </a:p>
        </p:txBody>
      </p:sp>
    </p:spTree>
    <p:extLst>
      <p:ext uri="{BB962C8B-B14F-4D97-AF65-F5344CB8AC3E}">
        <p14:creationId xmlns:p14="http://schemas.microsoft.com/office/powerpoint/2010/main" val="3335509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587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97273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1126178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561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2183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7842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32686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
            <a:ext cx="9036496" cy="6918624"/>
          </a:xfrm>
          <a:prstGeom prst="rect">
            <a:avLst/>
          </a:prstGeom>
        </p:spPr>
      </p:pic>
    </p:spTree>
    <p:extLst>
      <p:ext uri="{BB962C8B-B14F-4D97-AF65-F5344CB8AC3E}">
        <p14:creationId xmlns:p14="http://schemas.microsoft.com/office/powerpoint/2010/main" val="879523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7372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30515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741368"/>
          </a:xfrm>
          <a:prstGeom prst="rect">
            <a:avLst/>
          </a:prstGeom>
        </p:spPr>
      </p:pic>
    </p:spTree>
    <p:extLst>
      <p:ext uri="{BB962C8B-B14F-4D97-AF65-F5344CB8AC3E}">
        <p14:creationId xmlns:p14="http://schemas.microsoft.com/office/powerpoint/2010/main" val="3099477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7921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226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182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491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7963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9625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6206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9485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0732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130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4922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495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1951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9758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6385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807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44000" cy="6858000"/>
          </a:xfrm>
          <a:prstGeom prst="rect">
            <a:avLst/>
          </a:prstGeom>
        </p:spPr>
      </p:pic>
    </p:spTree>
    <p:extLst>
      <p:ext uri="{BB962C8B-B14F-4D97-AF65-F5344CB8AC3E}">
        <p14:creationId xmlns:p14="http://schemas.microsoft.com/office/powerpoint/2010/main" val="280195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666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220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957392"/>
          </a:xfrm>
          <a:prstGeom prst="rect">
            <a:avLst/>
          </a:prstGeom>
        </p:spPr>
      </p:pic>
    </p:spTree>
    <p:extLst>
      <p:ext uri="{BB962C8B-B14F-4D97-AF65-F5344CB8AC3E}">
        <p14:creationId xmlns:p14="http://schemas.microsoft.com/office/powerpoint/2010/main" val="8576812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214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2" y="0"/>
            <a:ext cx="9141375" cy="6858000"/>
          </a:xfrm>
          <a:prstGeom prst="rect">
            <a:avLst/>
          </a:prstGeom>
        </p:spPr>
      </p:pic>
    </p:spTree>
    <p:extLst>
      <p:ext uri="{BB962C8B-B14F-4D97-AF65-F5344CB8AC3E}">
        <p14:creationId xmlns:p14="http://schemas.microsoft.com/office/powerpoint/2010/main" val="970825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156758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62832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8452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10980"/>
          <a:stretch/>
        </p:blipFill>
        <p:spPr>
          <a:xfrm>
            <a:off x="-1" y="0"/>
            <a:ext cx="9278471" cy="6957392"/>
          </a:xfrm>
          <a:prstGeom prst="rect">
            <a:avLst/>
          </a:prstGeom>
        </p:spPr>
      </p:pic>
    </p:spTree>
    <p:extLst>
      <p:ext uri="{BB962C8B-B14F-4D97-AF65-F5344CB8AC3E}">
        <p14:creationId xmlns:p14="http://schemas.microsoft.com/office/powerpoint/2010/main" val="755227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2299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1703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754119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1222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6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160"/>
            <a:ext cx="4788024" cy="6753000"/>
          </a:xfrm>
          <a:prstGeom prst="rect">
            <a:avLst/>
          </a:prstGeom>
        </p:spPr>
      </p:pic>
    </p:spTree>
    <p:extLst>
      <p:ext uri="{BB962C8B-B14F-4D97-AF65-F5344CB8AC3E}">
        <p14:creationId xmlns:p14="http://schemas.microsoft.com/office/powerpoint/2010/main" val="19328642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083797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5628351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9" y="-243407"/>
            <a:ext cx="4485220" cy="7101408"/>
          </a:xfrm>
          <a:prstGeom prst="rect">
            <a:avLst/>
          </a:prstGeom>
        </p:spPr>
      </p:pic>
    </p:spTree>
    <p:extLst>
      <p:ext uri="{BB962C8B-B14F-4D97-AF65-F5344CB8AC3E}">
        <p14:creationId xmlns:p14="http://schemas.microsoft.com/office/powerpoint/2010/main" val="687867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11223851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788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4918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92969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1795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19847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3338704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936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95135"/>
          </a:xfrm>
          <a:prstGeom prst="rect">
            <a:avLst/>
          </a:prstGeom>
        </p:spPr>
      </p:pic>
    </p:spTree>
    <p:extLst>
      <p:ext uri="{BB962C8B-B14F-4D97-AF65-F5344CB8AC3E}">
        <p14:creationId xmlns:p14="http://schemas.microsoft.com/office/powerpoint/2010/main" val="9008917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8249993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 y="0"/>
            <a:ext cx="9006840" cy="6858000"/>
          </a:xfrm>
          <a:prstGeom prst="rect">
            <a:avLst/>
          </a:prstGeom>
        </p:spPr>
      </p:pic>
    </p:spTree>
    <p:extLst>
      <p:ext uri="{BB962C8B-B14F-4D97-AF65-F5344CB8AC3E}">
        <p14:creationId xmlns:p14="http://schemas.microsoft.com/office/powerpoint/2010/main" val="15503080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21175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4963452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40827347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58623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5062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329637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7212980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40743794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101408"/>
          </a:xfrm>
          <a:prstGeom prst="rect">
            <a:avLst/>
          </a:prstGeom>
        </p:spPr>
      </p:pic>
    </p:spTree>
    <p:extLst>
      <p:ext uri="{BB962C8B-B14F-4D97-AF65-F5344CB8AC3E}">
        <p14:creationId xmlns:p14="http://schemas.microsoft.com/office/powerpoint/2010/main" val="11864548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645368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252520" cy="6858000"/>
          </a:xfrm>
          <a:prstGeom prst="rect">
            <a:avLst/>
          </a:prstGeom>
        </p:spPr>
      </p:pic>
    </p:spTree>
    <p:extLst>
      <p:ext uri="{BB962C8B-B14F-4D97-AF65-F5344CB8AC3E}">
        <p14:creationId xmlns:p14="http://schemas.microsoft.com/office/powerpoint/2010/main" val="7040132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28208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945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5833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89361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23731247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2913102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3671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58011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6096" y="25606"/>
            <a:ext cx="3694456" cy="6858000"/>
          </a:xfrm>
          <a:prstGeom prst="rect">
            <a:avLst/>
          </a:prstGeom>
        </p:spPr>
      </p:pic>
    </p:spTree>
    <p:extLst>
      <p:ext uri="{BB962C8B-B14F-4D97-AF65-F5344CB8AC3E}">
        <p14:creationId xmlns:p14="http://schemas.microsoft.com/office/powerpoint/2010/main" val="22864486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Rashtrapati Bhavan .-Mughal gardens</a:t>
            </a:r>
          </a:p>
        </p:txBody>
      </p:sp>
      <p:sp>
        <p:nvSpPr>
          <p:cNvPr id="3" name="2 Marcador de contenido"/>
          <p:cNvSpPr>
            <a:spLocks noGrp="1"/>
          </p:cNvSpPr>
          <p:nvPr>
            <p:ph sz="quarter" idx="1"/>
          </p:nvPr>
        </p:nvSpPr>
        <p:spPr/>
        <p:txBody>
          <a:bodyPr>
            <a:normAutofit lnSpcReduction="10000"/>
          </a:bodyPr>
          <a:lstStyle/>
          <a:p>
            <a:r>
              <a:rPr lang="es-ES" dirty="0"/>
              <a:t>Rashtrapati Bhavan  es la residencia oficial del Presidente de la India . </a:t>
            </a:r>
          </a:p>
          <a:p>
            <a:r>
              <a:rPr lang="es-ES" dirty="0"/>
              <a:t>Puede referirse únicamente a la mansión (el edificio principal de 340 habitaciones), que tiene la residencia oficial del Presidente, pasillos, habitaciones y oficinas, sino que también puede referirse a la totalidad de 130 hectáreas  Presidente Estate que incluye, además, enormes jardines presidenciales ( Jardines de Mughal ), grandes espacios abiertos, residencias de guardaespaldas y personal, establos, otras oficinas y servicios públicos dentro de sus muros perimetrales.</a:t>
            </a:r>
          </a:p>
        </p:txBody>
      </p:sp>
    </p:spTree>
    <p:extLst>
      <p:ext uri="{BB962C8B-B14F-4D97-AF65-F5344CB8AC3E}">
        <p14:creationId xmlns:p14="http://schemas.microsoft.com/office/powerpoint/2010/main" val="34511739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Los jardines de Mughal situados en la parte posterior del Rashtrapati Bhavan, incorpora tanto estilos Mughal y estilos de jardinería inglés y cuentan con una gran variedad de flores. </a:t>
            </a:r>
          </a:p>
          <a:p>
            <a:r>
              <a:rPr lang="es-ES" dirty="0"/>
              <a:t>Los jardines Rashtrapati Bhavan están abiertos al público en febrero de cada año. </a:t>
            </a:r>
          </a:p>
          <a:p>
            <a:r>
              <a:rPr lang="es-ES" dirty="0"/>
              <a:t>Jardín principal: </a:t>
            </a:r>
          </a:p>
          <a:p>
            <a:r>
              <a:rPr lang="es-ES" dirty="0"/>
              <a:t>Dos canales que van de norte a sur y dos de este a oeste dividir este jardín en una rejilla de cuadrados. </a:t>
            </a:r>
          </a:p>
          <a:p>
            <a:r>
              <a:rPr lang="es-ES" dirty="0"/>
              <a:t>Hay seis fuentes en forma de loto en los cruces de estos canales. </a:t>
            </a:r>
          </a:p>
          <a:p>
            <a:r>
              <a:rPr lang="es-ES" dirty="0"/>
              <a:t>Las fuentes energéticas que se levantan a una altura de 12 pies crean murmullo suave que cautiva al visitante, los canales están tan tranquilos en sus movimientos que parecen congelados.</a:t>
            </a:r>
          </a:p>
        </p:txBody>
      </p:sp>
    </p:spTree>
    <p:extLst>
      <p:ext uri="{BB962C8B-B14F-4D97-AF65-F5344CB8AC3E}">
        <p14:creationId xmlns:p14="http://schemas.microsoft.com/office/powerpoint/2010/main" val="3240103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 En los canales en el momento adecuado del día se puede ver las reflexiones del imponente edificio y las flores orgullosas.</a:t>
            </a:r>
          </a:p>
          <a:p>
            <a:r>
              <a:rPr lang="es-ES" dirty="0"/>
              <a:t> Hay bandejas de madera colocadas sobre soportes en el centro de los canales donde se pone  el grano a las aves para alimentarlas. </a:t>
            </a:r>
          </a:p>
          <a:p>
            <a:r>
              <a:rPr lang="es-ES" dirty="0"/>
              <a:t>Terraza jardín: Hay dos tiras longitudinales de jardín en un nivel más alto a cada lado de la que forma el límite norte y el sur Jardín Principal. </a:t>
            </a:r>
          </a:p>
          <a:p>
            <a:r>
              <a:rPr lang="es-ES" dirty="0"/>
              <a:t>Las plantas cultivadas son las mismas que en el jardín principal. En el centro de ambas las tiras es una fuente que cae hacia el interior formando un pozo. En la punta occidental se encuentran dos glorietas y en las puntas de dos puestos de vigilancia diseñados ricamente.</a:t>
            </a:r>
          </a:p>
          <a:p>
            <a:endParaRPr lang="es-ES" dirty="0"/>
          </a:p>
        </p:txBody>
      </p:sp>
    </p:spTree>
    <p:extLst>
      <p:ext uri="{BB962C8B-B14F-4D97-AF65-F5344CB8AC3E}">
        <p14:creationId xmlns:p14="http://schemas.microsoft.com/office/powerpoint/2010/main" val="9344605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0"/>
            <a:ext cx="7467600" cy="6473952"/>
          </a:xfrm>
        </p:spPr>
        <p:txBody>
          <a:bodyPr>
            <a:normAutofit lnSpcReduction="10000"/>
          </a:bodyPr>
          <a:lstStyle/>
          <a:p>
            <a:pPr marL="0" indent="0">
              <a:buNone/>
            </a:pPr>
            <a:endParaRPr lang="es-ES" dirty="0"/>
          </a:p>
          <a:p>
            <a:endParaRPr lang="es-ES" dirty="0"/>
          </a:p>
          <a:p>
            <a:r>
              <a:rPr lang="es-ES" dirty="0"/>
              <a:t>El Largo Garden o el "Purdha Garden ':  se encuentra al oeste del Jardín Principal, y se ejecuta a lo largo de ambos lados de la calzada central, que da al jardín circular.</a:t>
            </a:r>
          </a:p>
          <a:p>
            <a:r>
              <a:rPr lang="es-ES" dirty="0"/>
              <a:t> Encerrados en las paredes alrededor de 12 metros de altura es predominantemente un jardín de rosas. </a:t>
            </a:r>
          </a:p>
          <a:p>
            <a:r>
              <a:rPr lang="es-ES" dirty="0"/>
              <a:t>Tiene 16 parterres bordeados de setos bajos. </a:t>
            </a:r>
          </a:p>
          <a:p>
            <a:r>
              <a:rPr lang="es-ES" dirty="0"/>
              <a:t>Hay una pérgola de piedra arenisca roja en el centro sobre el pavimento central, que está cubierto de enredaderas rosales, Petrea, buganvillas y vides de uva. </a:t>
            </a:r>
          </a:p>
          <a:p>
            <a:r>
              <a:rPr lang="es-ES" dirty="0"/>
              <a:t>Las paredes están cubiertas de enredaderas como Jasmine, Rhynchospermum, Tecoma grandiflora, Pyrostegia venusta, Adenoclyma, Echitice, Parana paniculata.</a:t>
            </a:r>
          </a:p>
          <a:p>
            <a:endParaRPr lang="es-ES" dirty="0"/>
          </a:p>
        </p:txBody>
      </p:sp>
    </p:spTree>
    <p:extLst>
      <p:ext uri="{BB962C8B-B14F-4D97-AF65-F5344CB8AC3E}">
        <p14:creationId xmlns:p14="http://schemas.microsoft.com/office/powerpoint/2010/main" val="178963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lo largo de las paredes se plantan los árboles de naranjas de China. </a:t>
            </a:r>
          </a:p>
          <a:p>
            <a:r>
              <a:rPr lang="es-ES" dirty="0"/>
              <a:t>Alrededor del jardín circular hay habitaciones para Office del horticultor, una casa verde, tiendas, guardería, etc… </a:t>
            </a:r>
          </a:p>
          <a:p>
            <a:r>
              <a:rPr lang="es-ES" dirty="0"/>
              <a:t>Aquí se aloja la colección de bonsáis, uno de las mejores del país. </a:t>
            </a:r>
          </a:p>
          <a:p>
            <a:r>
              <a:rPr lang="es-ES" dirty="0"/>
              <a:t>Todos los presidentes que se han alojado en el Rashtrapati Bhavan han tomado gran interés en el mantenimiento y conservación de los jardines de Mughal. </a:t>
            </a:r>
          </a:p>
          <a:p>
            <a:r>
              <a:rPr lang="es-ES" dirty="0"/>
              <a:t>Todos ellos han contribuido a su manera. </a:t>
            </a:r>
          </a:p>
          <a:p>
            <a:r>
              <a:rPr lang="es-ES" dirty="0"/>
              <a:t>Sin embargo, los temas subyacentes no han sido modificados. </a:t>
            </a:r>
          </a:p>
          <a:p>
            <a:endParaRPr lang="es-ES" dirty="0"/>
          </a:p>
          <a:p>
            <a:endParaRPr lang="es-ES" dirty="0"/>
          </a:p>
        </p:txBody>
      </p:sp>
    </p:spTree>
    <p:extLst>
      <p:ext uri="{BB962C8B-B14F-4D97-AF65-F5344CB8AC3E}">
        <p14:creationId xmlns:p14="http://schemas.microsoft.com/office/powerpoint/2010/main" val="8086797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203727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5578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640231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5369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5130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0087441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4839640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3919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109923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1569"/>
          <a:stretch/>
        </p:blipFill>
        <p:spPr>
          <a:xfrm>
            <a:off x="-1" y="0"/>
            <a:ext cx="9238129" cy="6957392"/>
          </a:xfrm>
          <a:prstGeom prst="rect">
            <a:avLst/>
          </a:prstGeom>
        </p:spPr>
      </p:pic>
    </p:spTree>
    <p:extLst>
      <p:ext uri="{BB962C8B-B14F-4D97-AF65-F5344CB8AC3E}">
        <p14:creationId xmlns:p14="http://schemas.microsoft.com/office/powerpoint/2010/main" val="37882563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6106437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96092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7429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40981999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930991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8862785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Umaid Bhawan palace garden.-Jodhpur</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Umaid Bhawan Palace, situado en Jodhpur en Rajasthan , India , es una de las mayores residencias privadas del mundo.</a:t>
            </a:r>
          </a:p>
          <a:p>
            <a:r>
              <a:rPr lang="es-ES" dirty="0"/>
              <a:t> Una parte del palacio está dirigido por Taj Hotels . </a:t>
            </a:r>
          </a:p>
          <a:p>
            <a:r>
              <a:rPr lang="es-ES" dirty="0"/>
              <a:t>El nombre de Maharaja Umaid Singh, el abuelo de los actuales propietarios del palacio, este monumento cuenta con 347 habitaciones y sirve como la residencia principal de la familia real de Jodhpur antiguo. </a:t>
            </a:r>
          </a:p>
        </p:txBody>
      </p:sp>
    </p:spTree>
    <p:extLst>
      <p:ext uri="{BB962C8B-B14F-4D97-AF65-F5344CB8AC3E}">
        <p14:creationId xmlns:p14="http://schemas.microsoft.com/office/powerpoint/2010/main" val="17139628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340768"/>
            <a:ext cx="7467600" cy="5133184"/>
          </a:xfrm>
        </p:spPr>
        <p:txBody>
          <a:bodyPr>
            <a:normAutofit/>
          </a:bodyPr>
          <a:lstStyle/>
          <a:p>
            <a:r>
              <a:rPr lang="es-ES" dirty="0"/>
              <a:t> Umaid Bhawan Palace se llamaba Chittar Palace durante su construcción debido a su ubicación en Chittar Hill, el punto más alto en Jodhpur. </a:t>
            </a:r>
          </a:p>
          <a:p>
            <a:r>
              <a:rPr lang="es-ES" dirty="0"/>
              <a:t>Los cimientos del edificio se empezaron el 18 de noviembre 1929 por Maharaja Umaid Singh y el trabajo de construcción se completó en 1943. </a:t>
            </a:r>
          </a:p>
          <a:p>
            <a:r>
              <a:rPr lang="es-ES" dirty="0"/>
              <a:t> El palacio fue construido para dar empleo a miles de personas durante la época de hambruna. </a:t>
            </a:r>
          </a:p>
          <a:p>
            <a:r>
              <a:rPr lang="es-ES" dirty="0"/>
              <a:t>El actual propietario del palacio es Maharaja de Jodhpur Gaj Singh . </a:t>
            </a:r>
          </a:p>
          <a:p>
            <a:endParaRPr lang="es-ES" dirty="0"/>
          </a:p>
          <a:p>
            <a:endParaRPr lang="es-ES" dirty="0"/>
          </a:p>
        </p:txBody>
      </p:sp>
    </p:spTree>
    <p:extLst>
      <p:ext uri="{BB962C8B-B14F-4D97-AF65-F5344CB8AC3E}">
        <p14:creationId xmlns:p14="http://schemas.microsoft.com/office/powerpoint/2010/main" val="40262967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palacio está dividido en tres partes funcionales - un lujo Taj Palace Hotel (en vigor desde 1972), la residencia de la familia real antigua, y un Museo dedicado a la historia del siglo XX de la familia real de Jodhpur.</a:t>
            </a:r>
          </a:p>
          <a:p>
            <a:r>
              <a:rPr lang="es-ES" dirty="0"/>
              <a:t> También hay una galería de exhibición de los coches más exóticos propiedad de la familia real. </a:t>
            </a:r>
          </a:p>
        </p:txBody>
      </p:sp>
    </p:spTree>
    <p:extLst>
      <p:ext uri="{BB962C8B-B14F-4D97-AF65-F5344CB8AC3E}">
        <p14:creationId xmlns:p14="http://schemas.microsoft.com/office/powerpoint/2010/main" val="23680535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082430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90597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14064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200800"/>
          </a:xfrm>
          <a:prstGeom prst="rect">
            <a:avLst/>
          </a:prstGeom>
        </p:spPr>
      </p:pic>
    </p:spTree>
    <p:extLst>
      <p:ext uri="{BB962C8B-B14F-4D97-AF65-F5344CB8AC3E}">
        <p14:creationId xmlns:p14="http://schemas.microsoft.com/office/powerpoint/2010/main" val="27663550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6919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165203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18062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656985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0282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771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6684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372579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039609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135</TotalTime>
  <Words>2486</Words>
  <Application>Microsoft Office PowerPoint</Application>
  <PresentationFormat>Presentación en pantalla (4:3)</PresentationFormat>
  <Paragraphs>285</Paragraphs>
  <Slides>123</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123</vt:i4>
      </vt:variant>
    </vt:vector>
  </HeadingPairs>
  <TitlesOfParts>
    <vt:vector size="128" baseType="lpstr">
      <vt:lpstr>Calibri</vt:lpstr>
      <vt:lpstr>Century Schoolbook</vt:lpstr>
      <vt:lpstr>Wingdings</vt:lpstr>
      <vt:lpstr>Wingdings 2</vt:lpstr>
      <vt:lpstr>1_Default Theme</vt:lpstr>
      <vt:lpstr>ASIA.-LA VUELTA AL MUNDO EN 885 JARDINES   INDIA.-Mughal Gardens.-Rashtrapati Bhavan .-Umaid Bhawan palace garden</vt:lpstr>
      <vt:lpstr>Mughal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Rashtrapati Bhavan .-Mughal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Umaid Bhawan palace garden.-Jodhpur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INDIA.-C</dc:title>
  <dc:creator>Josep</dc:creator>
  <cp:lastModifiedBy>Usuario</cp:lastModifiedBy>
  <cp:revision>17</cp:revision>
  <dcterms:created xsi:type="dcterms:W3CDTF">2013-11-01T07:31:03Z</dcterms:created>
  <dcterms:modified xsi:type="dcterms:W3CDTF">2018-03-01T08:13:58Z</dcterms:modified>
</cp:coreProperties>
</file>