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6"/>
  </p:notesMasterIdLst>
  <p:sldIdLst>
    <p:sldId id="257" r:id="rId2"/>
    <p:sldId id="258" r:id="rId3"/>
    <p:sldId id="368" r:id="rId4"/>
    <p:sldId id="369" r:id="rId5"/>
    <p:sldId id="370" r:id="rId6"/>
    <p:sldId id="268" r:id="rId7"/>
    <p:sldId id="272" r:id="rId8"/>
    <p:sldId id="259" r:id="rId9"/>
    <p:sldId id="260" r:id="rId10"/>
    <p:sldId id="261" r:id="rId11"/>
    <p:sldId id="262" r:id="rId12"/>
    <p:sldId id="263" r:id="rId13"/>
    <p:sldId id="314" r:id="rId14"/>
    <p:sldId id="304" r:id="rId15"/>
    <p:sldId id="320" r:id="rId16"/>
    <p:sldId id="318" r:id="rId17"/>
    <p:sldId id="280" r:id="rId18"/>
    <p:sldId id="285" r:id="rId19"/>
    <p:sldId id="289" r:id="rId20"/>
    <p:sldId id="290" r:id="rId21"/>
    <p:sldId id="292" r:id="rId22"/>
    <p:sldId id="286" r:id="rId23"/>
    <p:sldId id="264" r:id="rId24"/>
    <p:sldId id="301" r:id="rId25"/>
    <p:sldId id="305" r:id="rId26"/>
    <p:sldId id="306" r:id="rId27"/>
    <p:sldId id="299" r:id="rId28"/>
    <p:sldId id="291" r:id="rId29"/>
    <p:sldId id="293" r:id="rId30"/>
    <p:sldId id="294" r:id="rId31"/>
    <p:sldId id="295" r:id="rId32"/>
    <p:sldId id="308" r:id="rId33"/>
    <p:sldId id="266" r:id="rId34"/>
    <p:sldId id="265" r:id="rId35"/>
    <p:sldId id="267" r:id="rId36"/>
    <p:sldId id="269" r:id="rId37"/>
    <p:sldId id="270" r:id="rId38"/>
    <p:sldId id="271" r:id="rId39"/>
    <p:sldId id="273" r:id="rId40"/>
    <p:sldId id="274" r:id="rId41"/>
    <p:sldId id="275" r:id="rId42"/>
    <p:sldId id="276" r:id="rId43"/>
    <p:sldId id="277" r:id="rId44"/>
    <p:sldId id="278" r:id="rId45"/>
    <p:sldId id="279" r:id="rId46"/>
    <p:sldId id="281" r:id="rId47"/>
    <p:sldId id="282" r:id="rId48"/>
    <p:sldId id="283" r:id="rId49"/>
    <p:sldId id="287" r:id="rId50"/>
    <p:sldId id="316" r:id="rId51"/>
    <p:sldId id="288" r:id="rId52"/>
    <p:sldId id="296" r:id="rId53"/>
    <p:sldId id="300" r:id="rId54"/>
    <p:sldId id="298" r:id="rId55"/>
    <p:sldId id="302" r:id="rId56"/>
    <p:sldId id="309" r:id="rId57"/>
    <p:sldId id="310" r:id="rId58"/>
    <p:sldId id="311" r:id="rId59"/>
    <p:sldId id="312" r:id="rId60"/>
    <p:sldId id="313" r:id="rId61"/>
    <p:sldId id="315" r:id="rId62"/>
    <p:sldId id="317" r:id="rId63"/>
    <p:sldId id="284" r:id="rId64"/>
    <p:sldId id="371" r:id="rId65"/>
    <p:sldId id="420" r:id="rId66"/>
    <p:sldId id="419" r:id="rId67"/>
    <p:sldId id="374" r:id="rId68"/>
    <p:sldId id="375" r:id="rId69"/>
    <p:sldId id="376" r:id="rId70"/>
    <p:sldId id="377" r:id="rId71"/>
    <p:sldId id="379" r:id="rId72"/>
    <p:sldId id="380" r:id="rId73"/>
    <p:sldId id="381" r:id="rId74"/>
    <p:sldId id="383" r:id="rId75"/>
    <p:sldId id="384" r:id="rId76"/>
    <p:sldId id="385" r:id="rId77"/>
    <p:sldId id="386" r:id="rId78"/>
    <p:sldId id="387" r:id="rId79"/>
    <p:sldId id="388" r:id="rId80"/>
    <p:sldId id="422" r:id="rId81"/>
    <p:sldId id="389" r:id="rId82"/>
    <p:sldId id="390" r:id="rId83"/>
    <p:sldId id="391" r:id="rId84"/>
    <p:sldId id="392" r:id="rId85"/>
    <p:sldId id="393" r:id="rId86"/>
    <p:sldId id="394" r:id="rId87"/>
    <p:sldId id="396" r:id="rId88"/>
    <p:sldId id="397" r:id="rId89"/>
    <p:sldId id="423" r:id="rId90"/>
    <p:sldId id="424" r:id="rId91"/>
    <p:sldId id="425" r:id="rId92"/>
    <p:sldId id="421" r:id="rId93"/>
    <p:sldId id="398" r:id="rId94"/>
    <p:sldId id="399" r:id="rId95"/>
    <p:sldId id="400" r:id="rId96"/>
    <p:sldId id="401" r:id="rId97"/>
    <p:sldId id="402" r:id="rId98"/>
    <p:sldId id="403" r:id="rId99"/>
    <p:sldId id="404" r:id="rId100"/>
    <p:sldId id="426" r:id="rId101"/>
    <p:sldId id="405" r:id="rId102"/>
    <p:sldId id="407" r:id="rId103"/>
    <p:sldId id="408" r:id="rId104"/>
    <p:sldId id="409" r:id="rId105"/>
    <p:sldId id="410" r:id="rId106"/>
    <p:sldId id="412" r:id="rId107"/>
    <p:sldId id="430" r:id="rId108"/>
    <p:sldId id="431" r:id="rId109"/>
    <p:sldId id="432" r:id="rId110"/>
    <p:sldId id="428" r:id="rId111"/>
    <p:sldId id="414" r:id="rId112"/>
    <p:sldId id="415" r:id="rId113"/>
    <p:sldId id="416" r:id="rId114"/>
    <p:sldId id="417" r:id="rId115"/>
    <p:sldId id="442" r:id="rId116"/>
    <p:sldId id="413" r:id="rId117"/>
    <p:sldId id="434" r:id="rId118"/>
    <p:sldId id="435" r:id="rId119"/>
    <p:sldId id="436" r:id="rId120"/>
    <p:sldId id="437" r:id="rId121"/>
    <p:sldId id="438" r:id="rId122"/>
    <p:sldId id="439" r:id="rId123"/>
    <p:sldId id="440" r:id="rId124"/>
    <p:sldId id="441"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5895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786223-A387-414B-842B-BFC140698AE9}"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829597-B16A-4EE5-93C6-6757F08B890E}" type="slidenum">
              <a:rPr lang="es-ES" smtClean="0"/>
              <a:t>‹Nº›</a:t>
            </a:fld>
            <a:endParaRPr lang="es-ES" dirty="0"/>
          </a:p>
        </p:txBody>
      </p:sp>
    </p:spTree>
    <p:extLst>
      <p:ext uri="{BB962C8B-B14F-4D97-AF65-F5344CB8AC3E}">
        <p14:creationId xmlns:p14="http://schemas.microsoft.com/office/powerpoint/2010/main" val="3783904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6</a:t>
            </a:fld>
            <a:endParaRPr lang="es-ES" dirty="0"/>
          </a:p>
        </p:txBody>
      </p:sp>
    </p:spTree>
    <p:extLst>
      <p:ext uri="{BB962C8B-B14F-4D97-AF65-F5344CB8AC3E}">
        <p14:creationId xmlns:p14="http://schemas.microsoft.com/office/powerpoint/2010/main" val="1451524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7</a:t>
            </a:fld>
            <a:endParaRPr lang="es-ES" dirty="0"/>
          </a:p>
        </p:txBody>
      </p:sp>
    </p:spTree>
    <p:extLst>
      <p:ext uri="{BB962C8B-B14F-4D97-AF65-F5344CB8AC3E}">
        <p14:creationId xmlns:p14="http://schemas.microsoft.com/office/powerpoint/2010/main" val="3059341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8</a:t>
            </a:fld>
            <a:endParaRPr lang="es-ES" dirty="0"/>
          </a:p>
        </p:txBody>
      </p:sp>
    </p:spTree>
    <p:extLst>
      <p:ext uri="{BB962C8B-B14F-4D97-AF65-F5344CB8AC3E}">
        <p14:creationId xmlns:p14="http://schemas.microsoft.com/office/powerpoint/2010/main" val="1340127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9</a:t>
            </a:fld>
            <a:endParaRPr lang="es-ES" dirty="0"/>
          </a:p>
        </p:txBody>
      </p:sp>
    </p:spTree>
    <p:extLst>
      <p:ext uri="{BB962C8B-B14F-4D97-AF65-F5344CB8AC3E}">
        <p14:creationId xmlns:p14="http://schemas.microsoft.com/office/powerpoint/2010/main" val="2565093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10</a:t>
            </a:fld>
            <a:endParaRPr lang="es-ES" dirty="0"/>
          </a:p>
        </p:txBody>
      </p:sp>
    </p:spTree>
    <p:extLst>
      <p:ext uri="{BB962C8B-B14F-4D97-AF65-F5344CB8AC3E}">
        <p14:creationId xmlns:p14="http://schemas.microsoft.com/office/powerpoint/2010/main" val="1069361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11</a:t>
            </a:fld>
            <a:endParaRPr lang="es-ES" dirty="0"/>
          </a:p>
        </p:txBody>
      </p:sp>
    </p:spTree>
    <p:extLst>
      <p:ext uri="{BB962C8B-B14F-4D97-AF65-F5344CB8AC3E}">
        <p14:creationId xmlns:p14="http://schemas.microsoft.com/office/powerpoint/2010/main" val="3037731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12</a:t>
            </a:fld>
            <a:endParaRPr lang="es-ES" dirty="0"/>
          </a:p>
        </p:txBody>
      </p:sp>
    </p:spTree>
    <p:extLst>
      <p:ext uri="{BB962C8B-B14F-4D97-AF65-F5344CB8AC3E}">
        <p14:creationId xmlns:p14="http://schemas.microsoft.com/office/powerpoint/2010/main" val="3345888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13</a:t>
            </a:fld>
            <a:endParaRPr lang="es-ES" dirty="0"/>
          </a:p>
        </p:txBody>
      </p:sp>
    </p:spTree>
    <p:extLst>
      <p:ext uri="{BB962C8B-B14F-4D97-AF65-F5344CB8AC3E}">
        <p14:creationId xmlns:p14="http://schemas.microsoft.com/office/powerpoint/2010/main" val="1683543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14</a:t>
            </a:fld>
            <a:endParaRPr lang="es-ES" dirty="0"/>
          </a:p>
        </p:txBody>
      </p:sp>
    </p:spTree>
    <p:extLst>
      <p:ext uri="{BB962C8B-B14F-4D97-AF65-F5344CB8AC3E}">
        <p14:creationId xmlns:p14="http://schemas.microsoft.com/office/powerpoint/2010/main" val="1324614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15</a:t>
            </a:fld>
            <a:endParaRPr lang="es-ES" dirty="0"/>
          </a:p>
        </p:txBody>
      </p:sp>
    </p:spTree>
    <p:extLst>
      <p:ext uri="{BB962C8B-B14F-4D97-AF65-F5344CB8AC3E}">
        <p14:creationId xmlns:p14="http://schemas.microsoft.com/office/powerpoint/2010/main" val="3447502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16</a:t>
            </a:fld>
            <a:endParaRPr lang="es-ES" dirty="0"/>
          </a:p>
        </p:txBody>
      </p:sp>
    </p:spTree>
    <p:extLst>
      <p:ext uri="{BB962C8B-B14F-4D97-AF65-F5344CB8AC3E}">
        <p14:creationId xmlns:p14="http://schemas.microsoft.com/office/powerpoint/2010/main" val="524194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17</a:t>
            </a:fld>
            <a:endParaRPr lang="es-ES" dirty="0"/>
          </a:p>
        </p:txBody>
      </p:sp>
    </p:spTree>
    <p:extLst>
      <p:ext uri="{BB962C8B-B14F-4D97-AF65-F5344CB8AC3E}">
        <p14:creationId xmlns:p14="http://schemas.microsoft.com/office/powerpoint/2010/main" val="2894085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18</a:t>
            </a:fld>
            <a:endParaRPr lang="es-ES" dirty="0"/>
          </a:p>
        </p:txBody>
      </p:sp>
    </p:spTree>
    <p:extLst>
      <p:ext uri="{BB962C8B-B14F-4D97-AF65-F5344CB8AC3E}">
        <p14:creationId xmlns:p14="http://schemas.microsoft.com/office/powerpoint/2010/main" val="2546716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Eram_Garden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19</a:t>
            </a:fld>
            <a:endParaRPr lang="es-ES" dirty="0"/>
          </a:p>
        </p:txBody>
      </p:sp>
    </p:spTree>
    <p:extLst>
      <p:ext uri="{BB962C8B-B14F-4D97-AF65-F5344CB8AC3E}">
        <p14:creationId xmlns:p14="http://schemas.microsoft.com/office/powerpoint/2010/main" val="2063844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Eram_Garden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20</a:t>
            </a:fld>
            <a:endParaRPr lang="es-ES" dirty="0"/>
          </a:p>
        </p:txBody>
      </p:sp>
    </p:spTree>
    <p:extLst>
      <p:ext uri="{BB962C8B-B14F-4D97-AF65-F5344CB8AC3E}">
        <p14:creationId xmlns:p14="http://schemas.microsoft.com/office/powerpoint/2010/main" val="3242704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Eram_Garden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21</a:t>
            </a:fld>
            <a:endParaRPr lang="es-ES" dirty="0"/>
          </a:p>
        </p:txBody>
      </p:sp>
    </p:spTree>
    <p:extLst>
      <p:ext uri="{BB962C8B-B14F-4D97-AF65-F5344CB8AC3E}">
        <p14:creationId xmlns:p14="http://schemas.microsoft.com/office/powerpoint/2010/main" val="1513361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Eram_Garden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22</a:t>
            </a:fld>
            <a:endParaRPr lang="es-ES" dirty="0"/>
          </a:p>
        </p:txBody>
      </p:sp>
    </p:spTree>
    <p:extLst>
      <p:ext uri="{BB962C8B-B14F-4D97-AF65-F5344CB8AC3E}">
        <p14:creationId xmlns:p14="http://schemas.microsoft.com/office/powerpoint/2010/main" val="2266715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23</a:t>
            </a:fld>
            <a:endParaRPr lang="es-ES" dirty="0"/>
          </a:p>
        </p:txBody>
      </p:sp>
    </p:spTree>
    <p:extLst>
      <p:ext uri="{BB962C8B-B14F-4D97-AF65-F5344CB8AC3E}">
        <p14:creationId xmlns:p14="http://schemas.microsoft.com/office/powerpoint/2010/main" val="695716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24</a:t>
            </a:fld>
            <a:endParaRPr lang="es-ES" dirty="0"/>
          </a:p>
        </p:txBody>
      </p:sp>
    </p:spTree>
    <p:extLst>
      <p:ext uri="{BB962C8B-B14F-4D97-AF65-F5344CB8AC3E}">
        <p14:creationId xmlns:p14="http://schemas.microsoft.com/office/powerpoint/2010/main" val="7524438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25</a:t>
            </a:fld>
            <a:endParaRPr lang="es-ES" dirty="0"/>
          </a:p>
        </p:txBody>
      </p:sp>
    </p:spTree>
    <p:extLst>
      <p:ext uri="{BB962C8B-B14F-4D97-AF65-F5344CB8AC3E}">
        <p14:creationId xmlns:p14="http://schemas.microsoft.com/office/powerpoint/2010/main" val="3775200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26</a:t>
            </a:fld>
            <a:endParaRPr lang="es-ES" dirty="0"/>
          </a:p>
        </p:txBody>
      </p:sp>
    </p:spTree>
    <p:extLst>
      <p:ext uri="{BB962C8B-B14F-4D97-AF65-F5344CB8AC3E}">
        <p14:creationId xmlns:p14="http://schemas.microsoft.com/office/powerpoint/2010/main" val="22601555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27</a:t>
            </a:fld>
            <a:endParaRPr lang="es-ES" dirty="0"/>
          </a:p>
        </p:txBody>
      </p:sp>
    </p:spTree>
    <p:extLst>
      <p:ext uri="{BB962C8B-B14F-4D97-AF65-F5344CB8AC3E}">
        <p14:creationId xmlns:p14="http://schemas.microsoft.com/office/powerpoint/2010/main" val="33427161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Eram_Garden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28</a:t>
            </a:fld>
            <a:endParaRPr lang="es-ES" dirty="0"/>
          </a:p>
        </p:txBody>
      </p:sp>
    </p:spTree>
    <p:extLst>
      <p:ext uri="{BB962C8B-B14F-4D97-AF65-F5344CB8AC3E}">
        <p14:creationId xmlns:p14="http://schemas.microsoft.com/office/powerpoint/2010/main" val="16218561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Eram_Garden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29</a:t>
            </a:fld>
            <a:endParaRPr lang="es-ES" dirty="0"/>
          </a:p>
        </p:txBody>
      </p:sp>
    </p:spTree>
    <p:extLst>
      <p:ext uri="{BB962C8B-B14F-4D97-AF65-F5344CB8AC3E}">
        <p14:creationId xmlns:p14="http://schemas.microsoft.com/office/powerpoint/2010/main" val="11176496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30</a:t>
            </a:fld>
            <a:endParaRPr lang="es-ES" dirty="0"/>
          </a:p>
        </p:txBody>
      </p:sp>
    </p:spTree>
    <p:extLst>
      <p:ext uri="{BB962C8B-B14F-4D97-AF65-F5344CB8AC3E}">
        <p14:creationId xmlns:p14="http://schemas.microsoft.com/office/powerpoint/2010/main" val="24401969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31</a:t>
            </a:fld>
            <a:endParaRPr lang="es-ES" dirty="0"/>
          </a:p>
        </p:txBody>
      </p:sp>
    </p:spTree>
    <p:extLst>
      <p:ext uri="{BB962C8B-B14F-4D97-AF65-F5344CB8AC3E}">
        <p14:creationId xmlns:p14="http://schemas.microsoft.com/office/powerpoint/2010/main" val="12397185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32</a:t>
            </a:fld>
            <a:endParaRPr lang="es-ES" dirty="0"/>
          </a:p>
        </p:txBody>
      </p:sp>
    </p:spTree>
    <p:extLst>
      <p:ext uri="{BB962C8B-B14F-4D97-AF65-F5344CB8AC3E}">
        <p14:creationId xmlns:p14="http://schemas.microsoft.com/office/powerpoint/2010/main" val="38385714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34</a:t>
            </a:fld>
            <a:endParaRPr lang="es-ES" dirty="0"/>
          </a:p>
        </p:txBody>
      </p:sp>
    </p:spTree>
    <p:extLst>
      <p:ext uri="{BB962C8B-B14F-4D97-AF65-F5344CB8AC3E}">
        <p14:creationId xmlns:p14="http://schemas.microsoft.com/office/powerpoint/2010/main" val="6940636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Eram.-Shiraz.-Petunias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35</a:t>
            </a:fld>
            <a:endParaRPr lang="es-ES" dirty="0"/>
          </a:p>
        </p:txBody>
      </p:sp>
    </p:spTree>
    <p:extLst>
      <p:ext uri="{BB962C8B-B14F-4D97-AF65-F5344CB8AC3E}">
        <p14:creationId xmlns:p14="http://schemas.microsoft.com/office/powerpoint/2010/main" val="24530669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36</a:t>
            </a:fld>
            <a:endParaRPr lang="es-ES" dirty="0"/>
          </a:p>
        </p:txBody>
      </p:sp>
    </p:spTree>
    <p:extLst>
      <p:ext uri="{BB962C8B-B14F-4D97-AF65-F5344CB8AC3E}">
        <p14:creationId xmlns:p14="http://schemas.microsoft.com/office/powerpoint/2010/main" val="1352117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37</a:t>
            </a:fld>
            <a:endParaRPr lang="es-ES" dirty="0"/>
          </a:p>
        </p:txBody>
      </p:sp>
    </p:spTree>
    <p:extLst>
      <p:ext uri="{BB962C8B-B14F-4D97-AF65-F5344CB8AC3E}">
        <p14:creationId xmlns:p14="http://schemas.microsoft.com/office/powerpoint/2010/main" val="31899200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38</a:t>
            </a:fld>
            <a:endParaRPr lang="es-ES" dirty="0"/>
          </a:p>
        </p:txBody>
      </p:sp>
    </p:spTree>
    <p:extLst>
      <p:ext uri="{BB962C8B-B14F-4D97-AF65-F5344CB8AC3E}">
        <p14:creationId xmlns:p14="http://schemas.microsoft.com/office/powerpoint/2010/main" val="5996934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39</a:t>
            </a:fld>
            <a:endParaRPr lang="es-ES" dirty="0"/>
          </a:p>
        </p:txBody>
      </p:sp>
    </p:spTree>
    <p:extLst>
      <p:ext uri="{BB962C8B-B14F-4D97-AF65-F5344CB8AC3E}">
        <p14:creationId xmlns:p14="http://schemas.microsoft.com/office/powerpoint/2010/main" val="40572263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40</a:t>
            </a:fld>
            <a:endParaRPr lang="es-ES" dirty="0"/>
          </a:p>
        </p:txBody>
      </p:sp>
    </p:spTree>
    <p:extLst>
      <p:ext uri="{BB962C8B-B14F-4D97-AF65-F5344CB8AC3E}">
        <p14:creationId xmlns:p14="http://schemas.microsoft.com/office/powerpoint/2010/main" val="1887377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41</a:t>
            </a:fld>
            <a:endParaRPr lang="es-ES" dirty="0"/>
          </a:p>
        </p:txBody>
      </p:sp>
    </p:spTree>
    <p:extLst>
      <p:ext uri="{BB962C8B-B14F-4D97-AF65-F5344CB8AC3E}">
        <p14:creationId xmlns:p14="http://schemas.microsoft.com/office/powerpoint/2010/main" val="1286141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Eram.-Shiraz..-Arbol del amor</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42</a:t>
            </a:fld>
            <a:endParaRPr lang="es-ES" dirty="0"/>
          </a:p>
        </p:txBody>
      </p:sp>
    </p:spTree>
    <p:extLst>
      <p:ext uri="{BB962C8B-B14F-4D97-AF65-F5344CB8AC3E}">
        <p14:creationId xmlns:p14="http://schemas.microsoft.com/office/powerpoint/2010/main" val="36671702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43</a:t>
            </a:fld>
            <a:endParaRPr lang="es-ES" dirty="0"/>
          </a:p>
        </p:txBody>
      </p:sp>
    </p:spTree>
    <p:extLst>
      <p:ext uri="{BB962C8B-B14F-4D97-AF65-F5344CB8AC3E}">
        <p14:creationId xmlns:p14="http://schemas.microsoft.com/office/powerpoint/2010/main" val="42395896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mn-lt"/>
              </a:rPr>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44</a:t>
            </a:fld>
            <a:endParaRPr lang="es-ES" dirty="0"/>
          </a:p>
        </p:txBody>
      </p:sp>
    </p:spTree>
    <p:extLst>
      <p:ext uri="{BB962C8B-B14F-4D97-AF65-F5344CB8AC3E}">
        <p14:creationId xmlns:p14="http://schemas.microsoft.com/office/powerpoint/2010/main" val="22683334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45</a:t>
            </a:fld>
            <a:endParaRPr lang="es-ES" dirty="0"/>
          </a:p>
        </p:txBody>
      </p:sp>
    </p:spTree>
    <p:extLst>
      <p:ext uri="{BB962C8B-B14F-4D97-AF65-F5344CB8AC3E}">
        <p14:creationId xmlns:p14="http://schemas.microsoft.com/office/powerpoint/2010/main" val="17888070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46</a:t>
            </a:fld>
            <a:endParaRPr lang="es-ES" dirty="0"/>
          </a:p>
        </p:txBody>
      </p:sp>
    </p:spTree>
    <p:extLst>
      <p:ext uri="{BB962C8B-B14F-4D97-AF65-F5344CB8AC3E}">
        <p14:creationId xmlns:p14="http://schemas.microsoft.com/office/powerpoint/2010/main" val="42916995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47</a:t>
            </a:fld>
            <a:endParaRPr lang="es-ES" dirty="0"/>
          </a:p>
        </p:txBody>
      </p:sp>
    </p:spTree>
    <p:extLst>
      <p:ext uri="{BB962C8B-B14F-4D97-AF65-F5344CB8AC3E}">
        <p14:creationId xmlns:p14="http://schemas.microsoft.com/office/powerpoint/2010/main" val="20474187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48</a:t>
            </a:fld>
            <a:endParaRPr lang="es-ES" dirty="0"/>
          </a:p>
        </p:txBody>
      </p:sp>
    </p:spTree>
    <p:extLst>
      <p:ext uri="{BB962C8B-B14F-4D97-AF65-F5344CB8AC3E}">
        <p14:creationId xmlns:p14="http://schemas.microsoft.com/office/powerpoint/2010/main" val="10561828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Eram_Garden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49</a:t>
            </a:fld>
            <a:endParaRPr lang="es-ES" dirty="0"/>
          </a:p>
        </p:txBody>
      </p:sp>
    </p:spTree>
    <p:extLst>
      <p:ext uri="{BB962C8B-B14F-4D97-AF65-F5344CB8AC3E}">
        <p14:creationId xmlns:p14="http://schemas.microsoft.com/office/powerpoint/2010/main" val="34804555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50</a:t>
            </a:fld>
            <a:endParaRPr lang="es-ES" dirty="0"/>
          </a:p>
        </p:txBody>
      </p:sp>
    </p:spTree>
    <p:extLst>
      <p:ext uri="{BB962C8B-B14F-4D97-AF65-F5344CB8AC3E}">
        <p14:creationId xmlns:p14="http://schemas.microsoft.com/office/powerpoint/2010/main" val="6098738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Eram_Garden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51</a:t>
            </a:fld>
            <a:endParaRPr lang="es-ES" dirty="0"/>
          </a:p>
        </p:txBody>
      </p:sp>
    </p:spTree>
    <p:extLst>
      <p:ext uri="{BB962C8B-B14F-4D97-AF65-F5344CB8AC3E}">
        <p14:creationId xmlns:p14="http://schemas.microsoft.com/office/powerpoint/2010/main" val="11593964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52</a:t>
            </a:fld>
            <a:endParaRPr lang="es-ES" dirty="0"/>
          </a:p>
        </p:txBody>
      </p:sp>
    </p:spTree>
    <p:extLst>
      <p:ext uri="{BB962C8B-B14F-4D97-AF65-F5344CB8AC3E}">
        <p14:creationId xmlns:p14="http://schemas.microsoft.com/office/powerpoint/2010/main" val="19033239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53</a:t>
            </a:fld>
            <a:endParaRPr lang="es-ES" dirty="0"/>
          </a:p>
        </p:txBody>
      </p:sp>
    </p:spTree>
    <p:extLst>
      <p:ext uri="{BB962C8B-B14F-4D97-AF65-F5344CB8AC3E}">
        <p14:creationId xmlns:p14="http://schemas.microsoft.com/office/powerpoint/2010/main" val="10837426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54</a:t>
            </a:fld>
            <a:endParaRPr lang="es-ES" dirty="0"/>
          </a:p>
        </p:txBody>
      </p:sp>
    </p:spTree>
    <p:extLst>
      <p:ext uri="{BB962C8B-B14F-4D97-AF65-F5344CB8AC3E}">
        <p14:creationId xmlns:p14="http://schemas.microsoft.com/office/powerpoint/2010/main" val="25907772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55</a:t>
            </a:fld>
            <a:endParaRPr lang="es-ES" dirty="0"/>
          </a:p>
        </p:txBody>
      </p:sp>
    </p:spTree>
    <p:extLst>
      <p:ext uri="{BB962C8B-B14F-4D97-AF65-F5344CB8AC3E}">
        <p14:creationId xmlns:p14="http://schemas.microsoft.com/office/powerpoint/2010/main" val="35675041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56</a:t>
            </a:fld>
            <a:endParaRPr lang="es-ES" dirty="0"/>
          </a:p>
        </p:txBody>
      </p:sp>
    </p:spTree>
    <p:extLst>
      <p:ext uri="{BB962C8B-B14F-4D97-AF65-F5344CB8AC3E}">
        <p14:creationId xmlns:p14="http://schemas.microsoft.com/office/powerpoint/2010/main" val="21364522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57</a:t>
            </a:fld>
            <a:endParaRPr lang="es-ES" dirty="0"/>
          </a:p>
        </p:txBody>
      </p:sp>
    </p:spTree>
    <p:extLst>
      <p:ext uri="{BB962C8B-B14F-4D97-AF65-F5344CB8AC3E}">
        <p14:creationId xmlns:p14="http://schemas.microsoft.com/office/powerpoint/2010/main" val="787348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58</a:t>
            </a:fld>
            <a:endParaRPr lang="es-ES" dirty="0"/>
          </a:p>
        </p:txBody>
      </p:sp>
    </p:spTree>
    <p:extLst>
      <p:ext uri="{BB962C8B-B14F-4D97-AF65-F5344CB8AC3E}">
        <p14:creationId xmlns:p14="http://schemas.microsoft.com/office/powerpoint/2010/main" val="29473037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59</a:t>
            </a:fld>
            <a:endParaRPr lang="es-ES" dirty="0"/>
          </a:p>
        </p:txBody>
      </p:sp>
    </p:spTree>
    <p:extLst>
      <p:ext uri="{BB962C8B-B14F-4D97-AF65-F5344CB8AC3E}">
        <p14:creationId xmlns:p14="http://schemas.microsoft.com/office/powerpoint/2010/main" val="9552122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60</a:t>
            </a:fld>
            <a:endParaRPr lang="es-ES" dirty="0"/>
          </a:p>
        </p:txBody>
      </p:sp>
    </p:spTree>
    <p:extLst>
      <p:ext uri="{BB962C8B-B14F-4D97-AF65-F5344CB8AC3E}">
        <p14:creationId xmlns:p14="http://schemas.microsoft.com/office/powerpoint/2010/main" val="17975553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61</a:t>
            </a:fld>
            <a:endParaRPr lang="es-ES" dirty="0"/>
          </a:p>
        </p:txBody>
      </p:sp>
    </p:spTree>
    <p:extLst>
      <p:ext uri="{BB962C8B-B14F-4D97-AF65-F5344CB8AC3E}">
        <p14:creationId xmlns:p14="http://schemas.microsoft.com/office/powerpoint/2010/main" val="20363075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62</a:t>
            </a:fld>
            <a:endParaRPr lang="es-ES" dirty="0"/>
          </a:p>
        </p:txBody>
      </p:sp>
    </p:spTree>
    <p:extLst>
      <p:ext uri="{BB962C8B-B14F-4D97-AF65-F5344CB8AC3E}">
        <p14:creationId xmlns:p14="http://schemas.microsoft.com/office/powerpoint/2010/main" val="28774524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Eram.-Shiraz.</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63</a:t>
            </a:fld>
            <a:endParaRPr lang="es-ES" dirty="0"/>
          </a:p>
        </p:txBody>
      </p:sp>
    </p:spTree>
    <p:extLst>
      <p:ext uri="{BB962C8B-B14F-4D97-AF65-F5344CB8AC3E}">
        <p14:creationId xmlns:p14="http://schemas.microsoft.com/office/powerpoint/2010/main" val="34892353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Jahan Nama garden, Shiraz, Iran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67</a:t>
            </a:fld>
            <a:endParaRPr lang="es-ES" dirty="0"/>
          </a:p>
        </p:txBody>
      </p:sp>
    </p:spTree>
    <p:extLst>
      <p:ext uri="{BB962C8B-B14F-4D97-AF65-F5344CB8AC3E}">
        <p14:creationId xmlns:p14="http://schemas.microsoft.com/office/powerpoint/2010/main" val="27103395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Jahan Nama garden, Shiraz, Iran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68</a:t>
            </a:fld>
            <a:endParaRPr lang="es-ES" dirty="0"/>
          </a:p>
        </p:txBody>
      </p:sp>
    </p:spTree>
    <p:extLst>
      <p:ext uri="{BB962C8B-B14F-4D97-AF65-F5344CB8AC3E}">
        <p14:creationId xmlns:p14="http://schemas.microsoft.com/office/powerpoint/2010/main" val="2794959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Jahan Nama garden, Shiraz, Iran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69</a:t>
            </a:fld>
            <a:endParaRPr lang="es-ES" dirty="0"/>
          </a:p>
        </p:txBody>
      </p:sp>
    </p:spTree>
    <p:extLst>
      <p:ext uri="{BB962C8B-B14F-4D97-AF65-F5344CB8AC3E}">
        <p14:creationId xmlns:p14="http://schemas.microsoft.com/office/powerpoint/2010/main" val="11854291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Jahan Nama garden, Shiraz, Iran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70</a:t>
            </a:fld>
            <a:endParaRPr lang="es-ES" dirty="0"/>
          </a:p>
        </p:txBody>
      </p:sp>
    </p:spTree>
    <p:extLst>
      <p:ext uri="{BB962C8B-B14F-4D97-AF65-F5344CB8AC3E}">
        <p14:creationId xmlns:p14="http://schemas.microsoft.com/office/powerpoint/2010/main" val="7722170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Jahan Nama garden, Shiraz, Iran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71</a:t>
            </a:fld>
            <a:endParaRPr lang="es-ES" dirty="0"/>
          </a:p>
        </p:txBody>
      </p:sp>
    </p:spTree>
    <p:extLst>
      <p:ext uri="{BB962C8B-B14F-4D97-AF65-F5344CB8AC3E}">
        <p14:creationId xmlns:p14="http://schemas.microsoft.com/office/powerpoint/2010/main" val="39822207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Jahan Nama garden, Shiraz, Iran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72</a:t>
            </a:fld>
            <a:endParaRPr lang="es-ES" dirty="0"/>
          </a:p>
        </p:txBody>
      </p:sp>
    </p:spTree>
    <p:extLst>
      <p:ext uri="{BB962C8B-B14F-4D97-AF65-F5344CB8AC3E}">
        <p14:creationId xmlns:p14="http://schemas.microsoft.com/office/powerpoint/2010/main" val="22494893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Jahan Nama garden, Shiraz, Iran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73</a:t>
            </a:fld>
            <a:endParaRPr lang="es-ES" dirty="0"/>
          </a:p>
        </p:txBody>
      </p:sp>
    </p:spTree>
    <p:extLst>
      <p:ext uri="{BB962C8B-B14F-4D97-AF65-F5344CB8AC3E}">
        <p14:creationId xmlns:p14="http://schemas.microsoft.com/office/powerpoint/2010/main" val="206886182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Jahan Nama garden, Shiraz, Iran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74</a:t>
            </a:fld>
            <a:endParaRPr lang="es-ES" dirty="0"/>
          </a:p>
        </p:txBody>
      </p:sp>
    </p:spTree>
    <p:extLst>
      <p:ext uri="{BB962C8B-B14F-4D97-AF65-F5344CB8AC3E}">
        <p14:creationId xmlns:p14="http://schemas.microsoft.com/office/powerpoint/2010/main" val="31656636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Jahan Nama garden, Shiraz, Iran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76</a:t>
            </a:fld>
            <a:endParaRPr lang="es-ES" dirty="0"/>
          </a:p>
        </p:txBody>
      </p:sp>
    </p:spTree>
    <p:extLst>
      <p:ext uri="{BB962C8B-B14F-4D97-AF65-F5344CB8AC3E}">
        <p14:creationId xmlns:p14="http://schemas.microsoft.com/office/powerpoint/2010/main" val="12536981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Hay grandes extensiones de plantaciones de colores en parterres geométricos pensamientos amarillos y púrpuras, papel rojo, morado y blanco. </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77</a:t>
            </a:fld>
            <a:endParaRPr lang="es-ES" dirty="0"/>
          </a:p>
        </p:txBody>
      </p:sp>
    </p:spTree>
    <p:extLst>
      <p:ext uri="{BB962C8B-B14F-4D97-AF65-F5344CB8AC3E}">
        <p14:creationId xmlns:p14="http://schemas.microsoft.com/office/powerpoint/2010/main" val="3335257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Hay grandes extensiones de plantaciones de colores en parterres geométricos pensamientos amarillos y púrpuras, papel rojo, morado y blanco. </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78</a:t>
            </a:fld>
            <a:endParaRPr lang="es-ES" dirty="0"/>
          </a:p>
        </p:txBody>
      </p:sp>
    </p:spTree>
    <p:extLst>
      <p:ext uri="{BB962C8B-B14F-4D97-AF65-F5344CB8AC3E}">
        <p14:creationId xmlns:p14="http://schemas.microsoft.com/office/powerpoint/2010/main" val="36565997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.-Teheran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81</a:t>
            </a:fld>
            <a:endParaRPr lang="es-ES" dirty="0"/>
          </a:p>
        </p:txBody>
      </p:sp>
    </p:spTree>
    <p:extLst>
      <p:ext uri="{BB962C8B-B14F-4D97-AF65-F5344CB8AC3E}">
        <p14:creationId xmlns:p14="http://schemas.microsoft.com/office/powerpoint/2010/main" val="3538512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.-Teheran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82</a:t>
            </a:fld>
            <a:endParaRPr lang="es-ES" dirty="0"/>
          </a:p>
        </p:txBody>
      </p:sp>
    </p:spTree>
    <p:extLst>
      <p:ext uri="{BB962C8B-B14F-4D97-AF65-F5344CB8AC3E}">
        <p14:creationId xmlns:p14="http://schemas.microsoft.com/office/powerpoint/2010/main" val="161854634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.-Teheran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83</a:t>
            </a:fld>
            <a:endParaRPr lang="es-ES" dirty="0"/>
          </a:p>
        </p:txBody>
      </p:sp>
    </p:spTree>
    <p:extLst>
      <p:ext uri="{BB962C8B-B14F-4D97-AF65-F5344CB8AC3E}">
        <p14:creationId xmlns:p14="http://schemas.microsoft.com/office/powerpoint/2010/main" val="22717253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.-Teheran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84</a:t>
            </a:fld>
            <a:endParaRPr lang="es-ES" dirty="0"/>
          </a:p>
        </p:txBody>
      </p:sp>
    </p:spTree>
    <p:extLst>
      <p:ext uri="{BB962C8B-B14F-4D97-AF65-F5344CB8AC3E}">
        <p14:creationId xmlns:p14="http://schemas.microsoft.com/office/powerpoint/2010/main" val="191402646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.-Teheran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85</a:t>
            </a:fld>
            <a:endParaRPr lang="es-ES" dirty="0"/>
          </a:p>
        </p:txBody>
      </p:sp>
    </p:spTree>
    <p:extLst>
      <p:ext uri="{BB962C8B-B14F-4D97-AF65-F5344CB8AC3E}">
        <p14:creationId xmlns:p14="http://schemas.microsoft.com/office/powerpoint/2010/main" val="2856527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.-Teheran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86</a:t>
            </a:fld>
            <a:endParaRPr lang="es-ES" dirty="0"/>
          </a:p>
        </p:txBody>
      </p:sp>
    </p:spTree>
    <p:extLst>
      <p:ext uri="{BB962C8B-B14F-4D97-AF65-F5344CB8AC3E}">
        <p14:creationId xmlns:p14="http://schemas.microsoft.com/office/powerpoint/2010/main" val="41402995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.-Teheran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87</a:t>
            </a:fld>
            <a:endParaRPr lang="es-ES" dirty="0"/>
          </a:p>
        </p:txBody>
      </p:sp>
    </p:spTree>
    <p:extLst>
      <p:ext uri="{BB962C8B-B14F-4D97-AF65-F5344CB8AC3E}">
        <p14:creationId xmlns:p14="http://schemas.microsoft.com/office/powerpoint/2010/main" val="29257048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.-Teheran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88</a:t>
            </a:fld>
            <a:endParaRPr lang="es-ES" dirty="0"/>
          </a:p>
        </p:txBody>
      </p:sp>
    </p:spTree>
    <p:extLst>
      <p:ext uri="{BB962C8B-B14F-4D97-AF65-F5344CB8AC3E}">
        <p14:creationId xmlns:p14="http://schemas.microsoft.com/office/powerpoint/2010/main" val="121864177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.-Teheran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89</a:t>
            </a:fld>
            <a:endParaRPr lang="es-ES" dirty="0"/>
          </a:p>
        </p:txBody>
      </p:sp>
    </p:spTree>
    <p:extLst>
      <p:ext uri="{BB962C8B-B14F-4D97-AF65-F5344CB8AC3E}">
        <p14:creationId xmlns:p14="http://schemas.microsoft.com/office/powerpoint/2010/main" val="25785133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Escultura de piedra por Naser Houshmand Vaziri.</a:t>
            </a:r>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90</a:t>
            </a:fld>
            <a:endParaRPr lang="es-ES" dirty="0"/>
          </a:p>
        </p:txBody>
      </p:sp>
    </p:spTree>
    <p:extLst>
      <p:ext uri="{BB962C8B-B14F-4D97-AF65-F5344CB8AC3E}">
        <p14:creationId xmlns:p14="http://schemas.microsoft.com/office/powerpoint/2010/main" val="66855647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.-Teheran.-Canales y pasos de agua</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91</a:t>
            </a:fld>
            <a:endParaRPr lang="es-ES" dirty="0"/>
          </a:p>
        </p:txBody>
      </p:sp>
    </p:spTree>
    <p:extLst>
      <p:ext uri="{BB962C8B-B14F-4D97-AF65-F5344CB8AC3E}">
        <p14:creationId xmlns:p14="http://schemas.microsoft.com/office/powerpoint/2010/main" val="31740533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Park.-Teheran.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93</a:t>
            </a:fld>
            <a:endParaRPr lang="es-ES" dirty="0"/>
          </a:p>
        </p:txBody>
      </p:sp>
    </p:spTree>
    <p:extLst>
      <p:ext uri="{BB962C8B-B14F-4D97-AF65-F5344CB8AC3E}">
        <p14:creationId xmlns:p14="http://schemas.microsoft.com/office/powerpoint/2010/main" val="40238874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Park</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94</a:t>
            </a:fld>
            <a:endParaRPr lang="es-ES" dirty="0"/>
          </a:p>
        </p:txBody>
      </p:sp>
    </p:spTree>
    <p:extLst>
      <p:ext uri="{BB962C8B-B14F-4D97-AF65-F5344CB8AC3E}">
        <p14:creationId xmlns:p14="http://schemas.microsoft.com/office/powerpoint/2010/main" val="34038702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Park</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95</a:t>
            </a:fld>
            <a:endParaRPr lang="es-ES" dirty="0"/>
          </a:p>
        </p:txBody>
      </p:sp>
    </p:spTree>
    <p:extLst>
      <p:ext uri="{BB962C8B-B14F-4D97-AF65-F5344CB8AC3E}">
        <p14:creationId xmlns:p14="http://schemas.microsoft.com/office/powerpoint/2010/main" val="235721430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Park</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96</a:t>
            </a:fld>
            <a:endParaRPr lang="es-ES" dirty="0"/>
          </a:p>
        </p:txBody>
      </p:sp>
    </p:spTree>
    <p:extLst>
      <p:ext uri="{BB962C8B-B14F-4D97-AF65-F5344CB8AC3E}">
        <p14:creationId xmlns:p14="http://schemas.microsoft.com/office/powerpoint/2010/main" val="178132116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Park</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97</a:t>
            </a:fld>
            <a:endParaRPr lang="es-ES" dirty="0"/>
          </a:p>
        </p:txBody>
      </p:sp>
    </p:spTree>
    <p:extLst>
      <p:ext uri="{BB962C8B-B14F-4D97-AF65-F5344CB8AC3E}">
        <p14:creationId xmlns:p14="http://schemas.microsoft.com/office/powerpoint/2010/main" val="204531536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Niavaran Park</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98</a:t>
            </a:fld>
            <a:endParaRPr lang="es-ES" dirty="0"/>
          </a:p>
        </p:txBody>
      </p:sp>
    </p:spTree>
    <p:extLst>
      <p:ext uri="{BB962C8B-B14F-4D97-AF65-F5344CB8AC3E}">
        <p14:creationId xmlns:p14="http://schemas.microsoft.com/office/powerpoint/2010/main" val="259793562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Teheran Botanic Garden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101</a:t>
            </a:fld>
            <a:endParaRPr lang="es-ES" dirty="0"/>
          </a:p>
        </p:txBody>
      </p:sp>
    </p:spTree>
    <p:extLst>
      <p:ext uri="{BB962C8B-B14F-4D97-AF65-F5344CB8AC3E}">
        <p14:creationId xmlns:p14="http://schemas.microsoft.com/office/powerpoint/2010/main" val="206219579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Teheran Botanic Garden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102</a:t>
            </a:fld>
            <a:endParaRPr lang="es-ES" dirty="0"/>
          </a:p>
        </p:txBody>
      </p:sp>
    </p:spTree>
    <p:extLst>
      <p:ext uri="{BB962C8B-B14F-4D97-AF65-F5344CB8AC3E}">
        <p14:creationId xmlns:p14="http://schemas.microsoft.com/office/powerpoint/2010/main" val="40536007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Teheran Botanic Garden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103</a:t>
            </a:fld>
            <a:endParaRPr lang="es-ES" dirty="0"/>
          </a:p>
        </p:txBody>
      </p:sp>
    </p:spTree>
    <p:extLst>
      <p:ext uri="{BB962C8B-B14F-4D97-AF65-F5344CB8AC3E}">
        <p14:creationId xmlns:p14="http://schemas.microsoft.com/office/powerpoint/2010/main" val="137383305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Teheran Botanic Garden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104</a:t>
            </a:fld>
            <a:endParaRPr lang="es-ES" dirty="0"/>
          </a:p>
        </p:txBody>
      </p:sp>
    </p:spTree>
    <p:extLst>
      <p:ext uri="{BB962C8B-B14F-4D97-AF65-F5344CB8AC3E}">
        <p14:creationId xmlns:p14="http://schemas.microsoft.com/office/powerpoint/2010/main" val="73011793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Teheran Botanic Garden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105</a:t>
            </a:fld>
            <a:endParaRPr lang="es-ES" dirty="0"/>
          </a:p>
        </p:txBody>
      </p:sp>
    </p:spTree>
    <p:extLst>
      <p:ext uri="{BB962C8B-B14F-4D97-AF65-F5344CB8AC3E}">
        <p14:creationId xmlns:p14="http://schemas.microsoft.com/office/powerpoint/2010/main" val="133530506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110</a:t>
            </a:fld>
            <a:endParaRPr lang="es-ES" dirty="0"/>
          </a:p>
        </p:txBody>
      </p:sp>
    </p:spTree>
    <p:extLst>
      <p:ext uri="{BB962C8B-B14F-4D97-AF65-F5344CB8AC3E}">
        <p14:creationId xmlns:p14="http://schemas.microsoft.com/office/powerpoint/2010/main" val="260904550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Esfahan.-Naghshe jahan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111</a:t>
            </a:fld>
            <a:endParaRPr lang="es-ES" dirty="0"/>
          </a:p>
        </p:txBody>
      </p:sp>
    </p:spTree>
    <p:extLst>
      <p:ext uri="{BB962C8B-B14F-4D97-AF65-F5344CB8AC3E}">
        <p14:creationId xmlns:p14="http://schemas.microsoft.com/office/powerpoint/2010/main" val="353164763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Esfahan.-Naghshe jahan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112</a:t>
            </a:fld>
            <a:endParaRPr lang="es-ES" dirty="0"/>
          </a:p>
        </p:txBody>
      </p:sp>
    </p:spTree>
    <p:extLst>
      <p:ext uri="{BB962C8B-B14F-4D97-AF65-F5344CB8AC3E}">
        <p14:creationId xmlns:p14="http://schemas.microsoft.com/office/powerpoint/2010/main" val="77864168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Esfahan.-Naghshe jahan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113</a:t>
            </a:fld>
            <a:endParaRPr lang="es-ES" dirty="0"/>
          </a:p>
        </p:txBody>
      </p:sp>
    </p:spTree>
    <p:extLst>
      <p:ext uri="{BB962C8B-B14F-4D97-AF65-F5344CB8AC3E}">
        <p14:creationId xmlns:p14="http://schemas.microsoft.com/office/powerpoint/2010/main" val="365801420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Esfahan.-Naghshe jahan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114</a:t>
            </a:fld>
            <a:endParaRPr lang="es-ES" dirty="0"/>
          </a:p>
        </p:txBody>
      </p:sp>
    </p:spTree>
    <p:extLst>
      <p:ext uri="{BB962C8B-B14F-4D97-AF65-F5344CB8AC3E}">
        <p14:creationId xmlns:p14="http://schemas.microsoft.com/office/powerpoint/2010/main" val="21044928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Abassi Hotel.-Teheran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116</a:t>
            </a:fld>
            <a:endParaRPr lang="es-ES" dirty="0"/>
          </a:p>
        </p:txBody>
      </p:sp>
    </p:spTree>
    <p:extLst>
      <p:ext uri="{BB962C8B-B14F-4D97-AF65-F5344CB8AC3E}">
        <p14:creationId xmlns:p14="http://schemas.microsoft.com/office/powerpoint/2010/main" val="375528103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Abassi Hotel.-Teheran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117</a:t>
            </a:fld>
            <a:endParaRPr lang="es-ES" dirty="0"/>
          </a:p>
        </p:txBody>
      </p:sp>
    </p:spTree>
    <p:extLst>
      <p:ext uri="{BB962C8B-B14F-4D97-AF65-F5344CB8AC3E}">
        <p14:creationId xmlns:p14="http://schemas.microsoft.com/office/powerpoint/2010/main" val="41722279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Abassi Hotel.-Teheran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118</a:t>
            </a:fld>
            <a:endParaRPr lang="es-ES" dirty="0"/>
          </a:p>
        </p:txBody>
      </p:sp>
    </p:spTree>
    <p:extLst>
      <p:ext uri="{BB962C8B-B14F-4D97-AF65-F5344CB8AC3E}">
        <p14:creationId xmlns:p14="http://schemas.microsoft.com/office/powerpoint/2010/main" val="116521458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Abassi Hotel.-Teheran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119</a:t>
            </a:fld>
            <a:endParaRPr lang="es-ES" dirty="0"/>
          </a:p>
        </p:txBody>
      </p:sp>
    </p:spTree>
    <p:extLst>
      <p:ext uri="{BB962C8B-B14F-4D97-AF65-F5344CB8AC3E}">
        <p14:creationId xmlns:p14="http://schemas.microsoft.com/office/powerpoint/2010/main" val="356701647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Abassi Hotel.-Teheran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120</a:t>
            </a:fld>
            <a:endParaRPr lang="es-ES" dirty="0"/>
          </a:p>
        </p:txBody>
      </p:sp>
    </p:spTree>
    <p:extLst>
      <p:ext uri="{BB962C8B-B14F-4D97-AF65-F5344CB8AC3E}">
        <p14:creationId xmlns:p14="http://schemas.microsoft.com/office/powerpoint/2010/main" val="291577688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Abassi Hotel.-Teheran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121</a:t>
            </a:fld>
            <a:endParaRPr lang="es-ES" dirty="0"/>
          </a:p>
        </p:txBody>
      </p:sp>
    </p:spTree>
    <p:extLst>
      <p:ext uri="{BB962C8B-B14F-4D97-AF65-F5344CB8AC3E}">
        <p14:creationId xmlns:p14="http://schemas.microsoft.com/office/powerpoint/2010/main" val="13454786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Abassi Hotel.-Teheran</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122</a:t>
            </a:fld>
            <a:endParaRPr lang="es-ES" dirty="0"/>
          </a:p>
        </p:txBody>
      </p:sp>
    </p:spTree>
    <p:extLst>
      <p:ext uri="{BB962C8B-B14F-4D97-AF65-F5344CB8AC3E}">
        <p14:creationId xmlns:p14="http://schemas.microsoft.com/office/powerpoint/2010/main" val="282794232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Abassi Hotel.-Teheran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123</a:t>
            </a:fld>
            <a:endParaRPr lang="es-ES" dirty="0"/>
          </a:p>
        </p:txBody>
      </p:sp>
    </p:spTree>
    <p:extLst>
      <p:ext uri="{BB962C8B-B14F-4D97-AF65-F5344CB8AC3E}">
        <p14:creationId xmlns:p14="http://schemas.microsoft.com/office/powerpoint/2010/main" val="381546202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Abassi Hotel.-Teheran</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t>124</a:t>
            </a:fld>
            <a:endParaRPr lang="es-ES" dirty="0"/>
          </a:p>
        </p:txBody>
      </p:sp>
    </p:spTree>
    <p:extLst>
      <p:ext uri="{BB962C8B-B14F-4D97-AF65-F5344CB8AC3E}">
        <p14:creationId xmlns:p14="http://schemas.microsoft.com/office/powerpoint/2010/main" val="1056517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63.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g"/><Relationship Id="rId7"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65.jpg"/><Relationship Id="rId5" Type="http://schemas.openxmlformats.org/officeDocument/2006/relationships/image" Target="../media/image64.jpg"/><Relationship Id="rId4" Type="http://schemas.openxmlformats.org/officeDocument/2006/relationships/image" Target="../media/image63.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g"/><Relationship Id="rId7" Type="http://schemas.openxmlformats.org/officeDocument/2006/relationships/image" Target="../media/image82.jp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81.jpg"/><Relationship Id="rId5" Type="http://schemas.openxmlformats.org/officeDocument/2006/relationships/image" Target="../media/image80.jpg"/><Relationship Id="rId4" Type="http://schemas.openxmlformats.org/officeDocument/2006/relationships/image" Target="../media/image79.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88.jpg"/></Relationships>
</file>

<file path=ppt/slides/_rels/slide8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hyperlink" Target="//upload.wikimedia.org/wikipedia/commons/0/0c/Jamshidiyeh2.jpg" TargetMode="External"/><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92.jpeg"/></Relationships>
</file>

<file path=ppt/slides/_rels/slide9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hyperlink" Target="//upload.wikimedia.org/wikipedia/en/9/9f/Steps_and_water_channel_in_Jamshidieh_park.jpg" TargetMode="External"/><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94.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100.jpg"/></Relationships>
</file>

<file path=ppt/slides/_rels/slide98.xml.rels><?xml version="1.0" encoding="UTF-8" standalone="yes"?>
<Relationships xmlns="http://schemas.openxmlformats.org/package/2006/relationships"><Relationship Id="rId3" Type="http://schemas.openxmlformats.org/officeDocument/2006/relationships/hyperlink" Target="//upload.wikimedia.org/wikipedia/commons/1/1c/Park_niavaran.jpg" TargetMode="External"/><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hyperlink" Target="//upload.wikimedia.org/wikipedia/commons/f/f6/Naghshe_Jahan_Square_Isfahan_modified2.jpg" TargetMode="External"/><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vjGswuRxFADjgM&amp;tbnid=-VBv0Vnk27UV0M:&amp;ved=0CAUQjRw&amp;url=http://www.tripadvisor.com/LocationPhotoDirectLink-g295423-d320767-i27946855-Abbasi_Hotel-Esfahan_Isfahan_Province.html&amp;ei=LSyFUryKN8bE0QWClYCYDg&amp;bvm=bv.56343320,d.ZGU&amp;psig=AFQjCNGwHrwN-ZVFP19EHkI8xZdnmn7kbw&amp;ust=1384545403595028" TargetMode="External"/><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12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Gr4keMBJxKg7JM&amp;tbnid=jns_HjzKFdCZfM:&amp;ved=0CAUQjRw&amp;url=http://www.bruecke-reisen.de/iran3.php&amp;ei=3iyFUsPTHI6S0AWsioGoAQ&amp;bvm=bv.56343320,d.ZGU&amp;psig=AFQjCNGwHrwN-ZVFP19EHkI8xZdnmn7kbw&amp;ust=1384545403595028" TargetMode="External"/><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18.jpeg"/></Relationships>
</file>

<file path=ppt/slides/_rels/slide123.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coK_YIVOvJf1OM&amp;tbnid=DkSGpyp1iO4reM:&amp;ved=0CAUQjRw&amp;url=http://fa.wikipedia.org/wiki/%D9%BE%D8%B1%D9%88%D9%86%D8%AF%D9%87:Abbasi_hotel2.jpg&amp;ei=Vi2FUrX7OYjs0gWLhoGwDw&amp;bvm=bv.56343320,d.ZGU&amp;psig=AFQjCNGwHrwN-ZVFP19EHkI8xZdnmn7kbw&amp;ust=1384545403595028" TargetMode="External"/><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119.jpeg"/></Relationships>
</file>

<file path=ppt/slides/_rels/slide124.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coK_YIVOvJf1OM&amp;tbnid=DkSGpyp1iO4reM:&amp;ved=0CAUQjRw&amp;url=http://commons.wikimedia.org/wiki/File:Abbasi_hotel.jpg&amp;ei=gC2FUtWkJrPL0AXTpIDwCg&amp;bvm=bv.56343320,d.ZGU&amp;psig=AFQjCNGwHrwN-ZVFP19EHkI8xZdnmn7kbw&amp;ust=1384545403595028" TargetMode="External"/><Relationship Id="rId2" Type="http://schemas.openxmlformats.org/officeDocument/2006/relationships/notesSlide" Target="../notesSlides/notesSlide104.xml"/><Relationship Id="rId1" Type="http://schemas.openxmlformats.org/officeDocument/2006/relationships/slideLayout" Target="../slideLayouts/slideLayout7.xml"/><Relationship Id="rId4" Type="http://schemas.openxmlformats.org/officeDocument/2006/relationships/image" Target="../media/image1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31640" y="274638"/>
            <a:ext cx="6984776" cy="3370386"/>
          </a:xfrm>
        </p:spPr>
        <p:txBody>
          <a:bodyPr>
            <a:normAutofit/>
          </a:bodyPr>
          <a:lstStyle/>
          <a:p>
            <a:r>
              <a:rPr lang="es-ES" sz="3600" b="1" dirty="0"/>
              <a:t>ASIA.-LA VUELTA AL MUNDO EN 885 JARDINES</a:t>
            </a:r>
            <a:br>
              <a:rPr lang="es-ES" sz="3600" b="1" dirty="0"/>
            </a:br>
            <a:r>
              <a:rPr lang="es-ES" sz="3600" b="1" dirty="0"/>
              <a:t>IRAN</a:t>
            </a:r>
            <a:br>
              <a:rPr lang="es-ES" dirty="0"/>
            </a:br>
            <a:endParaRPr lang="es-ES" dirty="0"/>
          </a:p>
        </p:txBody>
      </p:sp>
      <p:sp>
        <p:nvSpPr>
          <p:cNvPr id="7" name="6 Marcador de contenido"/>
          <p:cNvSpPr>
            <a:spLocks noGrp="1"/>
          </p:cNvSpPr>
          <p:nvPr>
            <p:ph sz="quarter" idx="1"/>
          </p:nvPr>
        </p:nvSpPr>
        <p:spPr>
          <a:xfrm>
            <a:off x="2411760" y="4725144"/>
            <a:ext cx="5513040" cy="1748808"/>
          </a:xfrm>
        </p:spPr>
        <p:txBody>
          <a:bodyPr/>
          <a:lstStyle/>
          <a:p>
            <a:pPr marL="0" indent="0">
              <a:buNone/>
            </a:pPr>
            <a:r>
              <a:rPr lang="es-ES" dirty="0"/>
              <a:t>Selección de textos y fotografías por</a:t>
            </a:r>
          </a:p>
          <a:p>
            <a:pPr marL="0" indent="0">
              <a:buNone/>
            </a:pPr>
            <a:r>
              <a:rPr lang="es-ES" sz="2800" dirty="0"/>
              <a:t>JOSE ELIAS BONELLS</a:t>
            </a:r>
          </a:p>
        </p:txBody>
      </p:sp>
    </p:spTree>
    <p:extLst>
      <p:ext uri="{BB962C8B-B14F-4D97-AF65-F5344CB8AC3E}">
        <p14:creationId xmlns:p14="http://schemas.microsoft.com/office/powerpoint/2010/main" val="62700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Bagh e Eram.-Shiraz.</a:t>
            </a:r>
          </a:p>
        </p:txBody>
      </p:sp>
      <p:sp>
        <p:nvSpPr>
          <p:cNvPr id="3" name="2 Marcador de contenido"/>
          <p:cNvSpPr>
            <a:spLocks noGrp="1"/>
          </p:cNvSpPr>
          <p:nvPr>
            <p:ph sz="quarter" idx="1"/>
          </p:nvPr>
        </p:nvSpPr>
        <p:spPr/>
        <p:txBody>
          <a:bodyPr/>
          <a:lstStyle/>
          <a:p>
            <a:r>
              <a:rPr lang="es-ES" dirty="0"/>
              <a:t>Eram Jardín ( persa Bagh-e Eram) es un histórico jardín persa de Shiraz , Irán . </a:t>
            </a:r>
          </a:p>
          <a:p>
            <a:r>
              <a:rPr lang="es-ES" dirty="0"/>
              <a:t>Eram es la versión persianizada de la palabra árabe "Iram", que significa cielo en el Corán. </a:t>
            </a:r>
          </a:p>
          <a:p>
            <a:r>
              <a:rPr lang="es-ES" dirty="0"/>
              <a:t> Bagh e Eram , se llama así por sus atractivos estéticos semejantes "cielo". </a:t>
            </a:r>
          </a:p>
          <a:p>
            <a:r>
              <a:rPr lang="es-ES" dirty="0"/>
              <a:t>El jardín y la casa Qavam dentro de él, se encuentran en la orilla norte del río Khoshk en la provincia de Fars .</a:t>
            </a:r>
          </a:p>
        </p:txBody>
      </p:sp>
    </p:spTree>
    <p:extLst>
      <p:ext uri="{BB962C8B-B14F-4D97-AF65-F5344CB8AC3E}">
        <p14:creationId xmlns:p14="http://schemas.microsoft.com/office/powerpoint/2010/main" val="2738996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Tanto la casa pabellón Qavam como el jardín fueron construidos a mediados del siglo XIX por el Ilkhanate o un jefe supremo de los Qashqai tribus de Pars.</a:t>
            </a:r>
          </a:p>
          <a:p>
            <a:r>
              <a:rPr lang="es-ES" dirty="0"/>
              <a:t> El diseño original del jardín, sin embargo, con su jardín cuatripartito Pérsico de estructura paraíso  fue probablemente el que se puso en el siglo XVIII por los seléucidas , y se refirió luego a la "Bagh-e Shāh" ("jardín del rey" en persa) y fue mucho menos complicado u ornamentales. </a:t>
            </a:r>
          </a:p>
          <a:p>
            <a:r>
              <a:rPr lang="es-ES" dirty="0"/>
              <a:t> Cornelio de Bruyn , un viajero de Holanda , escribió una descripción de los jardines en el siglo XVIII. </a:t>
            </a:r>
          </a:p>
          <a:p>
            <a:r>
              <a:rPr lang="es-ES" dirty="0"/>
              <a:t>Durante sus 150 años la estructura se ha modificado, restaurado o estilísticamente cambiado por varios participantes. </a:t>
            </a:r>
          </a:p>
        </p:txBody>
      </p:sp>
    </p:spTree>
    <p:extLst>
      <p:ext uri="{BB962C8B-B14F-4D97-AF65-F5344CB8AC3E}">
        <p14:creationId xmlns:p14="http://schemas.microsoft.com/office/powerpoint/2010/main" val="2861763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casa Qavam  está orientada al sur a lo largo del eje longitudinal.</a:t>
            </a:r>
          </a:p>
          <a:p>
            <a:r>
              <a:rPr lang="es-ES" dirty="0"/>
              <a:t>Fue diseñada por un arquitecto local, Haji Mohammad Hasan. </a:t>
            </a:r>
          </a:p>
          <a:p>
            <a:r>
              <a:rPr lang="es-ES" dirty="0"/>
              <a:t>La estructura alberga 32 habitaciones repartidas en dos plantas, decoradas con azulejos con poemas del poeta Hafez escrito en ellos.</a:t>
            </a:r>
          </a:p>
          <a:p>
            <a:r>
              <a:rPr lang="es-ES" dirty="0"/>
              <a:t> La estructura se renovó durante las dinastias  el Zand y Qajar . </a:t>
            </a:r>
          </a:p>
          <a:p>
            <a:r>
              <a:rPr lang="es-ES" dirty="0"/>
              <a:t>En 1965, el embajador británico en Irán, Sir Denis Wright fue invitado por el rector de la Universidad de Shiraz Asadollah Alam , a una fiesta en el jardín Eram por la Princess Alexandra del Oglivy.</a:t>
            </a:r>
          </a:p>
          <a:p>
            <a:endParaRPr lang="es-ES" dirty="0"/>
          </a:p>
        </p:txBody>
      </p:sp>
    </p:spTree>
    <p:extLst>
      <p:ext uri="{BB962C8B-B14F-4D97-AF65-F5344CB8AC3E}">
        <p14:creationId xmlns:p14="http://schemas.microsoft.com/office/powerpoint/2010/main" val="3943443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compuesto fue objeto de la protección de la Universidad Pahlavi durante la era Pahlavi, y fue utilizado como la Facultad de Derecho.</a:t>
            </a:r>
          </a:p>
          <a:p>
            <a:r>
              <a:rPr lang="es-ES" dirty="0"/>
              <a:t>La casa Qavam albergaba el Instituto de Asia. </a:t>
            </a:r>
          </a:p>
          <a:p>
            <a:r>
              <a:rPr lang="es-ES" dirty="0"/>
              <a:t>Hoy Bagh e Eram  y Qavam House están a Shiraz Jardín Botánico (creado 1983) de la Universidad de Shiraz . </a:t>
            </a:r>
          </a:p>
          <a:p>
            <a:r>
              <a:rPr lang="es-ES" dirty="0"/>
              <a:t>Están abiertos al público como un jardín histórico paisaje y casa museo. </a:t>
            </a:r>
          </a:p>
          <a:p>
            <a:r>
              <a:rPr lang="es-ES" dirty="0"/>
              <a:t>Son Patrimonio de la Humanidad , y están protegidos por la Organización del Patrimonio Cultural de Irán . </a:t>
            </a:r>
          </a:p>
          <a:p>
            <a:endParaRPr lang="es-ES" dirty="0"/>
          </a:p>
        </p:txBody>
      </p:sp>
    </p:spTree>
    <p:extLst>
      <p:ext uri="{BB962C8B-B14F-4D97-AF65-F5344CB8AC3E}">
        <p14:creationId xmlns:p14="http://schemas.microsoft.com/office/powerpoint/2010/main" val="3672765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645024"/>
            <a:ext cx="9252520" cy="321297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0"/>
            <a:ext cx="9036496" cy="3645024"/>
          </a:xfrm>
          <a:prstGeom prst="rect">
            <a:avLst/>
          </a:prstGeom>
        </p:spPr>
      </p:pic>
    </p:spTree>
    <p:extLst>
      <p:ext uri="{BB962C8B-B14F-4D97-AF65-F5344CB8AC3E}">
        <p14:creationId xmlns:p14="http://schemas.microsoft.com/office/powerpoint/2010/main" val="3040972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765" b="10000"/>
          <a:stretch/>
        </p:blipFill>
        <p:spPr>
          <a:xfrm>
            <a:off x="-1" y="0"/>
            <a:ext cx="9305365" cy="6858000"/>
          </a:xfrm>
          <a:prstGeom prst="rect">
            <a:avLst/>
          </a:prstGeom>
        </p:spPr>
      </p:pic>
    </p:spTree>
    <p:extLst>
      <p:ext uri="{BB962C8B-B14F-4D97-AF65-F5344CB8AC3E}">
        <p14:creationId xmlns:p14="http://schemas.microsoft.com/office/powerpoint/2010/main" val="747826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cstate="print">
            <a:extLst>
              <a:ext uri="{28A0092B-C50C-407E-A947-70E740481C1C}">
                <a14:useLocalDpi xmlns:a14="http://schemas.microsoft.com/office/drawing/2010/main" val="0"/>
              </a:ext>
            </a:extLst>
          </a:blip>
          <a:srcRect b="11017"/>
          <a:stretch/>
        </p:blipFill>
        <p:spPr>
          <a:xfrm>
            <a:off x="0" y="-99392"/>
            <a:ext cx="9144000" cy="6957392"/>
          </a:xfrm>
          <a:prstGeom prst="rect">
            <a:avLst/>
          </a:prstGeom>
        </p:spPr>
      </p:pic>
    </p:spTree>
    <p:extLst>
      <p:ext uri="{BB962C8B-B14F-4D97-AF65-F5344CB8AC3E}">
        <p14:creationId xmlns:p14="http://schemas.microsoft.com/office/powerpoint/2010/main" val="2342646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925"/>
          <a:stretch/>
        </p:blipFill>
        <p:spPr>
          <a:xfrm>
            <a:off x="0" y="0"/>
            <a:ext cx="4644008" cy="6858000"/>
          </a:xfrm>
          <a:prstGeom prst="rect">
            <a:avLst/>
          </a:prstGeom>
        </p:spPr>
      </p:pic>
      <p:pic>
        <p:nvPicPr>
          <p:cNvPr id="4" name="3 Imagen"/>
          <p:cNvPicPr>
            <a:picLocks noChangeAspect="1"/>
          </p:cNvPicPr>
          <p:nvPr/>
        </p:nvPicPr>
        <p:blipFill rotWithShape="1">
          <a:blip r:embed="rId4" cstate="print">
            <a:extLst>
              <a:ext uri="{28A0092B-C50C-407E-A947-70E740481C1C}">
                <a14:useLocalDpi xmlns:a14="http://schemas.microsoft.com/office/drawing/2010/main" val="0"/>
              </a:ext>
            </a:extLst>
          </a:blip>
          <a:srcRect b="5691"/>
          <a:stretch/>
        </p:blipFill>
        <p:spPr>
          <a:xfrm>
            <a:off x="4644008" y="0"/>
            <a:ext cx="4499992" cy="7029400"/>
          </a:xfrm>
          <a:prstGeom prst="rect">
            <a:avLst/>
          </a:prstGeom>
        </p:spPr>
      </p:pic>
    </p:spTree>
    <p:extLst>
      <p:ext uri="{BB962C8B-B14F-4D97-AF65-F5344CB8AC3E}">
        <p14:creationId xmlns:p14="http://schemas.microsoft.com/office/powerpoint/2010/main" val="217948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627"/>
          <a:stretch/>
        </p:blipFill>
        <p:spPr>
          <a:xfrm>
            <a:off x="0" y="0"/>
            <a:ext cx="9144000" cy="6858000"/>
          </a:xfrm>
          <a:prstGeom prst="rect">
            <a:avLst/>
          </a:prstGeom>
        </p:spPr>
      </p:pic>
    </p:spTree>
    <p:extLst>
      <p:ext uri="{BB962C8B-B14F-4D97-AF65-F5344CB8AC3E}">
        <p14:creationId xmlns:p14="http://schemas.microsoft.com/office/powerpoint/2010/main" val="368732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153" b="10392"/>
          <a:stretch/>
        </p:blipFill>
        <p:spPr>
          <a:xfrm>
            <a:off x="-1" y="0"/>
            <a:ext cx="9359153" cy="6858000"/>
          </a:xfrm>
          <a:prstGeom prst="rect">
            <a:avLst/>
          </a:prstGeom>
        </p:spPr>
      </p:pic>
    </p:spTree>
    <p:extLst>
      <p:ext uri="{BB962C8B-B14F-4D97-AF65-F5344CB8AC3E}">
        <p14:creationId xmlns:p14="http://schemas.microsoft.com/office/powerpoint/2010/main" val="178932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443" b="9353"/>
          <a:stretch/>
        </p:blipFill>
        <p:spPr>
          <a:xfrm>
            <a:off x="-180529" y="0"/>
            <a:ext cx="9458999" cy="6858000"/>
          </a:xfrm>
          <a:prstGeom prst="rect">
            <a:avLst/>
          </a:prstGeom>
        </p:spPr>
      </p:pic>
    </p:spTree>
    <p:extLst>
      <p:ext uri="{BB962C8B-B14F-4D97-AF65-F5344CB8AC3E}">
        <p14:creationId xmlns:p14="http://schemas.microsoft.com/office/powerpoint/2010/main" val="4211745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74552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8745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261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16632"/>
            <a:ext cx="9252520" cy="6741368"/>
          </a:xfrm>
          <a:prstGeom prst="rect">
            <a:avLst/>
          </a:prstGeom>
        </p:spPr>
      </p:pic>
    </p:spTree>
    <p:extLst>
      <p:ext uri="{BB962C8B-B14F-4D97-AF65-F5344CB8AC3E}">
        <p14:creationId xmlns:p14="http://schemas.microsoft.com/office/powerpoint/2010/main" val="1960587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153" b="7034"/>
          <a:stretch/>
        </p:blipFill>
        <p:spPr>
          <a:xfrm>
            <a:off x="-1" y="0"/>
            <a:ext cx="9359153" cy="6858000"/>
          </a:xfrm>
          <a:prstGeom prst="rect">
            <a:avLst/>
          </a:prstGeom>
        </p:spPr>
      </p:pic>
    </p:spTree>
    <p:extLst>
      <p:ext uri="{BB962C8B-B14F-4D97-AF65-F5344CB8AC3E}">
        <p14:creationId xmlns:p14="http://schemas.microsoft.com/office/powerpoint/2010/main" val="1273577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7653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804548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4006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994588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1600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9221"/>
          <a:stretch/>
        </p:blipFill>
        <p:spPr>
          <a:xfrm>
            <a:off x="0" y="-99392"/>
            <a:ext cx="9144000" cy="6957392"/>
          </a:xfrm>
          <a:prstGeom prst="rect">
            <a:avLst/>
          </a:prstGeom>
        </p:spPr>
      </p:pic>
    </p:spTree>
    <p:extLst>
      <p:ext uri="{BB962C8B-B14F-4D97-AF65-F5344CB8AC3E}">
        <p14:creationId xmlns:p14="http://schemas.microsoft.com/office/powerpoint/2010/main" val="1592538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39" cy="6858000"/>
          </a:xfrm>
          <a:prstGeom prst="rect">
            <a:avLst/>
          </a:prstGeom>
        </p:spPr>
      </p:pic>
    </p:spTree>
    <p:extLst>
      <p:ext uri="{BB962C8B-B14F-4D97-AF65-F5344CB8AC3E}">
        <p14:creationId xmlns:p14="http://schemas.microsoft.com/office/powerpoint/2010/main" val="1836788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9055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086"/>
            <a:ext cx="9144000" cy="6759828"/>
          </a:xfrm>
          <a:prstGeom prst="rect">
            <a:avLst/>
          </a:prstGeom>
        </p:spPr>
      </p:pic>
    </p:spTree>
    <p:extLst>
      <p:ext uri="{BB962C8B-B14F-4D97-AF65-F5344CB8AC3E}">
        <p14:creationId xmlns:p14="http://schemas.microsoft.com/office/powerpoint/2010/main" val="22867948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1451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31" y="0"/>
            <a:ext cx="9023538" cy="6858000"/>
          </a:xfrm>
          <a:prstGeom prst="rect">
            <a:avLst/>
          </a:prstGeom>
        </p:spPr>
      </p:pic>
    </p:spTree>
    <p:extLst>
      <p:ext uri="{BB962C8B-B14F-4D97-AF65-F5344CB8AC3E}">
        <p14:creationId xmlns:p14="http://schemas.microsoft.com/office/powerpoint/2010/main" val="1614699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5405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9728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7" cy="6857999"/>
          </a:xfrm>
          <a:prstGeom prst="rect">
            <a:avLst/>
          </a:prstGeom>
        </p:spPr>
      </p:pic>
    </p:spTree>
    <p:extLst>
      <p:ext uri="{BB962C8B-B14F-4D97-AF65-F5344CB8AC3E}">
        <p14:creationId xmlns:p14="http://schemas.microsoft.com/office/powerpoint/2010/main" val="20408834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7029400"/>
          </a:xfrm>
          <a:prstGeom prst="rect">
            <a:avLst/>
          </a:prstGeom>
        </p:spPr>
      </p:pic>
    </p:spTree>
    <p:extLst>
      <p:ext uri="{BB962C8B-B14F-4D97-AF65-F5344CB8AC3E}">
        <p14:creationId xmlns:p14="http://schemas.microsoft.com/office/powerpoint/2010/main" val="467970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9804"/>
          <a:stretch/>
        </p:blipFill>
        <p:spPr>
          <a:xfrm>
            <a:off x="0" y="0"/>
            <a:ext cx="9252520" cy="6858000"/>
          </a:xfrm>
          <a:prstGeom prst="rect">
            <a:avLst/>
          </a:prstGeom>
        </p:spPr>
      </p:pic>
    </p:spTree>
    <p:extLst>
      <p:ext uri="{BB962C8B-B14F-4D97-AF65-F5344CB8AC3E}">
        <p14:creationId xmlns:p14="http://schemas.microsoft.com/office/powerpoint/2010/main" val="2246968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912" b="11373"/>
          <a:stretch/>
        </p:blipFill>
        <p:spPr>
          <a:xfrm>
            <a:off x="0" y="0"/>
            <a:ext cx="9318812" cy="6858000"/>
          </a:xfrm>
          <a:prstGeom prst="rect">
            <a:avLst/>
          </a:prstGeom>
        </p:spPr>
      </p:pic>
    </p:spTree>
    <p:extLst>
      <p:ext uri="{BB962C8B-B14F-4D97-AF65-F5344CB8AC3E}">
        <p14:creationId xmlns:p14="http://schemas.microsoft.com/office/powerpoint/2010/main" val="2398859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1521060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443" b="11812"/>
          <a:stretch/>
        </p:blipFill>
        <p:spPr>
          <a:xfrm>
            <a:off x="-1" y="0"/>
            <a:ext cx="9386047" cy="6858000"/>
          </a:xfrm>
          <a:prstGeom prst="rect">
            <a:avLst/>
          </a:prstGeom>
        </p:spPr>
      </p:pic>
    </p:spTree>
    <p:extLst>
      <p:ext uri="{BB962C8B-B14F-4D97-AF65-F5344CB8AC3E}">
        <p14:creationId xmlns:p14="http://schemas.microsoft.com/office/powerpoint/2010/main" val="41520824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618" b="11092"/>
          <a:stretch/>
        </p:blipFill>
        <p:spPr>
          <a:xfrm>
            <a:off x="0" y="0"/>
            <a:ext cx="9291918" cy="6858000"/>
          </a:xfrm>
          <a:prstGeom prst="rect">
            <a:avLst/>
          </a:prstGeom>
        </p:spPr>
      </p:pic>
    </p:spTree>
    <p:extLst>
      <p:ext uri="{BB962C8B-B14F-4D97-AF65-F5344CB8AC3E}">
        <p14:creationId xmlns:p14="http://schemas.microsoft.com/office/powerpoint/2010/main" val="30025714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030" b="7843"/>
          <a:stretch/>
        </p:blipFill>
        <p:spPr>
          <a:xfrm>
            <a:off x="-1" y="0"/>
            <a:ext cx="9238129" cy="6858000"/>
          </a:xfrm>
          <a:prstGeom prst="rect">
            <a:avLst/>
          </a:prstGeom>
        </p:spPr>
      </p:pic>
    </p:spTree>
    <p:extLst>
      <p:ext uri="{BB962C8B-B14F-4D97-AF65-F5344CB8AC3E}">
        <p14:creationId xmlns:p14="http://schemas.microsoft.com/office/powerpoint/2010/main" val="4091811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432"/>
          <a:stretch/>
        </p:blipFill>
        <p:spPr>
          <a:xfrm>
            <a:off x="0" y="0"/>
            <a:ext cx="9144000" cy="6858000"/>
          </a:xfrm>
          <a:prstGeom prst="rect">
            <a:avLst/>
          </a:prstGeom>
        </p:spPr>
      </p:pic>
    </p:spTree>
    <p:extLst>
      <p:ext uri="{BB962C8B-B14F-4D97-AF65-F5344CB8AC3E}">
        <p14:creationId xmlns:p14="http://schemas.microsoft.com/office/powerpoint/2010/main" val="17262906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039"/>
          <a:stretch/>
        </p:blipFill>
        <p:spPr>
          <a:xfrm>
            <a:off x="0" y="0"/>
            <a:ext cx="9252520" cy="6858000"/>
          </a:xfrm>
          <a:prstGeom prst="rect">
            <a:avLst/>
          </a:prstGeom>
        </p:spPr>
      </p:pic>
    </p:spTree>
    <p:extLst>
      <p:ext uri="{BB962C8B-B14F-4D97-AF65-F5344CB8AC3E}">
        <p14:creationId xmlns:p14="http://schemas.microsoft.com/office/powerpoint/2010/main" val="10228349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323" b="7647"/>
          <a:stretch/>
        </p:blipFill>
        <p:spPr>
          <a:xfrm>
            <a:off x="0" y="0"/>
            <a:ext cx="9265024" cy="6858000"/>
          </a:xfrm>
          <a:prstGeom prst="rect">
            <a:avLst/>
          </a:prstGeom>
        </p:spPr>
      </p:pic>
    </p:spTree>
    <p:extLst>
      <p:ext uri="{BB962C8B-B14F-4D97-AF65-F5344CB8AC3E}">
        <p14:creationId xmlns:p14="http://schemas.microsoft.com/office/powerpoint/2010/main" val="42526295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2719" b="9608"/>
          <a:stretch/>
        </p:blipFill>
        <p:spPr>
          <a:xfrm>
            <a:off x="-108521" y="0"/>
            <a:ext cx="9615591" cy="6858000"/>
          </a:xfrm>
          <a:prstGeom prst="rect">
            <a:avLst/>
          </a:prstGeom>
        </p:spPr>
      </p:pic>
    </p:spTree>
    <p:extLst>
      <p:ext uri="{BB962C8B-B14F-4D97-AF65-F5344CB8AC3E}">
        <p14:creationId xmlns:p14="http://schemas.microsoft.com/office/powerpoint/2010/main" val="13285066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443" b="12270"/>
          <a:stretch/>
        </p:blipFill>
        <p:spPr>
          <a:xfrm>
            <a:off x="-1" y="0"/>
            <a:ext cx="9386047" cy="6858000"/>
          </a:xfrm>
          <a:prstGeom prst="rect">
            <a:avLst/>
          </a:prstGeom>
        </p:spPr>
      </p:pic>
    </p:spTree>
    <p:extLst>
      <p:ext uri="{BB962C8B-B14F-4D97-AF65-F5344CB8AC3E}">
        <p14:creationId xmlns:p14="http://schemas.microsoft.com/office/powerpoint/2010/main" val="9967077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627"/>
          <a:stretch/>
        </p:blipFill>
        <p:spPr>
          <a:xfrm>
            <a:off x="0" y="0"/>
            <a:ext cx="9144000" cy="6858000"/>
          </a:xfrm>
          <a:prstGeom prst="rect">
            <a:avLst/>
          </a:prstGeom>
        </p:spPr>
      </p:pic>
    </p:spTree>
    <p:extLst>
      <p:ext uri="{BB962C8B-B14F-4D97-AF65-F5344CB8AC3E}">
        <p14:creationId xmlns:p14="http://schemas.microsoft.com/office/powerpoint/2010/main" val="38937634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9020"/>
          <a:stretch/>
        </p:blipFill>
        <p:spPr>
          <a:xfrm>
            <a:off x="0" y="0"/>
            <a:ext cx="9252520" cy="6858000"/>
          </a:xfrm>
          <a:prstGeom prst="rect">
            <a:avLst/>
          </a:prstGeom>
        </p:spPr>
      </p:pic>
    </p:spTree>
    <p:extLst>
      <p:ext uri="{BB962C8B-B14F-4D97-AF65-F5344CB8AC3E}">
        <p14:creationId xmlns:p14="http://schemas.microsoft.com/office/powerpoint/2010/main" val="6675497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443" b="8773"/>
          <a:stretch/>
        </p:blipFill>
        <p:spPr>
          <a:xfrm>
            <a:off x="-1" y="0"/>
            <a:ext cx="9386047" cy="6858000"/>
          </a:xfrm>
          <a:prstGeom prst="rect">
            <a:avLst/>
          </a:prstGeom>
        </p:spPr>
      </p:pic>
    </p:spTree>
    <p:extLst>
      <p:ext uri="{BB962C8B-B14F-4D97-AF65-F5344CB8AC3E}">
        <p14:creationId xmlns:p14="http://schemas.microsoft.com/office/powerpoint/2010/main" val="1569414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618" b="12745"/>
          <a:stretch/>
        </p:blipFill>
        <p:spPr>
          <a:xfrm>
            <a:off x="0" y="0"/>
            <a:ext cx="9291918" cy="6858000"/>
          </a:xfrm>
          <a:prstGeom prst="rect">
            <a:avLst/>
          </a:prstGeom>
        </p:spPr>
      </p:pic>
    </p:spTree>
    <p:extLst>
      <p:ext uri="{BB962C8B-B14F-4D97-AF65-F5344CB8AC3E}">
        <p14:creationId xmlns:p14="http://schemas.microsoft.com/office/powerpoint/2010/main" val="33099569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914" b="8627"/>
          <a:stretch/>
        </p:blipFill>
        <p:spPr>
          <a:xfrm>
            <a:off x="-108520" y="0"/>
            <a:ext cx="9252520" cy="6858000"/>
          </a:xfrm>
          <a:prstGeom prst="rect">
            <a:avLst/>
          </a:prstGeom>
        </p:spPr>
      </p:pic>
    </p:spTree>
    <p:extLst>
      <p:ext uri="{BB962C8B-B14F-4D97-AF65-F5344CB8AC3E}">
        <p14:creationId xmlns:p14="http://schemas.microsoft.com/office/powerpoint/2010/main" val="31912489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81421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367964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4045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19" cy="6957391"/>
          </a:xfrm>
          <a:prstGeom prst="rect">
            <a:avLst/>
          </a:prstGeom>
        </p:spPr>
      </p:pic>
    </p:spTree>
    <p:extLst>
      <p:ext uri="{BB962C8B-B14F-4D97-AF65-F5344CB8AC3E}">
        <p14:creationId xmlns:p14="http://schemas.microsoft.com/office/powerpoint/2010/main" val="4362981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1741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995226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23406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36569685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131357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71890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565"/>
          <a:stretch/>
        </p:blipFill>
        <p:spPr>
          <a:xfrm>
            <a:off x="0" y="-99392"/>
            <a:ext cx="9144000" cy="6957392"/>
          </a:xfrm>
          <a:prstGeom prst="rect">
            <a:avLst/>
          </a:prstGeom>
        </p:spPr>
      </p:pic>
    </p:spTree>
    <p:extLst>
      <p:ext uri="{BB962C8B-B14F-4D97-AF65-F5344CB8AC3E}">
        <p14:creationId xmlns:p14="http://schemas.microsoft.com/office/powerpoint/2010/main" val="41060808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34696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39361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155"/>
            <a:ext cx="4644008" cy="67413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0031" y="0"/>
            <a:ext cx="4473969" cy="6789340"/>
          </a:xfrm>
          <a:prstGeom prst="rect">
            <a:avLst/>
          </a:prstGeom>
        </p:spPr>
      </p:pic>
    </p:spTree>
    <p:extLst>
      <p:ext uri="{BB962C8B-B14F-4D97-AF65-F5344CB8AC3E}">
        <p14:creationId xmlns:p14="http://schemas.microsoft.com/office/powerpoint/2010/main" val="13251822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0"/>
            <a:ext cx="4482244" cy="270892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5060826"/>
            <a:ext cx="8964488" cy="179717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60966" y="2795307"/>
            <a:ext cx="3483033" cy="2252943"/>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9512" y="2795307"/>
            <a:ext cx="2664296" cy="2265519"/>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43808" y="2795307"/>
            <a:ext cx="2817159" cy="2231693"/>
          </a:xfrm>
          <a:prstGeom prst="rect">
            <a:avLst/>
          </a:prstGeom>
        </p:spPr>
      </p:pic>
      <p:pic>
        <p:nvPicPr>
          <p:cNvPr id="8" name="7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61756" y="-1"/>
            <a:ext cx="4482243" cy="2795307"/>
          </a:xfrm>
          <a:prstGeom prst="rect">
            <a:avLst/>
          </a:prstGeom>
        </p:spPr>
      </p:pic>
    </p:spTree>
    <p:extLst>
      <p:ext uri="{BB962C8B-B14F-4D97-AF65-F5344CB8AC3E}">
        <p14:creationId xmlns:p14="http://schemas.microsoft.com/office/powerpoint/2010/main" val="7413102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Jahan Nama garden, Shiraz, Iran</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Desde 2004 una restauración de alta calidad del jardín Jahan Nama ha estado en marcha. </a:t>
            </a:r>
          </a:p>
          <a:p>
            <a:r>
              <a:rPr lang="es-ES" dirty="0"/>
              <a:t>Este gran jardín amurallado ha existido por lo menos desde el siglo XIII CE. </a:t>
            </a:r>
          </a:p>
          <a:p>
            <a:r>
              <a:rPr lang="es-ES" dirty="0"/>
              <a:t>Gran parte del diseño actual puede ser del siglo XVIII.</a:t>
            </a:r>
          </a:p>
          <a:p>
            <a:r>
              <a:rPr lang="es-ES" dirty="0"/>
              <a:t> En un arreglo clásico jardín persa, cuatro amplias avenidas, bordeadas de naranjos, cipreses y rosas convergen en un pabellón de piedra octogonal en el centro.</a:t>
            </a:r>
          </a:p>
        </p:txBody>
      </p:sp>
    </p:spTree>
    <p:extLst>
      <p:ext uri="{BB962C8B-B14F-4D97-AF65-F5344CB8AC3E}">
        <p14:creationId xmlns:p14="http://schemas.microsoft.com/office/powerpoint/2010/main" val="19072649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 Este pabellón del siglo XVIII contiene una piscina de la fuente interna de la que, una vez que la restauración se haya completado, el agua fluirá hacia abajo chadars empinadas para piscinas en cada lado. </a:t>
            </a:r>
          </a:p>
          <a:p>
            <a:r>
              <a:rPr lang="es-ES" dirty="0"/>
              <a:t>En el centro de una de las cuatro avenidas del pabellón central es un largo arroyuelo, forrada con 64 fuentes, que se extiende casi hasta el muro del jardín.</a:t>
            </a:r>
          </a:p>
          <a:p>
            <a:r>
              <a:rPr lang="es-ES" dirty="0"/>
              <a:t>El número 8 es un tema: 8 cipreses en cada uno de los caminos principales, 8 secciones a largo arroyuelo, 8 fuentes para cada sección, etc.….</a:t>
            </a:r>
          </a:p>
          <a:p>
            <a:r>
              <a:rPr lang="es-ES" dirty="0"/>
              <a:t> Algunos cipreses muy antiguas sobreviven. </a:t>
            </a:r>
          </a:p>
          <a:p>
            <a:r>
              <a:rPr lang="es-ES" dirty="0"/>
              <a:t>Hay grandes extensiones de plantaciones de colores en parterres geométricos pensamientos amarillos y púrpuras, papel rojo, morado y blanco</a:t>
            </a:r>
          </a:p>
          <a:p>
            <a:endParaRPr lang="es-ES" dirty="0"/>
          </a:p>
        </p:txBody>
      </p:sp>
    </p:spTree>
    <p:extLst>
      <p:ext uri="{BB962C8B-B14F-4D97-AF65-F5344CB8AC3E}">
        <p14:creationId xmlns:p14="http://schemas.microsoft.com/office/powerpoint/2010/main" val="40002525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Una pérgola se desarrolla sobre un camino avenida.</a:t>
            </a:r>
          </a:p>
          <a:p>
            <a:r>
              <a:rPr lang="es-ES" dirty="0"/>
              <a:t> Muchos bancos se proporcionan para los visitantes.</a:t>
            </a:r>
          </a:p>
          <a:p>
            <a:r>
              <a:rPr lang="es-ES" dirty="0"/>
              <a:t> En abril, el aire está cargado con el aroma de azahar. </a:t>
            </a:r>
          </a:p>
          <a:p>
            <a:r>
              <a:rPr lang="es-ES" dirty="0"/>
              <a:t>Más allá de la oscuridad cipreses que cubren las paredes de contorno arcadas son vistas a las montañas rocosas Zagros - unas colinas cercanas. </a:t>
            </a:r>
          </a:p>
          <a:p>
            <a:endParaRPr lang="es-ES" dirty="0"/>
          </a:p>
        </p:txBody>
      </p:sp>
    </p:spTree>
    <p:extLst>
      <p:ext uri="{BB962C8B-B14F-4D97-AF65-F5344CB8AC3E}">
        <p14:creationId xmlns:p14="http://schemas.microsoft.com/office/powerpoint/2010/main" val="14265557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184426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60774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60981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08949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44578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430"/>
          <a:stretch/>
        </p:blipFill>
        <p:spPr>
          <a:xfrm>
            <a:off x="0" y="1"/>
            <a:ext cx="9252520" cy="6858000"/>
          </a:xfrm>
          <a:prstGeom prst="rect">
            <a:avLst/>
          </a:prstGeom>
        </p:spPr>
      </p:pic>
    </p:spTree>
    <p:extLst>
      <p:ext uri="{BB962C8B-B14F-4D97-AF65-F5344CB8AC3E}">
        <p14:creationId xmlns:p14="http://schemas.microsoft.com/office/powerpoint/2010/main" val="16970639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4006014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54074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57989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5128943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7569802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275657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83968" cy="275657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2757441"/>
            <a:ext cx="4999136" cy="218372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941167"/>
            <a:ext cx="9144000" cy="2072661"/>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99137" y="2757441"/>
            <a:ext cx="4144863" cy="2156832"/>
          </a:xfrm>
          <a:prstGeom prst="rect">
            <a:avLst/>
          </a:prstGeom>
        </p:spPr>
      </p:pic>
    </p:spTree>
    <p:extLst>
      <p:ext uri="{BB962C8B-B14F-4D97-AF65-F5344CB8AC3E}">
        <p14:creationId xmlns:p14="http://schemas.microsoft.com/office/powerpoint/2010/main" val="343313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Jamshidieh Park .-Teheran</a:t>
            </a:r>
          </a:p>
        </p:txBody>
      </p:sp>
      <p:sp>
        <p:nvSpPr>
          <p:cNvPr id="3" name="2 Marcador de contenido"/>
          <p:cNvSpPr>
            <a:spLocks noGrp="1"/>
          </p:cNvSpPr>
          <p:nvPr>
            <p:ph sz="quarter" idx="1"/>
          </p:nvPr>
        </p:nvSpPr>
        <p:spPr/>
        <p:txBody>
          <a:bodyPr/>
          <a:lstStyle/>
          <a:p>
            <a:r>
              <a:rPr lang="es-ES" dirty="0"/>
              <a:t>Jamshidieh Park (o Jamshidieh Stone Garden), es un parque situado en el barrio de Niavaran en la base de la montaña  Kolakchal .</a:t>
            </a:r>
          </a:p>
          <a:p>
            <a:r>
              <a:rPr lang="es-ES" dirty="0"/>
              <a:t>Los locales se estableció como un jardín privado del principe  Qajar  y el ingeniero Jamshid Davallu Qajar durante la era  Pahlavi , el jardín se dedicó a Farah Diba , la emperatriz de Irán.</a:t>
            </a:r>
          </a:p>
          <a:p>
            <a:r>
              <a:rPr lang="es-ES" dirty="0"/>
              <a:t> El Jardín de Piedra se convirtió en un parque público en 1977, fue reconstruido y ampliado con 16 hectáreas por la adición del jardín Ferdowsi  en 1995. </a:t>
            </a:r>
          </a:p>
        </p:txBody>
      </p:sp>
    </p:spTree>
    <p:extLst>
      <p:ext uri="{BB962C8B-B14F-4D97-AF65-F5344CB8AC3E}">
        <p14:creationId xmlns:p14="http://schemas.microsoft.com/office/powerpoint/2010/main" val="27942637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Cascada y el estanque principal del jardín de piedra son fundamentales para el diseño del jardín, los senderos a pie dan cabida a una red de pequeños canales y estrechos que llevan agua desde el estanque a las zonas más bajas del parque y la creación de fuentes de agua más pequeñas.</a:t>
            </a:r>
          </a:p>
          <a:p>
            <a:r>
              <a:rPr lang="es-ES" dirty="0"/>
              <a:t> Hay numerosos restaurantes, casas de té tradicionales (casas de la cultura que representan la diversidad de la herencia étnica y tribal de Irán), áreas de picnic y senderos de la zona baja del parque, todo el camino hasta la cima de la montaña.</a:t>
            </a:r>
          </a:p>
          <a:p>
            <a:r>
              <a:rPr lang="es-ES" dirty="0"/>
              <a:t> También hay un anfiteatro al aire libre de estilo clásico. </a:t>
            </a:r>
          </a:p>
          <a:p>
            <a:endParaRPr lang="es-ES" dirty="0"/>
          </a:p>
        </p:txBody>
      </p:sp>
    </p:spTree>
    <p:extLst>
      <p:ext uri="{BB962C8B-B14F-4D97-AF65-F5344CB8AC3E}">
        <p14:creationId xmlns:p14="http://schemas.microsoft.com/office/powerpoint/2010/main" val="18736066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0564407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29084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18605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55877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10" y="13447"/>
            <a:ext cx="459105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4460" y="33409"/>
            <a:ext cx="4529540" cy="6858000"/>
          </a:xfrm>
          <a:prstGeom prst="rect">
            <a:avLst/>
          </a:prstGeom>
        </p:spPr>
      </p:pic>
    </p:spTree>
    <p:extLst>
      <p:ext uri="{BB962C8B-B14F-4D97-AF65-F5344CB8AC3E}">
        <p14:creationId xmlns:p14="http://schemas.microsoft.com/office/powerpoint/2010/main" val="6949864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14881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92135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74685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Jamshidiyeh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25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upload.wikimedia.org/wikipedia/en/9/9c/Stone_sculpture_by_Naser_Houshmand_Vazir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78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73977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Pasos y canales de agua en Jamshidieh par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58195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Niavaran Park.-Teheran.</a:t>
            </a:r>
          </a:p>
        </p:txBody>
      </p:sp>
      <p:sp>
        <p:nvSpPr>
          <p:cNvPr id="3" name="2 Marcador de contenido"/>
          <p:cNvSpPr>
            <a:spLocks noGrp="1"/>
          </p:cNvSpPr>
          <p:nvPr>
            <p:ph sz="quarter" idx="1"/>
          </p:nvPr>
        </p:nvSpPr>
        <p:spPr/>
        <p:txBody>
          <a:bodyPr>
            <a:normAutofit lnSpcReduction="10000"/>
          </a:bodyPr>
          <a:lstStyle/>
          <a:p>
            <a:r>
              <a:rPr lang="es-ES" dirty="0"/>
              <a:t>Niavaran Park es un parque público de Teherán . Se encuentra dentro de la Niavaran distrito y está situado inmediatamente al sur del Complejo Palacio Niavaran .</a:t>
            </a:r>
          </a:p>
          <a:p>
            <a:r>
              <a:rPr lang="es-ES" dirty="0"/>
              <a:t> Niavaran Park es uno de los parques más famosos de Irán, muchos adolescentes se reúnen alrededor de socializar o dar un paseo. </a:t>
            </a:r>
          </a:p>
          <a:p>
            <a:r>
              <a:rPr lang="es-ES" dirty="0"/>
              <a:t>Niavaran Park cuenta con una pequeña pista de patinaje sobre ruedas para los niños, y muchas hermosas fuentes de agua. El clima suave y exquisito paisaje han contribuido a atraer a los turistas y las numerosas familias iraníes que eligen el parque para pasar sus días de campo de fin de semana.</a:t>
            </a:r>
          </a:p>
        </p:txBody>
      </p:sp>
    </p:spTree>
    <p:extLst>
      <p:ext uri="{BB962C8B-B14F-4D97-AF65-F5344CB8AC3E}">
        <p14:creationId xmlns:p14="http://schemas.microsoft.com/office/powerpoint/2010/main" val="67837803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37"/>
          <a:stretch/>
        </p:blipFill>
        <p:spPr>
          <a:xfrm>
            <a:off x="0" y="0"/>
            <a:ext cx="9144000" cy="6858000"/>
          </a:xfrm>
          <a:prstGeom prst="rect">
            <a:avLst/>
          </a:prstGeom>
        </p:spPr>
      </p:pic>
    </p:spTree>
    <p:extLst>
      <p:ext uri="{BB962C8B-B14F-4D97-AF65-F5344CB8AC3E}">
        <p14:creationId xmlns:p14="http://schemas.microsoft.com/office/powerpoint/2010/main" val="3574665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498495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63"/>
          <a:stretch/>
        </p:blipFill>
        <p:spPr>
          <a:xfrm>
            <a:off x="0" y="60512"/>
            <a:ext cx="9144000" cy="6797488"/>
          </a:xfrm>
          <a:prstGeom prst="rect">
            <a:avLst/>
          </a:prstGeom>
        </p:spPr>
      </p:pic>
    </p:spTree>
    <p:extLst>
      <p:ext uri="{BB962C8B-B14F-4D97-AF65-F5344CB8AC3E}">
        <p14:creationId xmlns:p14="http://schemas.microsoft.com/office/powerpoint/2010/main" val="9574325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0" y="0"/>
            <a:ext cx="9144000" cy="6858000"/>
          </a:xfrm>
          <a:prstGeom prst="rect">
            <a:avLst/>
          </a:prstGeom>
        </p:spPr>
      </p:pic>
    </p:spTree>
    <p:extLst>
      <p:ext uri="{BB962C8B-B14F-4D97-AF65-F5344CB8AC3E}">
        <p14:creationId xmlns:p14="http://schemas.microsoft.com/office/powerpoint/2010/main" val="288805006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4716016"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 r="50" b="3922"/>
          <a:stretch/>
        </p:blipFill>
        <p:spPr>
          <a:xfrm>
            <a:off x="4427984" y="0"/>
            <a:ext cx="4716016" cy="6858000"/>
          </a:xfrm>
          <a:prstGeom prst="rect">
            <a:avLst/>
          </a:prstGeom>
        </p:spPr>
      </p:pic>
    </p:spTree>
    <p:extLst>
      <p:ext uri="{BB962C8B-B14F-4D97-AF65-F5344CB8AC3E}">
        <p14:creationId xmlns:p14="http://schemas.microsoft.com/office/powerpoint/2010/main" val="316613639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Parque niavara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3312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national Botanic Garden.-Irán</a:t>
            </a:r>
          </a:p>
        </p:txBody>
      </p:sp>
      <p:sp>
        <p:nvSpPr>
          <p:cNvPr id="3" name="2 Marcador de contenido"/>
          <p:cNvSpPr>
            <a:spLocks noGrp="1"/>
          </p:cNvSpPr>
          <p:nvPr>
            <p:ph sz="quarter" idx="1"/>
          </p:nvPr>
        </p:nvSpPr>
        <p:spPr/>
        <p:txBody>
          <a:bodyPr>
            <a:normAutofit/>
          </a:bodyPr>
          <a:lstStyle/>
          <a:p>
            <a:r>
              <a:rPr lang="es-ES" dirty="0"/>
              <a:t>Jardín Botánico Nacional de Irán es un jardín botánico en Teherán , Irán . </a:t>
            </a:r>
          </a:p>
          <a:p>
            <a:r>
              <a:rPr lang="es-ES" dirty="0"/>
              <a:t>Su superficie es de 150 hectáreas y está planeado para ser el centro principal de la horticultura y la taxonomía de las plantas en Irán. </a:t>
            </a:r>
          </a:p>
          <a:p>
            <a:r>
              <a:rPr lang="es-ES" dirty="0"/>
              <a:t>Un herbario de plantas iraníes (TARI) se está construyendo poco a poco y ahora consta de unos 160.000 números. </a:t>
            </a:r>
          </a:p>
          <a:p>
            <a:r>
              <a:rPr lang="es-ES" dirty="0"/>
              <a:t>También hay jardines de plantas no iraníes como del Himalaya, americanos, japoneses, africanos, australianos, etc. … </a:t>
            </a:r>
          </a:p>
          <a:p>
            <a:endParaRPr lang="es-ES" dirty="0"/>
          </a:p>
        </p:txBody>
      </p:sp>
    </p:spTree>
    <p:extLst>
      <p:ext uri="{BB962C8B-B14F-4D97-AF65-F5344CB8AC3E}">
        <p14:creationId xmlns:p14="http://schemas.microsoft.com/office/powerpoint/2010/main" val="8773781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El jardín también contiene un Arboretum , seis lagos, colinas (para representar el Alborz y montañas Zagros y la cordillera del Himalaya ), jardín de rocas, una cascada , un humedal , desierto áreas plantas, un lago de agua salada y una rambla , un río, cerca de 1 km de largo, zona sistemática, jardín de árboles frutales, zona de picnic con algunos pabellones y otras instalaciones. La  biblioteca de botánica y horticultura  cuenta con más de 11.000 volúmenes.</a:t>
            </a:r>
          </a:p>
          <a:p>
            <a:endParaRPr lang="es-ES" dirty="0"/>
          </a:p>
        </p:txBody>
      </p:sp>
    </p:spTree>
    <p:extLst>
      <p:ext uri="{BB962C8B-B14F-4D97-AF65-F5344CB8AC3E}">
        <p14:creationId xmlns:p14="http://schemas.microsoft.com/office/powerpoint/2010/main" val="35110392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6382666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09096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46461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11485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407335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Esfahan.-Naghshe jahan</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La plaza de Naghsh-i Jahan  también conocida como Plaza Real (Meidan Eman) y plaza del imán Jomeini, situada en el centro de la ciudad de Isfahán, es uno de los sitios más importantes del país y fue declarada Patrimonio de la Humanidad por la Unesco en el año 1979.</a:t>
            </a:r>
          </a:p>
          <a:p>
            <a:r>
              <a:rPr lang="es-ES" dirty="0"/>
              <a:t> Es la plaza más grande de Irán y una de las mayores del mundo.</a:t>
            </a:r>
          </a:p>
          <a:p>
            <a:r>
              <a:rPr lang="es-ES" dirty="0"/>
              <a:t> A partir de la dinastía safávida, fue rodeada por monumentos históricos de la época. </a:t>
            </a:r>
          </a:p>
        </p:txBody>
      </p:sp>
    </p:spTree>
    <p:extLst>
      <p:ext uri="{BB962C8B-B14F-4D97-AF65-F5344CB8AC3E}">
        <p14:creationId xmlns:p14="http://schemas.microsoft.com/office/powerpoint/2010/main" val="397290728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Al este de la plaza se encuentra la mezquita del jeque Lutfallah, al norte se abre una de las puertas del gran bazar de Isfahán, al oeste está el palacio de Ali Qapu y al sur la mezquita del Shah, delante de la cual actualmente se realiza los viernes el Namaaz-e Jom'eh (el rezo de viernes de los musulmanes).</a:t>
            </a:r>
          </a:p>
          <a:p>
            <a:r>
              <a:rPr lang="es-ES" dirty="0"/>
              <a:t>Mezquita del jeque Lutfullah</a:t>
            </a:r>
          </a:p>
          <a:p>
            <a:r>
              <a:rPr lang="es-ES" dirty="0"/>
              <a:t>Está situada al oeste de la plaza Naghsh-i Jahan y fue construida aproximadamente entre los años 1602 a 1619, contemporáneamente a Shah Abbas, por Mohammadreza Isfahani. </a:t>
            </a:r>
          </a:p>
          <a:p>
            <a:r>
              <a:rPr lang="es-ES" dirty="0"/>
              <a:t>El diámetro de su bóveda interna es de 12 m., y el grueso de las paredes 170 cm</a:t>
            </a:r>
          </a:p>
          <a:p>
            <a:endParaRPr lang="es-ES" dirty="0"/>
          </a:p>
        </p:txBody>
      </p:sp>
    </p:spTree>
    <p:extLst>
      <p:ext uri="{BB962C8B-B14F-4D97-AF65-F5344CB8AC3E}">
        <p14:creationId xmlns:p14="http://schemas.microsoft.com/office/powerpoint/2010/main" val="411284014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Ali Qapu  de 6 pisos y 48 metros de alto tiene una estructura rectangular grande y masiva que culmina en una terraza ancha con techo embutido y apoyado por columnas de madera.</a:t>
            </a:r>
          </a:p>
          <a:p>
            <a:r>
              <a:rPr lang="es-ES" dirty="0"/>
              <a:t>Ali Qapu es rico en pinturas murales de Reza Abbassi, el pintor de la corte de Shah Abbas I, y sus discípulos. </a:t>
            </a:r>
          </a:p>
          <a:p>
            <a:r>
              <a:rPr lang="es-ES" dirty="0"/>
              <a:t>Hay adornos florales y de animales y pájaros.</a:t>
            </a:r>
          </a:p>
          <a:p>
            <a:r>
              <a:rPr lang="es-ES" dirty="0"/>
              <a:t> Casi todas las puertas y ventanas muy adornadas del palacio han sufrido el pillaje en tiempos de desórdenes sociales y solamente una ventana del tercer piso ha escapado al deterioro.</a:t>
            </a:r>
          </a:p>
          <a:p>
            <a:r>
              <a:rPr lang="es-ES" dirty="0"/>
              <a:t>Ali Qapu fue reparado y restaurado, especialmente durante el reinado del sultán Hussein, pero cayó nuevamente en un estado de gran deterioro en el corto reinado de los invasores afganos..</a:t>
            </a:r>
          </a:p>
          <a:p>
            <a:endParaRPr lang="es-ES" dirty="0"/>
          </a:p>
        </p:txBody>
      </p:sp>
    </p:spTree>
    <p:extLst>
      <p:ext uri="{BB962C8B-B14F-4D97-AF65-F5344CB8AC3E}">
        <p14:creationId xmlns:p14="http://schemas.microsoft.com/office/powerpoint/2010/main" val="10249042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En el sexto piso se encuentra la sala de banquetes reales, y las habitaciones más grandes del palacio. También se llama a este piso el "cuarto de la música", porque en él se tocaban variadas piezas musicales y se entonaban canciones.</a:t>
            </a:r>
          </a:p>
          <a:p>
            <a:r>
              <a:rPr lang="es-ES" dirty="0"/>
              <a:t>Bajo el reinado de Qajar Nasir de los shah del al-Dinar (1848-1896), las cornisas de Safavid y los azulejos florales sobre el portal fueron substituidos por los azulejos con inscripciones.</a:t>
            </a:r>
          </a:p>
          <a:p>
            <a:r>
              <a:rPr lang="es-ES" dirty="0"/>
              <a:t> </a:t>
            </a:r>
          </a:p>
          <a:p>
            <a:endParaRPr lang="es-ES" dirty="0"/>
          </a:p>
          <a:p>
            <a:endParaRPr lang="es-ES" dirty="0"/>
          </a:p>
          <a:p>
            <a:endParaRPr lang="es-ES" dirty="0"/>
          </a:p>
        </p:txBody>
      </p:sp>
    </p:spTree>
    <p:extLst>
      <p:ext uri="{BB962C8B-B14F-4D97-AF65-F5344CB8AC3E}">
        <p14:creationId xmlns:p14="http://schemas.microsoft.com/office/powerpoint/2010/main" val="21919635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Naghshe Jahan Square Isfahan modified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737390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43651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019303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3242"/>
            <a:ext cx="9144000" cy="6634758"/>
          </a:xfrm>
          <a:prstGeom prst="rect">
            <a:avLst/>
          </a:prstGeom>
        </p:spPr>
      </p:pic>
    </p:spTree>
    <p:extLst>
      <p:ext uri="{BB962C8B-B14F-4D97-AF65-F5344CB8AC3E}">
        <p14:creationId xmlns:p14="http://schemas.microsoft.com/office/powerpoint/2010/main" val="350480413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9519405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Abassi Hotel.-Teheran</a:t>
            </a:r>
            <a:br>
              <a:rPr lang="es-ES" dirty="0"/>
            </a:br>
            <a:endParaRPr lang="es-ES" dirty="0"/>
          </a:p>
        </p:txBody>
      </p:sp>
      <p:sp>
        <p:nvSpPr>
          <p:cNvPr id="3" name="2 Marcador de contenido"/>
          <p:cNvSpPr>
            <a:spLocks noGrp="1"/>
          </p:cNvSpPr>
          <p:nvPr>
            <p:ph sz="quarter" idx="1"/>
          </p:nvPr>
        </p:nvSpPr>
        <p:spPr/>
        <p:txBody>
          <a:bodyPr/>
          <a:lstStyle/>
          <a:p>
            <a:r>
              <a:rPr lang="es-ES" dirty="0"/>
              <a:t>El Abassi Hotel antiguamente conocido como Shabh Abbas Hotel es un Hotel situado en Ishfaban.</a:t>
            </a:r>
          </a:p>
          <a:p>
            <a:r>
              <a:rPr lang="es-ES" dirty="0"/>
              <a:t>Este complejo fue construido por el rey sultán Husayn de Safavid hace unos 300 años.</a:t>
            </a:r>
          </a:p>
          <a:p>
            <a:r>
              <a:rPr lang="es-ES" dirty="0"/>
              <a:t>La estructura ha sido renovada en 1960.</a:t>
            </a:r>
          </a:p>
          <a:p>
            <a:endParaRPr lang="es-ES" dirty="0"/>
          </a:p>
        </p:txBody>
      </p:sp>
    </p:spTree>
    <p:extLst>
      <p:ext uri="{BB962C8B-B14F-4D97-AF65-F5344CB8AC3E}">
        <p14:creationId xmlns:p14="http://schemas.microsoft.com/office/powerpoint/2010/main" val="125523710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88664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3643"/>
          <a:stretch/>
        </p:blipFill>
        <p:spPr bwMode="auto">
          <a:xfrm>
            <a:off x="0" y="1"/>
            <a:ext cx="9525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138701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97044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473310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media-cdn.tripadvisor.com/media/photo-s/01/aa/6f/67/blick-vom-zimm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957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35149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quot;Abbasi hotel&quot;, Isfahan, Ir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0"/>
            <a:ext cx="903649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00934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bruecke-reisen.de/images/iran/buergerreise/abbasi-hote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6294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upload.wikimedia.org/wikipedia/commons/a/a6/Abbasi_hotel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7056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083036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upload.wikimedia.org/wikipedia/commons/1/17/Abbasi_hote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26484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409</TotalTime>
  <Words>2302</Words>
  <Application>Microsoft Office PowerPoint</Application>
  <PresentationFormat>Presentación en pantalla (4:3)</PresentationFormat>
  <Paragraphs>277</Paragraphs>
  <Slides>124</Slides>
  <Notes>104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124</vt:i4>
      </vt:variant>
    </vt:vector>
  </HeadingPairs>
  <TitlesOfParts>
    <vt:vector size="129" baseType="lpstr">
      <vt:lpstr>Calibri</vt:lpstr>
      <vt:lpstr>Century Schoolbook</vt:lpstr>
      <vt:lpstr>Wingdings</vt:lpstr>
      <vt:lpstr>Wingdings 2</vt:lpstr>
      <vt:lpstr>Default Theme</vt:lpstr>
      <vt:lpstr>ASIA.-LA VUELTA AL MUNDO EN 885 JARDINES IRAN </vt:lpstr>
      <vt:lpstr>Bagh e Eram.-Shiraz.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Jahan Nama garden, Shiraz, Iran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Jamshidieh Park .-Teheran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Niavaran Park.-Teheran.</vt:lpstr>
      <vt:lpstr>Presentación de PowerPoint</vt:lpstr>
      <vt:lpstr>Presentación de PowerPoint</vt:lpstr>
      <vt:lpstr>Presentación de PowerPoint</vt:lpstr>
      <vt:lpstr>Presentación de PowerPoint</vt:lpstr>
      <vt:lpstr>Presentación de PowerPoint</vt:lpstr>
      <vt:lpstr>Presentación de PowerPoint</vt:lpstr>
      <vt:lpstr>national Botanic Garden.-Irán</vt:lpstr>
      <vt:lpstr>Presentación de PowerPoint</vt:lpstr>
      <vt:lpstr>Presentación de PowerPoint</vt:lpstr>
      <vt:lpstr>Presentación de PowerPoint</vt:lpstr>
      <vt:lpstr>Presentación de PowerPoint</vt:lpstr>
      <vt:lpstr>Presentación de PowerPoint</vt:lpstr>
      <vt:lpstr>Presentación de PowerPoint</vt:lpstr>
      <vt:lpstr>Esfahan.-Naghshe jahan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Abassi Hotel.-Teheran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JARDINES.-IRAN</dc:title>
  <dc:creator>Josep</dc:creator>
  <cp:lastModifiedBy>Usuario</cp:lastModifiedBy>
  <cp:revision>43</cp:revision>
  <dcterms:created xsi:type="dcterms:W3CDTF">2013-11-10T10:04:09Z</dcterms:created>
  <dcterms:modified xsi:type="dcterms:W3CDTF">2018-03-02T05:49:59Z</dcterms:modified>
</cp:coreProperties>
</file>