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0" r:id="rId26"/>
    <p:sldId id="282" r:id="rId27"/>
    <p:sldId id="283" r:id="rId28"/>
    <p:sldId id="284" r:id="rId29"/>
    <p:sldId id="285" r:id="rId30"/>
    <p:sldId id="286" r:id="rId31"/>
    <p:sldId id="287" r:id="rId32"/>
    <p:sldId id="289" r:id="rId33"/>
    <p:sldId id="290" r:id="rId34"/>
    <p:sldId id="291" r:id="rId35"/>
    <p:sldId id="292" r:id="rId36"/>
    <p:sldId id="367" r:id="rId37"/>
    <p:sldId id="368" r:id="rId38"/>
    <p:sldId id="369" r:id="rId39"/>
    <p:sldId id="370" r:id="rId40"/>
    <p:sldId id="371" r:id="rId41"/>
    <p:sldId id="372" r:id="rId42"/>
    <p:sldId id="373" r:id="rId43"/>
    <p:sldId id="374" r:id="rId44"/>
    <p:sldId id="375" r:id="rId45"/>
    <p:sldId id="376"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66" r:id="rId77"/>
    <p:sldId id="325" r:id="rId78"/>
    <p:sldId id="326" r:id="rId79"/>
    <p:sldId id="327" r:id="rId80"/>
    <p:sldId id="328" r:id="rId81"/>
    <p:sldId id="329" r:id="rId82"/>
    <p:sldId id="330" r:id="rId83"/>
    <p:sldId id="331" r:id="rId84"/>
    <p:sldId id="332" r:id="rId85"/>
    <p:sldId id="333" r:id="rId86"/>
    <p:sldId id="334" r:id="rId87"/>
    <p:sldId id="335" r:id="rId88"/>
    <p:sldId id="336" r:id="rId89"/>
    <p:sldId id="337" r:id="rId90"/>
    <p:sldId id="338" r:id="rId91"/>
    <p:sldId id="339" r:id="rId92"/>
    <p:sldId id="340" r:id="rId93"/>
    <p:sldId id="341" r:id="rId94"/>
    <p:sldId id="342" r:id="rId95"/>
    <p:sldId id="343" r:id="rId96"/>
    <p:sldId id="344" r:id="rId97"/>
    <p:sldId id="345" r:id="rId98"/>
    <p:sldId id="346" r:id="rId99"/>
    <p:sldId id="347" r:id="rId100"/>
    <p:sldId id="348" r:id="rId101"/>
    <p:sldId id="349" r:id="rId102"/>
    <p:sldId id="350" r:id="rId103"/>
    <p:sldId id="351" r:id="rId104"/>
    <p:sldId id="352" r:id="rId105"/>
    <p:sldId id="353" r:id="rId106"/>
    <p:sldId id="354" r:id="rId107"/>
    <p:sldId id="355" r:id="rId108"/>
    <p:sldId id="357"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03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F1C3DF-BE90-44D5-AF11-1CD4849E224C}"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0005C8-8DD7-4A0A-9991-18EC84DD838C}" type="slidenum">
              <a:rPr lang="es-ES" smtClean="0"/>
              <a:t>‹Nº›</a:t>
            </a:fld>
            <a:endParaRPr lang="es-ES" dirty="0"/>
          </a:p>
        </p:txBody>
      </p:sp>
    </p:spTree>
    <p:extLst>
      <p:ext uri="{BB962C8B-B14F-4D97-AF65-F5344CB8AC3E}">
        <p14:creationId xmlns:p14="http://schemas.microsoft.com/office/powerpoint/2010/main" val="3308720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Afif-Abad_Garden_in_Shiraz,_Persia,</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a:t>
            </a:fld>
            <a:endParaRPr lang="es-ES" dirty="0"/>
          </a:p>
        </p:txBody>
      </p:sp>
    </p:spTree>
    <p:extLst>
      <p:ext uri="{BB962C8B-B14F-4D97-AF65-F5344CB8AC3E}">
        <p14:creationId xmlns:p14="http://schemas.microsoft.com/office/powerpoint/2010/main" val="1271723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Afif Abad Garden </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a:t>
            </a:fld>
            <a:endParaRPr lang="es-ES" dirty="0"/>
          </a:p>
        </p:txBody>
      </p:sp>
    </p:spTree>
    <p:extLst>
      <p:ext uri="{BB962C8B-B14F-4D97-AF65-F5344CB8AC3E}">
        <p14:creationId xmlns:p14="http://schemas.microsoft.com/office/powerpoint/2010/main" val="4116292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Afif-Abad</a:t>
            </a:r>
            <a:r>
              <a:rPr lang="es-ES" baseline="0" dirty="0"/>
              <a:t> G</a:t>
            </a:r>
            <a:r>
              <a:rPr lang="es-ES" dirty="0"/>
              <a:t>arden</a:t>
            </a:r>
            <a:r>
              <a:rPr lang="es-ES" baseline="0" dirty="0"/>
              <a:t> </a:t>
            </a:r>
            <a:r>
              <a:rPr lang="es-ES" dirty="0"/>
              <a:t>in</a:t>
            </a:r>
            <a:r>
              <a:rPr lang="es-ES" baseline="0" dirty="0"/>
              <a:t> </a:t>
            </a:r>
            <a:r>
              <a:rPr lang="es-ES" dirty="0"/>
              <a:t>Shiraz,.-Persia,</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a:t>
            </a:fld>
            <a:endParaRPr lang="es-ES" dirty="0"/>
          </a:p>
        </p:txBody>
      </p:sp>
    </p:spTree>
    <p:extLst>
      <p:ext uri="{BB962C8B-B14F-4D97-AF65-F5344CB8AC3E}">
        <p14:creationId xmlns:p14="http://schemas.microsoft.com/office/powerpoint/2010/main" val="1327304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Afif-Abad Garden in Shiraz,.-Persia,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7</a:t>
            </a:fld>
            <a:endParaRPr lang="es-ES" dirty="0"/>
          </a:p>
        </p:txBody>
      </p:sp>
    </p:spTree>
    <p:extLst>
      <p:ext uri="{BB962C8B-B14F-4D97-AF65-F5344CB8AC3E}">
        <p14:creationId xmlns:p14="http://schemas.microsoft.com/office/powerpoint/2010/main" val="623243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Afif-Abad Garden in Shiraz,.-Persia,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8</a:t>
            </a:fld>
            <a:endParaRPr lang="es-ES" dirty="0"/>
          </a:p>
        </p:txBody>
      </p:sp>
    </p:spTree>
    <p:extLst>
      <p:ext uri="{BB962C8B-B14F-4D97-AF65-F5344CB8AC3E}">
        <p14:creationId xmlns:p14="http://schemas.microsoft.com/office/powerpoint/2010/main" val="119506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Afif-Abad Garden in Shiraz,.-Persia,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a:t>
            </a:fld>
            <a:endParaRPr lang="es-ES" dirty="0"/>
          </a:p>
        </p:txBody>
      </p:sp>
    </p:spTree>
    <p:extLst>
      <p:ext uri="{BB962C8B-B14F-4D97-AF65-F5344CB8AC3E}">
        <p14:creationId xmlns:p14="http://schemas.microsoft.com/office/powerpoint/2010/main" val="801651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Afif-Abad Garden in Shiraz,.-Persia,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a:t>
            </a:fld>
            <a:endParaRPr lang="es-ES" dirty="0"/>
          </a:p>
        </p:txBody>
      </p:sp>
    </p:spTree>
    <p:extLst>
      <p:ext uri="{BB962C8B-B14F-4D97-AF65-F5344CB8AC3E}">
        <p14:creationId xmlns:p14="http://schemas.microsoft.com/office/powerpoint/2010/main" val="1398268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Afif-Abad Garden in Shiraz,.-Persia,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11</a:t>
            </a:fld>
            <a:endParaRPr lang="es-ES" dirty="0"/>
          </a:p>
        </p:txBody>
      </p:sp>
    </p:spTree>
    <p:extLst>
      <p:ext uri="{BB962C8B-B14F-4D97-AF65-F5344CB8AC3E}">
        <p14:creationId xmlns:p14="http://schemas.microsoft.com/office/powerpoint/2010/main" val="1355592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12</a:t>
            </a:fld>
            <a:endParaRPr lang="es-ES" dirty="0"/>
          </a:p>
        </p:txBody>
      </p:sp>
    </p:spTree>
    <p:extLst>
      <p:ext uri="{BB962C8B-B14F-4D97-AF65-F5344CB8AC3E}">
        <p14:creationId xmlns:p14="http://schemas.microsoft.com/office/powerpoint/2010/main" val="3732126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13</a:t>
            </a:fld>
            <a:endParaRPr lang="es-ES" dirty="0"/>
          </a:p>
        </p:txBody>
      </p:sp>
    </p:spTree>
    <p:extLst>
      <p:ext uri="{BB962C8B-B14F-4D97-AF65-F5344CB8AC3E}">
        <p14:creationId xmlns:p14="http://schemas.microsoft.com/office/powerpoint/2010/main" val="1937507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14</a:t>
            </a:fld>
            <a:endParaRPr lang="es-ES" dirty="0"/>
          </a:p>
        </p:txBody>
      </p:sp>
    </p:spTree>
    <p:extLst>
      <p:ext uri="{BB962C8B-B14F-4D97-AF65-F5344CB8AC3E}">
        <p14:creationId xmlns:p14="http://schemas.microsoft.com/office/powerpoint/2010/main" val="1893452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Afif-Abad_Garden_in_Shiraz,_Persia,</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15</a:t>
            </a:fld>
            <a:endParaRPr lang="es-ES" dirty="0"/>
          </a:p>
        </p:txBody>
      </p:sp>
    </p:spTree>
    <p:extLst>
      <p:ext uri="{BB962C8B-B14F-4D97-AF65-F5344CB8AC3E}">
        <p14:creationId xmlns:p14="http://schemas.microsoft.com/office/powerpoint/2010/main" val="3098817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Afif-Abad_Garden_in_Shiraz,_Persia,</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16</a:t>
            </a:fld>
            <a:endParaRPr lang="es-ES" dirty="0"/>
          </a:p>
        </p:txBody>
      </p:sp>
    </p:spTree>
    <p:extLst>
      <p:ext uri="{BB962C8B-B14F-4D97-AF65-F5344CB8AC3E}">
        <p14:creationId xmlns:p14="http://schemas.microsoft.com/office/powerpoint/2010/main" val="1463732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Afif-Abad_Garden_in_Shiraz,_Persia,</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17</a:t>
            </a:fld>
            <a:endParaRPr lang="es-ES" dirty="0"/>
          </a:p>
        </p:txBody>
      </p:sp>
    </p:spTree>
    <p:extLst>
      <p:ext uri="{BB962C8B-B14F-4D97-AF65-F5344CB8AC3E}">
        <p14:creationId xmlns:p14="http://schemas.microsoft.com/office/powerpoint/2010/main" val="3327351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Afif-Abad_Garden_in_Shiraz,_Persia,</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18</a:t>
            </a:fld>
            <a:endParaRPr lang="es-ES" dirty="0"/>
          </a:p>
        </p:txBody>
      </p:sp>
    </p:spTree>
    <p:extLst>
      <p:ext uri="{BB962C8B-B14F-4D97-AF65-F5344CB8AC3E}">
        <p14:creationId xmlns:p14="http://schemas.microsoft.com/office/powerpoint/2010/main" val="1482949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Afif-Abad_Garden_in_Shiraz,_Persia,</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19</a:t>
            </a:fld>
            <a:endParaRPr lang="es-ES" dirty="0"/>
          </a:p>
        </p:txBody>
      </p:sp>
    </p:spTree>
    <p:extLst>
      <p:ext uri="{BB962C8B-B14F-4D97-AF65-F5344CB8AC3E}">
        <p14:creationId xmlns:p14="http://schemas.microsoft.com/office/powerpoint/2010/main" val="1293189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Charbagh Isfahán </a:t>
            </a:r>
          </a:p>
          <a:p>
            <a:r>
              <a:rPr lang="es-ES" dirty="0"/>
              <a:t>.-Cornelis de Brun (1652-circa 1726/1727) </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24</a:t>
            </a:fld>
            <a:endParaRPr lang="es-ES" dirty="0"/>
          </a:p>
        </p:txBody>
      </p:sp>
    </p:spTree>
    <p:extLst>
      <p:ext uri="{BB962C8B-B14F-4D97-AF65-F5344CB8AC3E}">
        <p14:creationId xmlns:p14="http://schemas.microsoft.com/office/powerpoint/2010/main" val="4112428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Charbagh Isfahán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25</a:t>
            </a:fld>
            <a:endParaRPr lang="es-ES" dirty="0"/>
          </a:p>
        </p:txBody>
      </p:sp>
    </p:spTree>
    <p:extLst>
      <p:ext uri="{BB962C8B-B14F-4D97-AF65-F5344CB8AC3E}">
        <p14:creationId xmlns:p14="http://schemas.microsoft.com/office/powerpoint/2010/main" val="1498324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Charbagh Isfahán </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26</a:t>
            </a:fld>
            <a:endParaRPr lang="es-ES" dirty="0"/>
          </a:p>
        </p:txBody>
      </p:sp>
    </p:spTree>
    <p:extLst>
      <p:ext uri="{BB962C8B-B14F-4D97-AF65-F5344CB8AC3E}">
        <p14:creationId xmlns:p14="http://schemas.microsoft.com/office/powerpoint/2010/main" val="2409580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Charbagh Isfahán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27</a:t>
            </a:fld>
            <a:endParaRPr lang="es-ES" dirty="0"/>
          </a:p>
        </p:txBody>
      </p:sp>
    </p:spTree>
    <p:extLst>
      <p:ext uri="{BB962C8B-B14F-4D97-AF65-F5344CB8AC3E}">
        <p14:creationId xmlns:p14="http://schemas.microsoft.com/office/powerpoint/2010/main" val="443622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Charbagh Isfahán </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28</a:t>
            </a:fld>
            <a:endParaRPr lang="es-ES" dirty="0"/>
          </a:p>
        </p:txBody>
      </p:sp>
    </p:spTree>
    <p:extLst>
      <p:ext uri="{BB962C8B-B14F-4D97-AF65-F5344CB8AC3E}">
        <p14:creationId xmlns:p14="http://schemas.microsoft.com/office/powerpoint/2010/main" val="8184298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29</a:t>
            </a:fld>
            <a:endParaRPr lang="es-ES" dirty="0"/>
          </a:p>
        </p:txBody>
      </p:sp>
    </p:spTree>
    <p:extLst>
      <p:ext uri="{BB962C8B-B14F-4D97-AF65-F5344CB8AC3E}">
        <p14:creationId xmlns:p14="http://schemas.microsoft.com/office/powerpoint/2010/main" val="1838147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30</a:t>
            </a:fld>
            <a:endParaRPr lang="es-ES" dirty="0"/>
          </a:p>
        </p:txBody>
      </p:sp>
    </p:spTree>
    <p:extLst>
      <p:ext uri="{BB962C8B-B14F-4D97-AF65-F5344CB8AC3E}">
        <p14:creationId xmlns:p14="http://schemas.microsoft.com/office/powerpoint/2010/main" val="2278046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32</a:t>
            </a:fld>
            <a:endParaRPr lang="es-ES" dirty="0"/>
          </a:p>
        </p:txBody>
      </p:sp>
    </p:spTree>
    <p:extLst>
      <p:ext uri="{BB962C8B-B14F-4D97-AF65-F5344CB8AC3E}">
        <p14:creationId xmlns:p14="http://schemas.microsoft.com/office/powerpoint/2010/main" val="26126490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33</a:t>
            </a:fld>
            <a:endParaRPr lang="es-ES" dirty="0"/>
          </a:p>
        </p:txBody>
      </p:sp>
    </p:spTree>
    <p:extLst>
      <p:ext uri="{BB962C8B-B14F-4D97-AF65-F5344CB8AC3E}">
        <p14:creationId xmlns:p14="http://schemas.microsoft.com/office/powerpoint/2010/main" val="1525783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37</a:t>
            </a:fld>
            <a:endParaRPr lang="es-ES" dirty="0"/>
          </a:p>
        </p:txBody>
      </p:sp>
    </p:spTree>
    <p:extLst>
      <p:ext uri="{BB962C8B-B14F-4D97-AF65-F5344CB8AC3E}">
        <p14:creationId xmlns:p14="http://schemas.microsoft.com/office/powerpoint/2010/main" val="2514698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38</a:t>
            </a:fld>
            <a:endParaRPr lang="es-ES" dirty="0"/>
          </a:p>
        </p:txBody>
      </p:sp>
    </p:spTree>
    <p:extLst>
      <p:ext uri="{BB962C8B-B14F-4D97-AF65-F5344CB8AC3E}">
        <p14:creationId xmlns:p14="http://schemas.microsoft.com/office/powerpoint/2010/main" val="42620935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of Tulips.-Persia.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39</a:t>
            </a:fld>
            <a:endParaRPr lang="es-ES" dirty="0"/>
          </a:p>
        </p:txBody>
      </p:sp>
    </p:spTree>
    <p:extLst>
      <p:ext uri="{BB962C8B-B14F-4D97-AF65-F5344CB8AC3E}">
        <p14:creationId xmlns:p14="http://schemas.microsoft.com/office/powerpoint/2010/main" val="4072149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of Tulips.-Persia.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40</a:t>
            </a:fld>
            <a:endParaRPr lang="es-ES" dirty="0"/>
          </a:p>
        </p:txBody>
      </p:sp>
    </p:spTree>
    <p:extLst>
      <p:ext uri="{BB962C8B-B14F-4D97-AF65-F5344CB8AC3E}">
        <p14:creationId xmlns:p14="http://schemas.microsoft.com/office/powerpoint/2010/main" val="1146308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of Tulips.-Persia.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41</a:t>
            </a:fld>
            <a:endParaRPr lang="es-ES" dirty="0"/>
          </a:p>
        </p:txBody>
      </p:sp>
    </p:spTree>
    <p:extLst>
      <p:ext uri="{BB962C8B-B14F-4D97-AF65-F5344CB8AC3E}">
        <p14:creationId xmlns:p14="http://schemas.microsoft.com/office/powerpoint/2010/main" val="4027398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of Tulips.-Persia.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42</a:t>
            </a:fld>
            <a:endParaRPr lang="es-ES" dirty="0"/>
          </a:p>
        </p:txBody>
      </p:sp>
    </p:spTree>
    <p:extLst>
      <p:ext uri="{BB962C8B-B14F-4D97-AF65-F5344CB8AC3E}">
        <p14:creationId xmlns:p14="http://schemas.microsoft.com/office/powerpoint/2010/main" val="42778147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of Tulips.-Persia.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43</a:t>
            </a:fld>
            <a:endParaRPr lang="es-ES" dirty="0"/>
          </a:p>
        </p:txBody>
      </p:sp>
    </p:spTree>
    <p:extLst>
      <p:ext uri="{BB962C8B-B14F-4D97-AF65-F5344CB8AC3E}">
        <p14:creationId xmlns:p14="http://schemas.microsoft.com/office/powerpoint/2010/main" val="1760852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of Tulips.-Persia.</a:t>
            </a:r>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44</a:t>
            </a:fld>
            <a:endParaRPr lang="es-ES" dirty="0"/>
          </a:p>
        </p:txBody>
      </p:sp>
    </p:spTree>
    <p:extLst>
      <p:ext uri="{BB962C8B-B14F-4D97-AF65-F5344CB8AC3E}">
        <p14:creationId xmlns:p14="http://schemas.microsoft.com/office/powerpoint/2010/main" val="17165771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Garden of Tulips.-Persia.</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45</a:t>
            </a:fld>
            <a:endParaRPr lang="es-ES" dirty="0"/>
          </a:p>
        </p:txBody>
      </p:sp>
    </p:spTree>
    <p:extLst>
      <p:ext uri="{BB962C8B-B14F-4D97-AF65-F5344CB8AC3E}">
        <p14:creationId xmlns:p14="http://schemas.microsoft.com/office/powerpoint/2010/main" val="33110448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46</a:t>
            </a:fld>
            <a:endParaRPr lang="es-ES" dirty="0"/>
          </a:p>
        </p:txBody>
      </p:sp>
    </p:spTree>
    <p:extLst>
      <p:ext uri="{BB962C8B-B14F-4D97-AF65-F5344CB8AC3E}">
        <p14:creationId xmlns:p14="http://schemas.microsoft.com/office/powerpoint/2010/main" val="443110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47</a:t>
            </a:fld>
            <a:endParaRPr lang="es-ES" dirty="0"/>
          </a:p>
        </p:txBody>
      </p:sp>
    </p:spTree>
    <p:extLst>
      <p:ext uri="{BB962C8B-B14F-4D97-AF65-F5344CB8AC3E}">
        <p14:creationId xmlns:p14="http://schemas.microsoft.com/office/powerpoint/2010/main" val="33290974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48</a:t>
            </a:fld>
            <a:endParaRPr lang="es-ES" dirty="0"/>
          </a:p>
        </p:txBody>
      </p:sp>
    </p:spTree>
    <p:extLst>
      <p:ext uri="{BB962C8B-B14F-4D97-AF65-F5344CB8AC3E}">
        <p14:creationId xmlns:p14="http://schemas.microsoft.com/office/powerpoint/2010/main" val="17823948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49</a:t>
            </a:fld>
            <a:endParaRPr lang="es-ES" dirty="0"/>
          </a:p>
        </p:txBody>
      </p:sp>
    </p:spTree>
    <p:extLst>
      <p:ext uri="{BB962C8B-B14F-4D97-AF65-F5344CB8AC3E}">
        <p14:creationId xmlns:p14="http://schemas.microsoft.com/office/powerpoint/2010/main" val="3608253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50</a:t>
            </a:fld>
            <a:endParaRPr lang="es-ES" dirty="0"/>
          </a:p>
        </p:txBody>
      </p:sp>
    </p:spTree>
    <p:extLst>
      <p:ext uri="{BB962C8B-B14F-4D97-AF65-F5344CB8AC3E}">
        <p14:creationId xmlns:p14="http://schemas.microsoft.com/office/powerpoint/2010/main" val="20617445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51</a:t>
            </a:fld>
            <a:endParaRPr lang="es-ES" dirty="0"/>
          </a:p>
        </p:txBody>
      </p:sp>
    </p:spTree>
    <p:extLst>
      <p:ext uri="{BB962C8B-B14F-4D97-AF65-F5344CB8AC3E}">
        <p14:creationId xmlns:p14="http://schemas.microsoft.com/office/powerpoint/2010/main" val="17573969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52</a:t>
            </a:fld>
            <a:endParaRPr lang="es-ES" dirty="0"/>
          </a:p>
        </p:txBody>
      </p:sp>
    </p:spTree>
    <p:extLst>
      <p:ext uri="{BB962C8B-B14F-4D97-AF65-F5344CB8AC3E}">
        <p14:creationId xmlns:p14="http://schemas.microsoft.com/office/powerpoint/2010/main" val="4373517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53</a:t>
            </a:fld>
            <a:endParaRPr lang="es-ES" dirty="0"/>
          </a:p>
        </p:txBody>
      </p:sp>
    </p:spTree>
    <p:extLst>
      <p:ext uri="{BB962C8B-B14F-4D97-AF65-F5344CB8AC3E}">
        <p14:creationId xmlns:p14="http://schemas.microsoft.com/office/powerpoint/2010/main" val="31150714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54</a:t>
            </a:fld>
            <a:endParaRPr lang="es-ES" dirty="0"/>
          </a:p>
        </p:txBody>
      </p:sp>
    </p:spTree>
    <p:extLst>
      <p:ext uri="{BB962C8B-B14F-4D97-AF65-F5344CB8AC3E}">
        <p14:creationId xmlns:p14="http://schemas.microsoft.com/office/powerpoint/2010/main" val="20472803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55</a:t>
            </a:fld>
            <a:endParaRPr lang="es-ES" dirty="0"/>
          </a:p>
        </p:txBody>
      </p:sp>
    </p:spTree>
    <p:extLst>
      <p:ext uri="{BB962C8B-B14F-4D97-AF65-F5344CB8AC3E}">
        <p14:creationId xmlns:p14="http://schemas.microsoft.com/office/powerpoint/2010/main" val="11766783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56</a:t>
            </a:fld>
            <a:endParaRPr lang="es-ES" dirty="0"/>
          </a:p>
        </p:txBody>
      </p:sp>
    </p:spTree>
    <p:extLst>
      <p:ext uri="{BB962C8B-B14F-4D97-AF65-F5344CB8AC3E}">
        <p14:creationId xmlns:p14="http://schemas.microsoft.com/office/powerpoint/2010/main" val="18737573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57</a:t>
            </a:fld>
            <a:endParaRPr lang="es-ES" dirty="0"/>
          </a:p>
        </p:txBody>
      </p:sp>
    </p:spTree>
    <p:extLst>
      <p:ext uri="{BB962C8B-B14F-4D97-AF65-F5344CB8AC3E}">
        <p14:creationId xmlns:p14="http://schemas.microsoft.com/office/powerpoint/2010/main" val="40955513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58</a:t>
            </a:fld>
            <a:endParaRPr lang="es-ES" dirty="0"/>
          </a:p>
        </p:txBody>
      </p:sp>
    </p:spTree>
    <p:extLst>
      <p:ext uri="{BB962C8B-B14F-4D97-AF65-F5344CB8AC3E}">
        <p14:creationId xmlns:p14="http://schemas.microsoft.com/office/powerpoint/2010/main" val="19633975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59</a:t>
            </a:fld>
            <a:endParaRPr lang="es-ES" dirty="0"/>
          </a:p>
        </p:txBody>
      </p:sp>
    </p:spTree>
    <p:extLst>
      <p:ext uri="{BB962C8B-B14F-4D97-AF65-F5344CB8AC3E}">
        <p14:creationId xmlns:p14="http://schemas.microsoft.com/office/powerpoint/2010/main" val="19355965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 .Matematicist</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61</a:t>
            </a:fld>
            <a:endParaRPr lang="es-ES" dirty="0"/>
          </a:p>
        </p:txBody>
      </p:sp>
    </p:spTree>
    <p:extLst>
      <p:ext uri="{BB962C8B-B14F-4D97-AF65-F5344CB8AC3E}">
        <p14:creationId xmlns:p14="http://schemas.microsoft.com/office/powerpoint/2010/main" val="31754530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62</a:t>
            </a:fld>
            <a:endParaRPr lang="es-ES" dirty="0"/>
          </a:p>
        </p:txBody>
      </p:sp>
    </p:spTree>
    <p:extLst>
      <p:ext uri="{BB962C8B-B14F-4D97-AF65-F5344CB8AC3E}">
        <p14:creationId xmlns:p14="http://schemas.microsoft.com/office/powerpoint/2010/main" val="10362271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Park.-TeheranLand-Art-Laleh-Park-Tehran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63</a:t>
            </a:fld>
            <a:endParaRPr lang="es-ES" dirty="0"/>
          </a:p>
        </p:txBody>
      </p:sp>
    </p:spTree>
    <p:extLst>
      <p:ext uri="{BB962C8B-B14F-4D97-AF65-F5344CB8AC3E}">
        <p14:creationId xmlns:p14="http://schemas.microsoft.com/office/powerpoint/2010/main" val="23693297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Park.-TeheranLand-Art-Laleh-Park-Tehran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64</a:t>
            </a:fld>
            <a:endParaRPr lang="es-ES" dirty="0"/>
          </a:p>
        </p:txBody>
      </p:sp>
    </p:spTree>
    <p:extLst>
      <p:ext uri="{BB962C8B-B14F-4D97-AF65-F5344CB8AC3E}">
        <p14:creationId xmlns:p14="http://schemas.microsoft.com/office/powerpoint/2010/main" val="35790306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65</a:t>
            </a:fld>
            <a:endParaRPr lang="es-ES" dirty="0"/>
          </a:p>
        </p:txBody>
      </p:sp>
    </p:spTree>
    <p:extLst>
      <p:ext uri="{BB962C8B-B14F-4D97-AF65-F5344CB8AC3E}">
        <p14:creationId xmlns:p14="http://schemas.microsoft.com/office/powerpoint/2010/main" val="29320656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66</a:t>
            </a:fld>
            <a:endParaRPr lang="es-ES" dirty="0"/>
          </a:p>
        </p:txBody>
      </p:sp>
    </p:spTree>
    <p:extLst>
      <p:ext uri="{BB962C8B-B14F-4D97-AF65-F5344CB8AC3E}">
        <p14:creationId xmlns:p14="http://schemas.microsoft.com/office/powerpoint/2010/main" val="24175724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67</a:t>
            </a:fld>
            <a:endParaRPr lang="es-ES" dirty="0"/>
          </a:p>
        </p:txBody>
      </p:sp>
    </p:spTree>
    <p:extLst>
      <p:ext uri="{BB962C8B-B14F-4D97-AF65-F5344CB8AC3E}">
        <p14:creationId xmlns:p14="http://schemas.microsoft.com/office/powerpoint/2010/main" val="33061279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68</a:t>
            </a:fld>
            <a:endParaRPr lang="es-ES" dirty="0"/>
          </a:p>
        </p:txBody>
      </p:sp>
    </p:spTree>
    <p:extLst>
      <p:ext uri="{BB962C8B-B14F-4D97-AF65-F5344CB8AC3E}">
        <p14:creationId xmlns:p14="http://schemas.microsoft.com/office/powerpoint/2010/main" val="31532119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69</a:t>
            </a:fld>
            <a:endParaRPr lang="es-ES" dirty="0"/>
          </a:p>
        </p:txBody>
      </p:sp>
    </p:spTree>
    <p:extLst>
      <p:ext uri="{BB962C8B-B14F-4D97-AF65-F5344CB8AC3E}">
        <p14:creationId xmlns:p14="http://schemas.microsoft.com/office/powerpoint/2010/main" val="6885732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70</a:t>
            </a:fld>
            <a:endParaRPr lang="es-ES" dirty="0"/>
          </a:p>
        </p:txBody>
      </p:sp>
    </p:spTree>
    <p:extLst>
      <p:ext uri="{BB962C8B-B14F-4D97-AF65-F5344CB8AC3E}">
        <p14:creationId xmlns:p14="http://schemas.microsoft.com/office/powerpoint/2010/main" val="19147660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71</a:t>
            </a:fld>
            <a:endParaRPr lang="es-ES" dirty="0"/>
          </a:p>
        </p:txBody>
      </p:sp>
    </p:spTree>
    <p:extLst>
      <p:ext uri="{BB962C8B-B14F-4D97-AF65-F5344CB8AC3E}">
        <p14:creationId xmlns:p14="http://schemas.microsoft.com/office/powerpoint/2010/main" val="19378600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72</a:t>
            </a:fld>
            <a:endParaRPr lang="es-ES" dirty="0"/>
          </a:p>
        </p:txBody>
      </p:sp>
    </p:spTree>
    <p:extLst>
      <p:ext uri="{BB962C8B-B14F-4D97-AF65-F5344CB8AC3E}">
        <p14:creationId xmlns:p14="http://schemas.microsoft.com/office/powerpoint/2010/main" val="13124919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73</a:t>
            </a:fld>
            <a:endParaRPr lang="es-ES" dirty="0"/>
          </a:p>
        </p:txBody>
      </p:sp>
    </p:spTree>
    <p:extLst>
      <p:ext uri="{BB962C8B-B14F-4D97-AF65-F5344CB8AC3E}">
        <p14:creationId xmlns:p14="http://schemas.microsoft.com/office/powerpoint/2010/main" val="42770020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Laleh Park.-TeheranLand-Art-</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74</a:t>
            </a:fld>
            <a:endParaRPr lang="es-ES" dirty="0"/>
          </a:p>
        </p:txBody>
      </p:sp>
    </p:spTree>
    <p:extLst>
      <p:ext uri="{BB962C8B-B14F-4D97-AF65-F5344CB8AC3E}">
        <p14:creationId xmlns:p14="http://schemas.microsoft.com/office/powerpoint/2010/main" val="11603776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77</a:t>
            </a:fld>
            <a:endParaRPr lang="es-ES" dirty="0"/>
          </a:p>
        </p:txBody>
      </p:sp>
    </p:spTree>
    <p:extLst>
      <p:ext uri="{BB962C8B-B14F-4D97-AF65-F5344CB8AC3E}">
        <p14:creationId xmlns:p14="http://schemas.microsoft.com/office/powerpoint/2010/main" val="14007189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78</a:t>
            </a:fld>
            <a:endParaRPr lang="es-ES" dirty="0"/>
          </a:p>
        </p:txBody>
      </p:sp>
    </p:spTree>
    <p:extLst>
      <p:ext uri="{BB962C8B-B14F-4D97-AF65-F5344CB8AC3E}">
        <p14:creationId xmlns:p14="http://schemas.microsoft.com/office/powerpoint/2010/main" val="12020095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79</a:t>
            </a:fld>
            <a:endParaRPr lang="es-ES" dirty="0"/>
          </a:p>
        </p:txBody>
      </p:sp>
    </p:spTree>
    <p:extLst>
      <p:ext uri="{BB962C8B-B14F-4D97-AF65-F5344CB8AC3E}">
        <p14:creationId xmlns:p14="http://schemas.microsoft.com/office/powerpoint/2010/main" val="16104278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80</a:t>
            </a:fld>
            <a:endParaRPr lang="es-ES" dirty="0"/>
          </a:p>
        </p:txBody>
      </p:sp>
    </p:spTree>
    <p:extLst>
      <p:ext uri="{BB962C8B-B14F-4D97-AF65-F5344CB8AC3E}">
        <p14:creationId xmlns:p14="http://schemas.microsoft.com/office/powerpoint/2010/main" val="23588896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81</a:t>
            </a:fld>
            <a:endParaRPr lang="es-ES" dirty="0"/>
          </a:p>
        </p:txBody>
      </p:sp>
    </p:spTree>
    <p:extLst>
      <p:ext uri="{BB962C8B-B14F-4D97-AF65-F5344CB8AC3E}">
        <p14:creationId xmlns:p14="http://schemas.microsoft.com/office/powerpoint/2010/main" val="12965764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82</a:t>
            </a:fld>
            <a:endParaRPr lang="es-ES" dirty="0"/>
          </a:p>
        </p:txBody>
      </p:sp>
    </p:spTree>
    <p:extLst>
      <p:ext uri="{BB962C8B-B14F-4D97-AF65-F5344CB8AC3E}">
        <p14:creationId xmlns:p14="http://schemas.microsoft.com/office/powerpoint/2010/main" val="8326624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83</a:t>
            </a:fld>
            <a:endParaRPr lang="es-ES" dirty="0"/>
          </a:p>
        </p:txBody>
      </p:sp>
    </p:spTree>
    <p:extLst>
      <p:ext uri="{BB962C8B-B14F-4D97-AF65-F5344CB8AC3E}">
        <p14:creationId xmlns:p14="http://schemas.microsoft.com/office/powerpoint/2010/main" val="841946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84</a:t>
            </a:fld>
            <a:endParaRPr lang="es-ES" dirty="0"/>
          </a:p>
        </p:txBody>
      </p:sp>
    </p:spTree>
    <p:extLst>
      <p:ext uri="{BB962C8B-B14F-4D97-AF65-F5344CB8AC3E}">
        <p14:creationId xmlns:p14="http://schemas.microsoft.com/office/powerpoint/2010/main" val="9943021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85</a:t>
            </a:fld>
            <a:endParaRPr lang="es-ES" dirty="0"/>
          </a:p>
        </p:txBody>
      </p:sp>
    </p:spTree>
    <p:extLst>
      <p:ext uri="{BB962C8B-B14F-4D97-AF65-F5344CB8AC3E}">
        <p14:creationId xmlns:p14="http://schemas.microsoft.com/office/powerpoint/2010/main" val="22188549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park..Tehran </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86</a:t>
            </a:fld>
            <a:endParaRPr lang="es-ES" dirty="0"/>
          </a:p>
        </p:txBody>
      </p:sp>
    </p:spTree>
    <p:extLst>
      <p:ext uri="{BB962C8B-B14F-4D97-AF65-F5344CB8AC3E}">
        <p14:creationId xmlns:p14="http://schemas.microsoft.com/office/powerpoint/2010/main" val="39025376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Saiee park.-Teheran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87</a:t>
            </a:fld>
            <a:endParaRPr lang="es-ES" dirty="0"/>
          </a:p>
        </p:txBody>
      </p:sp>
    </p:spTree>
    <p:extLst>
      <p:ext uri="{BB962C8B-B14F-4D97-AF65-F5344CB8AC3E}">
        <p14:creationId xmlns:p14="http://schemas.microsoft.com/office/powerpoint/2010/main" val="28911471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90</a:t>
            </a:fld>
            <a:endParaRPr lang="es-ES" dirty="0"/>
          </a:p>
        </p:txBody>
      </p:sp>
    </p:spTree>
    <p:extLst>
      <p:ext uri="{BB962C8B-B14F-4D97-AF65-F5344CB8AC3E}">
        <p14:creationId xmlns:p14="http://schemas.microsoft.com/office/powerpoint/2010/main" val="26938736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91</a:t>
            </a:fld>
            <a:endParaRPr lang="es-ES" dirty="0"/>
          </a:p>
        </p:txBody>
      </p:sp>
    </p:spTree>
    <p:extLst>
      <p:ext uri="{BB962C8B-B14F-4D97-AF65-F5344CB8AC3E}">
        <p14:creationId xmlns:p14="http://schemas.microsoft.com/office/powerpoint/2010/main" val="39214546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92</a:t>
            </a:fld>
            <a:endParaRPr lang="es-ES" dirty="0"/>
          </a:p>
        </p:txBody>
      </p:sp>
    </p:spTree>
    <p:extLst>
      <p:ext uri="{BB962C8B-B14F-4D97-AF65-F5344CB8AC3E}">
        <p14:creationId xmlns:p14="http://schemas.microsoft.com/office/powerpoint/2010/main" val="25770687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93</a:t>
            </a:fld>
            <a:endParaRPr lang="es-ES" dirty="0"/>
          </a:p>
        </p:txBody>
      </p:sp>
    </p:spTree>
    <p:extLst>
      <p:ext uri="{BB962C8B-B14F-4D97-AF65-F5344CB8AC3E}">
        <p14:creationId xmlns:p14="http://schemas.microsoft.com/office/powerpoint/2010/main" val="12553769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94</a:t>
            </a:fld>
            <a:endParaRPr lang="es-ES" dirty="0"/>
          </a:p>
        </p:txBody>
      </p:sp>
    </p:spTree>
    <p:extLst>
      <p:ext uri="{BB962C8B-B14F-4D97-AF65-F5344CB8AC3E}">
        <p14:creationId xmlns:p14="http://schemas.microsoft.com/office/powerpoint/2010/main" val="17627458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95</a:t>
            </a:fld>
            <a:endParaRPr lang="es-ES" dirty="0"/>
          </a:p>
        </p:txBody>
      </p:sp>
    </p:spTree>
    <p:extLst>
      <p:ext uri="{BB962C8B-B14F-4D97-AF65-F5344CB8AC3E}">
        <p14:creationId xmlns:p14="http://schemas.microsoft.com/office/powerpoint/2010/main" val="26064206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96</a:t>
            </a:fld>
            <a:endParaRPr lang="es-ES" dirty="0"/>
          </a:p>
        </p:txBody>
      </p:sp>
    </p:spTree>
    <p:extLst>
      <p:ext uri="{BB962C8B-B14F-4D97-AF65-F5344CB8AC3E}">
        <p14:creationId xmlns:p14="http://schemas.microsoft.com/office/powerpoint/2010/main" val="21953504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97</a:t>
            </a:fld>
            <a:endParaRPr lang="es-ES" dirty="0"/>
          </a:p>
        </p:txBody>
      </p:sp>
    </p:spTree>
    <p:extLst>
      <p:ext uri="{BB962C8B-B14F-4D97-AF65-F5344CB8AC3E}">
        <p14:creationId xmlns:p14="http://schemas.microsoft.com/office/powerpoint/2010/main" val="30504609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98</a:t>
            </a:fld>
            <a:endParaRPr lang="es-ES" dirty="0"/>
          </a:p>
        </p:txBody>
      </p:sp>
    </p:spTree>
    <p:extLst>
      <p:ext uri="{BB962C8B-B14F-4D97-AF65-F5344CB8AC3E}">
        <p14:creationId xmlns:p14="http://schemas.microsoft.com/office/powerpoint/2010/main" val="37501998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99</a:t>
            </a:fld>
            <a:endParaRPr lang="es-ES" dirty="0"/>
          </a:p>
        </p:txBody>
      </p:sp>
    </p:spTree>
    <p:extLst>
      <p:ext uri="{BB962C8B-B14F-4D97-AF65-F5344CB8AC3E}">
        <p14:creationId xmlns:p14="http://schemas.microsoft.com/office/powerpoint/2010/main" val="121399294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100</a:t>
            </a:fld>
            <a:endParaRPr lang="es-ES" dirty="0"/>
          </a:p>
        </p:txBody>
      </p:sp>
    </p:spTree>
    <p:extLst>
      <p:ext uri="{BB962C8B-B14F-4D97-AF65-F5344CB8AC3E}">
        <p14:creationId xmlns:p14="http://schemas.microsoft.com/office/powerpoint/2010/main" val="11101034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101</a:t>
            </a:fld>
            <a:endParaRPr lang="es-ES" dirty="0"/>
          </a:p>
        </p:txBody>
      </p:sp>
    </p:spTree>
    <p:extLst>
      <p:ext uri="{BB962C8B-B14F-4D97-AF65-F5344CB8AC3E}">
        <p14:creationId xmlns:p14="http://schemas.microsoft.com/office/powerpoint/2010/main" val="23617629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102</a:t>
            </a:fld>
            <a:endParaRPr lang="es-ES" dirty="0"/>
          </a:p>
        </p:txBody>
      </p:sp>
    </p:spTree>
    <p:extLst>
      <p:ext uri="{BB962C8B-B14F-4D97-AF65-F5344CB8AC3E}">
        <p14:creationId xmlns:p14="http://schemas.microsoft.com/office/powerpoint/2010/main" val="335554232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103</a:t>
            </a:fld>
            <a:endParaRPr lang="es-ES" dirty="0"/>
          </a:p>
        </p:txBody>
      </p:sp>
    </p:spTree>
    <p:extLst>
      <p:ext uri="{BB962C8B-B14F-4D97-AF65-F5344CB8AC3E}">
        <p14:creationId xmlns:p14="http://schemas.microsoft.com/office/powerpoint/2010/main" val="71815579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104</a:t>
            </a:fld>
            <a:endParaRPr lang="es-ES" dirty="0"/>
          </a:p>
        </p:txBody>
      </p:sp>
    </p:spTree>
    <p:extLst>
      <p:ext uri="{BB962C8B-B14F-4D97-AF65-F5344CB8AC3E}">
        <p14:creationId xmlns:p14="http://schemas.microsoft.com/office/powerpoint/2010/main" val="314886566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105</a:t>
            </a:fld>
            <a:endParaRPr lang="es-ES" dirty="0"/>
          </a:p>
        </p:txBody>
      </p:sp>
    </p:spTree>
    <p:extLst>
      <p:ext uri="{BB962C8B-B14F-4D97-AF65-F5344CB8AC3E}">
        <p14:creationId xmlns:p14="http://schemas.microsoft.com/office/powerpoint/2010/main" val="1358163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106</a:t>
            </a:fld>
            <a:endParaRPr lang="es-ES" dirty="0"/>
          </a:p>
        </p:txBody>
      </p:sp>
    </p:spTree>
    <p:extLst>
      <p:ext uri="{BB962C8B-B14F-4D97-AF65-F5344CB8AC3E}">
        <p14:creationId xmlns:p14="http://schemas.microsoft.com/office/powerpoint/2010/main" val="110492701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107</a:t>
            </a:fld>
            <a:endParaRPr lang="es-ES" dirty="0"/>
          </a:p>
        </p:txBody>
      </p:sp>
    </p:spTree>
    <p:extLst>
      <p:ext uri="{BB962C8B-B14F-4D97-AF65-F5344CB8AC3E}">
        <p14:creationId xmlns:p14="http://schemas.microsoft.com/office/powerpoint/2010/main" val="23784631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Chehel Sotoun , Isfahan , Irán.-</a:t>
            </a:r>
          </a:p>
          <a:p>
            <a:endParaRPr lang="es-ES" dirty="0"/>
          </a:p>
        </p:txBody>
      </p:sp>
      <p:sp>
        <p:nvSpPr>
          <p:cNvPr id="4" name="3 Marcador de número de diapositiva"/>
          <p:cNvSpPr>
            <a:spLocks noGrp="1"/>
          </p:cNvSpPr>
          <p:nvPr>
            <p:ph type="sldNum" sz="quarter" idx="10"/>
          </p:nvPr>
        </p:nvSpPr>
        <p:spPr/>
        <p:txBody>
          <a:bodyPr/>
          <a:lstStyle/>
          <a:p>
            <a:fld id="{DC0005C8-8DD7-4A0A-9991-18EC84DD838C}" type="slidenum">
              <a:rPr lang="es-ES" smtClean="0"/>
              <a:t>108</a:t>
            </a:fld>
            <a:endParaRPr lang="es-ES" dirty="0"/>
          </a:p>
        </p:txBody>
      </p:sp>
    </p:spTree>
    <p:extLst>
      <p:ext uri="{BB962C8B-B14F-4D97-AF65-F5344CB8AC3E}">
        <p14:creationId xmlns:p14="http://schemas.microsoft.com/office/powerpoint/2010/main" val="1998560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3441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98714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92231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43503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486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2039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8432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98800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58713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40971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01606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4191506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172200" cy="4464496"/>
          </a:xfrm>
        </p:spPr>
        <p:txBody>
          <a:bodyPr>
            <a:normAutofit fontScale="90000"/>
          </a:bodyPr>
          <a:lstStyle/>
          <a:p>
            <a:r>
              <a:rPr lang="es-ES" dirty="0"/>
              <a:t>ASIA.-LA VUELTA AL MUNDO EN 385 JARDINES.-IRAN</a:t>
            </a:r>
            <a:br>
              <a:rPr lang="es-ES" dirty="0"/>
            </a:br>
            <a:r>
              <a:rPr lang="es-ES" sz="2800" dirty="0"/>
              <a:t>Afif Abad Garden.-Chahar Bagh.-Isfashan.-Laleh Park.-Teheran</a:t>
            </a:r>
            <a:br>
              <a:rPr lang="es-ES" sz="2800" dirty="0"/>
            </a:br>
            <a:r>
              <a:rPr lang="es-ES" sz="2800" dirty="0"/>
              <a:t>Saiee park..Tehran .-Chehel Sotoun , Isfahan , Irán.</a:t>
            </a:r>
            <a:br>
              <a:rPr lang="es-ES" sz="2800" dirty="0"/>
            </a:br>
            <a:br>
              <a:rPr lang="es-ES" dirty="0"/>
            </a:br>
            <a:endParaRPr lang="es-ES" dirty="0"/>
          </a:p>
        </p:txBody>
      </p:sp>
      <p:sp>
        <p:nvSpPr>
          <p:cNvPr id="3" name="2 Subtítulo"/>
          <p:cNvSpPr>
            <a:spLocks noGrp="1"/>
          </p:cNvSpPr>
          <p:nvPr>
            <p:ph type="subTitle" idx="1"/>
          </p:nvPr>
        </p:nvSpPr>
        <p:spPr>
          <a:xfrm>
            <a:off x="2483768" y="5003322"/>
            <a:ext cx="4680520" cy="1371600"/>
          </a:xfrm>
        </p:spPr>
        <p:txBody>
          <a:bodyPr/>
          <a:lstStyle/>
          <a:p>
            <a:r>
              <a:rPr lang="es-ES" dirty="0"/>
              <a:t>Selección de textos y fotografias por</a:t>
            </a:r>
          </a:p>
          <a:p>
            <a:r>
              <a:rPr lang="es-ES" sz="2800" dirty="0"/>
              <a:t>JOSE ELIAS BONELLS</a:t>
            </a:r>
          </a:p>
          <a:p>
            <a:endParaRPr lang="es-ES" dirty="0"/>
          </a:p>
        </p:txBody>
      </p:sp>
    </p:spTree>
    <p:extLst>
      <p:ext uri="{BB962C8B-B14F-4D97-AF65-F5344CB8AC3E}">
        <p14:creationId xmlns:p14="http://schemas.microsoft.com/office/powerpoint/2010/main" val="1391972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Afif Abad Garden </a:t>
            </a:r>
          </a:p>
        </p:txBody>
      </p:sp>
      <p:sp>
        <p:nvSpPr>
          <p:cNvPr id="3" name="2 Marcador de contenido"/>
          <p:cNvSpPr>
            <a:spLocks noGrp="1"/>
          </p:cNvSpPr>
          <p:nvPr>
            <p:ph sz="quarter" idx="1"/>
          </p:nvPr>
        </p:nvSpPr>
        <p:spPr/>
        <p:txBody>
          <a:bodyPr/>
          <a:lstStyle/>
          <a:p>
            <a:r>
              <a:rPr lang="es-ES" dirty="0"/>
              <a:t>Afif-Abad Jardín , originalmente el jardín Golshan , es un complejo de museos en Shiraz , Irán .</a:t>
            </a:r>
          </a:p>
          <a:p>
            <a:r>
              <a:rPr lang="es-ES" dirty="0"/>
              <a:t>Situado en el opulento distrito de Afif-Abad de Shiraz, el complejo fue construido en 1863. Contiene una antigua mansión real, un museo de armas histórico, y un jardín persa , todos abiertos al público.</a:t>
            </a:r>
          </a:p>
        </p:txBody>
      </p:sp>
    </p:spTree>
    <p:extLst>
      <p:ext uri="{BB962C8B-B14F-4D97-AF65-F5344CB8AC3E}">
        <p14:creationId xmlns:p14="http://schemas.microsoft.com/office/powerpoint/2010/main" val="271428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404664"/>
            <a:ext cx="7467600" cy="6069288"/>
          </a:xfrm>
        </p:spPr>
        <p:txBody>
          <a:bodyPr/>
          <a:lstStyle/>
          <a:p>
            <a:r>
              <a:rPr lang="es-ES" dirty="0"/>
              <a:t>El Golshan Garden es uno de los jardines más antiguos de Shiraz.</a:t>
            </a:r>
          </a:p>
          <a:p>
            <a:r>
              <a:rPr lang="es-ES" dirty="0"/>
              <a:t>Durante la dinastía de Safavid , fue utilizado como palacio de los Reyes de Safavid.</a:t>
            </a:r>
          </a:p>
          <a:p>
            <a:r>
              <a:rPr lang="es-ES" dirty="0"/>
              <a:t>El edificio principal actual fue construido por Mirza Ali Mohammad Khan Qawam II en 1863. Compró un cercano qanat para regar su jardín. Después de su muerte, el jardín fue eventualmente heredado por Afife, por lo tanto se llama "Afif-Abad".</a:t>
            </a:r>
          </a:p>
          <a:p>
            <a:r>
              <a:rPr lang="es-ES" dirty="0"/>
              <a:t>En 1962, fue restaurado por el ejército. </a:t>
            </a:r>
          </a:p>
          <a:p>
            <a:r>
              <a:rPr lang="es-ES" dirty="0"/>
              <a:t>Ahora funciona como museo de armas.</a:t>
            </a:r>
          </a:p>
        </p:txBody>
      </p:sp>
    </p:spTree>
    <p:extLst>
      <p:ext uri="{BB962C8B-B14F-4D97-AF65-F5344CB8AC3E}">
        <p14:creationId xmlns:p14="http://schemas.microsoft.com/office/powerpoint/2010/main" val="2743736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4573429" cy="7290048"/>
          </a:xfrm>
          <a:prstGeom prst="rect">
            <a:avLst/>
          </a:prstGeom>
        </p:spPr>
      </p:pic>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1686" y="-162602"/>
            <a:ext cx="4572000" cy="729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2990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55606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52397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6"/>
          <a:stretch/>
        </p:blipFill>
        <p:spPr>
          <a:xfrm>
            <a:off x="0" y="0"/>
            <a:ext cx="9144000" cy="6858000"/>
          </a:xfrm>
          <a:prstGeom prst="rect">
            <a:avLst/>
          </a:prstGeom>
        </p:spPr>
      </p:pic>
    </p:spTree>
    <p:extLst>
      <p:ext uri="{BB962C8B-B14F-4D97-AF65-F5344CB8AC3E}">
        <p14:creationId xmlns:p14="http://schemas.microsoft.com/office/powerpoint/2010/main" val="4283253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7091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7065"/>
            <a:ext cx="9144000" cy="7105065"/>
          </a:xfrm>
          <a:prstGeom prst="rect">
            <a:avLst/>
          </a:prstGeom>
        </p:spPr>
      </p:pic>
    </p:spTree>
    <p:extLst>
      <p:ext uri="{BB962C8B-B14F-4D97-AF65-F5344CB8AC3E}">
        <p14:creationId xmlns:p14="http://schemas.microsoft.com/office/powerpoint/2010/main" val="1009394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038186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2498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441621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8381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2922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39209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984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505055" cy="6957392"/>
          </a:xfrm>
          <a:prstGeom prst="rect">
            <a:avLst/>
          </a:prstGeom>
        </p:spPr>
      </p:pic>
    </p:spTree>
    <p:extLst>
      <p:ext uri="{BB962C8B-B14F-4D97-AF65-F5344CB8AC3E}">
        <p14:creationId xmlns:p14="http://schemas.microsoft.com/office/powerpoint/2010/main" val="1797711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8520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5410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2422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Chahar Bagh.-Isfashan</a:t>
            </a:r>
          </a:p>
        </p:txBody>
      </p:sp>
      <p:sp>
        <p:nvSpPr>
          <p:cNvPr id="3" name="2 Marcador de contenido"/>
          <p:cNvSpPr>
            <a:spLocks noGrp="1"/>
          </p:cNvSpPr>
          <p:nvPr>
            <p:ph sz="quarter" idx="1"/>
          </p:nvPr>
        </p:nvSpPr>
        <p:spPr/>
        <p:txBody>
          <a:bodyPr/>
          <a:lstStyle/>
          <a:p>
            <a:r>
              <a:rPr lang="es-ES" dirty="0"/>
              <a:t>Chahar Bagh bulevar ( persa : </a:t>
            </a:r>
            <a:r>
              <a:rPr lang="ar-AE" dirty="0"/>
              <a:t>چهارباغ, </a:t>
            </a:r>
            <a:r>
              <a:rPr lang="es-ES" dirty="0"/>
              <a:t>traducción : Cuatro Jardines ) es una avenida histórica de Isfahán construido en la era Safavid de Irán .</a:t>
            </a:r>
          </a:p>
          <a:p>
            <a:r>
              <a:rPr lang="es-ES" dirty="0"/>
              <a:t>La avenida es la más famosa históricamente en toda Persia . </a:t>
            </a:r>
          </a:p>
          <a:p>
            <a:r>
              <a:rPr lang="es-ES" dirty="0"/>
              <a:t>Se conecta al norte de la ciudad al sur y tiene unos 6 kilómetros de largo.</a:t>
            </a:r>
          </a:p>
          <a:p>
            <a:r>
              <a:rPr lang="es-ES" dirty="0"/>
              <a:t> En el lado oeste se sitúan los Jardines del visires , y en el este los jardines  Hasht Behesht y Chehel Sotoun . </a:t>
            </a:r>
          </a:p>
        </p:txBody>
      </p:sp>
    </p:spTree>
    <p:extLst>
      <p:ext uri="{BB962C8B-B14F-4D97-AF65-F5344CB8AC3E}">
        <p14:creationId xmlns:p14="http://schemas.microsoft.com/office/powerpoint/2010/main" val="1690373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Shah Abbas I fue el rey que cambió su capital de Qazvin a Esfahan y decidió verter todos los países la riqueza artística en ese punto central, que se ha denominado desde hace siglos "Nisfi Jahan" o "Mitad del Mundo". </a:t>
            </a:r>
          </a:p>
          <a:p>
            <a:r>
              <a:rPr lang="es-ES" dirty="0"/>
              <a:t>El principal arquitecto de esta tarea de planificación urbana fue Shaykh Bahai (Baha ad-Din al-`Amili),  que se centró el programa en dos características claves de plan maestro de Shah Abbas: la avenida Chahar Bagh, flanqueada a cada lado por todas las instituciones importantes de la ciudad, como las residencias de todos los dignatarios extranjeros, y el Naqsh-e Jahan Square (" examplar del Mundo ")</a:t>
            </a:r>
          </a:p>
        </p:txBody>
      </p:sp>
    </p:spTree>
    <p:extLst>
      <p:ext uri="{BB962C8B-B14F-4D97-AF65-F5344CB8AC3E}">
        <p14:creationId xmlns:p14="http://schemas.microsoft.com/office/powerpoint/2010/main" val="1307836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Chaharbagh Pa'in o inferior Chaharbagh, es la parte norte de la avenida. Esta parte de Chaharbagh es de Shohada Squrare a Takhti Junction .</a:t>
            </a:r>
          </a:p>
          <a:p>
            <a:r>
              <a:rPr lang="es-ES" dirty="0"/>
              <a:t>Chaharbagh Abbasi,</a:t>
            </a:r>
            <a:r>
              <a:rPr lang="ar-AE" dirty="0"/>
              <a:t> </a:t>
            </a:r>
            <a:r>
              <a:rPr lang="es-ES" dirty="0"/>
              <a:t>es la sección central de la avenida. Esta parte de Chaharbagh es de Takhti Junction a Norte 33 pol en la plaza Enqelab .</a:t>
            </a:r>
          </a:p>
          <a:p>
            <a:r>
              <a:rPr lang="es-ES" dirty="0"/>
              <a:t>Chaharbagh Bala, o superior Chaharbagh, es la sección sur de la avenida. Esta parte de Chaharbagh es de Azadi Squrare al sur de 33 pol.</a:t>
            </a:r>
          </a:p>
        </p:txBody>
      </p:sp>
    </p:spTree>
    <p:extLst>
      <p:ext uri="{BB962C8B-B14F-4D97-AF65-F5344CB8AC3E}">
        <p14:creationId xmlns:p14="http://schemas.microsoft.com/office/powerpoint/2010/main" val="142432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528"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7346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0"/>
            <a:ext cx="8964488" cy="6858000"/>
          </a:xfrm>
          <a:prstGeom prst="rect">
            <a:avLst/>
          </a:prstGeom>
        </p:spPr>
      </p:pic>
    </p:spTree>
    <p:extLst>
      <p:ext uri="{BB962C8B-B14F-4D97-AF65-F5344CB8AC3E}">
        <p14:creationId xmlns:p14="http://schemas.microsoft.com/office/powerpoint/2010/main" val="3736879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4860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 r="-1176" b="5882"/>
          <a:stretch/>
        </p:blipFill>
        <p:spPr>
          <a:xfrm>
            <a:off x="0" y="0"/>
            <a:ext cx="9251576" cy="6858000"/>
          </a:xfrm>
          <a:prstGeom prst="rect">
            <a:avLst/>
          </a:prstGeom>
        </p:spPr>
      </p:pic>
    </p:spTree>
    <p:extLst>
      <p:ext uri="{BB962C8B-B14F-4D97-AF65-F5344CB8AC3E}">
        <p14:creationId xmlns:p14="http://schemas.microsoft.com/office/powerpoint/2010/main" val="163615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7000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2647" t="3480" r="1764" b="2782"/>
          <a:stretch/>
        </p:blipFill>
        <p:spPr>
          <a:xfrm>
            <a:off x="0" y="0"/>
            <a:ext cx="9324528" cy="6858000"/>
          </a:xfrm>
          <a:prstGeom prst="rect">
            <a:avLst/>
          </a:prstGeom>
        </p:spPr>
      </p:pic>
    </p:spTree>
    <p:extLst>
      <p:ext uri="{BB962C8B-B14F-4D97-AF65-F5344CB8AC3E}">
        <p14:creationId xmlns:p14="http://schemas.microsoft.com/office/powerpoint/2010/main" val="1654600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936"/>
            <a:ext cx="9144000" cy="6834064"/>
          </a:xfrm>
          <a:prstGeom prst="rect">
            <a:avLst/>
          </a:prstGeom>
        </p:spPr>
      </p:pic>
    </p:spTree>
    <p:extLst>
      <p:ext uri="{BB962C8B-B14F-4D97-AF65-F5344CB8AC3E}">
        <p14:creationId xmlns:p14="http://schemas.microsoft.com/office/powerpoint/2010/main" val="3555465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131840" cy="2914649"/>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5487" y="4437112"/>
            <a:ext cx="3338513" cy="239963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7678" y="2420888"/>
            <a:ext cx="3326322" cy="201622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7679" y="0"/>
            <a:ext cx="3312560" cy="2420887"/>
          </a:xfrm>
          <a:prstGeom prst="rect">
            <a:avLst/>
          </a:prstGeom>
        </p:spPr>
      </p:pic>
      <p:pic>
        <p:nvPicPr>
          <p:cNvPr id="8" name="7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31840" y="0"/>
            <a:ext cx="2673647" cy="2914650"/>
          </a:xfrm>
          <a:prstGeom prst="rect">
            <a:avLst/>
          </a:prstGeom>
        </p:spPr>
      </p:pic>
      <p:pic>
        <p:nvPicPr>
          <p:cNvPr id="10" name="9 Imagen"/>
          <p:cNvPicPr>
            <a:picLocks noChangeAspect="1"/>
          </p:cNvPicPr>
          <p:nvPr/>
        </p:nvPicPr>
        <p:blipFill rotWithShape="1">
          <a:blip r:embed="rId7">
            <a:extLst>
              <a:ext uri="{28A0092B-C50C-407E-A947-70E740481C1C}">
                <a14:useLocalDpi xmlns:a14="http://schemas.microsoft.com/office/drawing/2010/main" val="0"/>
              </a:ext>
            </a:extLst>
          </a:blip>
          <a:srcRect b="10912"/>
          <a:stretch/>
        </p:blipFill>
        <p:spPr>
          <a:xfrm>
            <a:off x="0" y="2914650"/>
            <a:ext cx="5805487" cy="3922099"/>
          </a:xfrm>
          <a:prstGeom prst="rect">
            <a:avLst/>
          </a:prstGeom>
        </p:spPr>
      </p:pic>
    </p:spTree>
    <p:extLst>
      <p:ext uri="{BB962C8B-B14F-4D97-AF65-F5344CB8AC3E}">
        <p14:creationId xmlns:p14="http://schemas.microsoft.com/office/powerpoint/2010/main" val="3817096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80"/>
          <a:stretch/>
        </p:blipFill>
        <p:spPr>
          <a:xfrm>
            <a:off x="25774" y="0"/>
            <a:ext cx="9118226" cy="6858000"/>
          </a:xfrm>
          <a:prstGeom prst="rect">
            <a:avLst/>
          </a:prstGeom>
        </p:spPr>
      </p:pic>
    </p:spTree>
    <p:extLst>
      <p:ext uri="{BB962C8B-B14F-4D97-AF65-F5344CB8AC3E}">
        <p14:creationId xmlns:p14="http://schemas.microsoft.com/office/powerpoint/2010/main" val="17680581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807"/>
          <a:stretch/>
        </p:blipFill>
        <p:spPr>
          <a:xfrm>
            <a:off x="0" y="0"/>
            <a:ext cx="9144000" cy="6858000"/>
          </a:xfrm>
          <a:prstGeom prst="rect">
            <a:avLst/>
          </a:prstGeom>
        </p:spPr>
      </p:pic>
    </p:spTree>
    <p:extLst>
      <p:ext uri="{BB962C8B-B14F-4D97-AF65-F5344CB8AC3E}">
        <p14:creationId xmlns:p14="http://schemas.microsoft.com/office/powerpoint/2010/main" val="616636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Laleh Park.-Teheran..</a:t>
            </a:r>
          </a:p>
        </p:txBody>
      </p:sp>
      <p:sp>
        <p:nvSpPr>
          <p:cNvPr id="3" name="2 Marcador de contenido"/>
          <p:cNvSpPr>
            <a:spLocks noGrp="1"/>
          </p:cNvSpPr>
          <p:nvPr>
            <p:ph sz="quarter" idx="1"/>
          </p:nvPr>
        </p:nvSpPr>
        <p:spPr/>
        <p:txBody>
          <a:bodyPr>
            <a:normAutofit lnSpcReduction="10000"/>
          </a:bodyPr>
          <a:lstStyle/>
          <a:p>
            <a:r>
              <a:rPr lang="es-ES" dirty="0"/>
              <a:t>Laleh Parque ( Parque-e Laleh , antes llamado Parque-e Farah después de Farah Diba ), es una gran zona de recreo de la iraní de capital Teherán .</a:t>
            </a:r>
          </a:p>
          <a:p>
            <a:r>
              <a:rPr lang="es-ES" dirty="0"/>
              <a:t>Está muy bien cuidado y tiene hermosas áreas verdes adyacentes a Keshavarz bulevar en el sur, el Ministerio de Agricultura, en el este, Rug Gallery Nacional de Irán al noroeste, y el Museo de Arte Contemporáneo de Teherán , en el oeste.</a:t>
            </a:r>
          </a:p>
          <a:p>
            <a:r>
              <a:rPr lang="es-ES" dirty="0"/>
              <a:t>Este parque (uno de c. 800 parques en Teherán) se encuentra en el centro de Teherán y al norte de la Universidad de Teherán . Laleh Park es uno de los parques más grandes de Teherán. </a:t>
            </a:r>
          </a:p>
          <a:p>
            <a:endParaRPr lang="es-ES" dirty="0"/>
          </a:p>
        </p:txBody>
      </p:sp>
    </p:spTree>
    <p:extLst>
      <p:ext uri="{BB962C8B-B14F-4D97-AF65-F5344CB8AC3E}">
        <p14:creationId xmlns:p14="http://schemas.microsoft.com/office/powerpoint/2010/main" val="3845906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Laleh parque ofrece senderos para caminar y sombra para picnics y relajación. </a:t>
            </a:r>
          </a:p>
          <a:p>
            <a:r>
              <a:rPr lang="es-ES" dirty="0"/>
              <a:t>El parque se ha convertido en un lugar de encuentro para los jóvenes y una zona de picnic para las familias. </a:t>
            </a:r>
          </a:p>
          <a:p>
            <a:r>
              <a:rPr lang="es-ES" dirty="0"/>
              <a:t>Alrededor del parque hay algunas tiendas populares cafeterías, establecimientos de comida rápida y centros comerciales y boutiques de diseño en las cercanías de la Plaza Valiasr .</a:t>
            </a:r>
          </a:p>
          <a:p>
            <a:endParaRPr lang="es-ES" dirty="0"/>
          </a:p>
        </p:txBody>
      </p:sp>
    </p:spTree>
    <p:extLst>
      <p:ext uri="{BB962C8B-B14F-4D97-AF65-F5344CB8AC3E}">
        <p14:creationId xmlns:p14="http://schemas.microsoft.com/office/powerpoint/2010/main" val="1383840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2">
            <a:extLst>
              <a:ext uri="{28A0092B-C50C-407E-A947-70E740481C1C}">
                <a14:useLocalDpi xmlns:a14="http://schemas.microsoft.com/office/drawing/2010/main" val="0"/>
              </a:ext>
            </a:extLst>
          </a:blip>
          <a:srcRect b="7034"/>
          <a:stretch/>
        </p:blipFill>
        <p:spPr>
          <a:xfrm>
            <a:off x="0" y="0"/>
            <a:ext cx="9144000" cy="6858000"/>
          </a:xfrm>
          <a:prstGeom prst="rect">
            <a:avLst/>
          </a:prstGeom>
        </p:spPr>
      </p:pic>
    </p:spTree>
    <p:extLst>
      <p:ext uri="{BB962C8B-B14F-4D97-AF65-F5344CB8AC3E}">
        <p14:creationId xmlns:p14="http://schemas.microsoft.com/office/powerpoint/2010/main" val="3217779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7999"/>
          </a:xfrm>
          <a:prstGeom prst="rect">
            <a:avLst/>
          </a:prstGeom>
        </p:spPr>
      </p:pic>
    </p:spTree>
    <p:extLst>
      <p:ext uri="{BB962C8B-B14F-4D97-AF65-F5344CB8AC3E}">
        <p14:creationId xmlns:p14="http://schemas.microsoft.com/office/powerpoint/2010/main" val="36644876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353"/>
          <a:stretch/>
        </p:blipFill>
        <p:spPr>
          <a:xfrm>
            <a:off x="0" y="0"/>
            <a:ext cx="9144000" cy="6858000"/>
          </a:xfrm>
          <a:prstGeom prst="rect">
            <a:avLst/>
          </a:prstGeom>
        </p:spPr>
      </p:pic>
    </p:spTree>
    <p:extLst>
      <p:ext uri="{BB962C8B-B14F-4D97-AF65-F5344CB8AC3E}">
        <p14:creationId xmlns:p14="http://schemas.microsoft.com/office/powerpoint/2010/main" val="38229527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3797" y="0"/>
            <a:ext cx="3962400"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0"/>
            <a:ext cx="5066293" cy="6858000"/>
          </a:xfrm>
          <a:prstGeom prst="rect">
            <a:avLst/>
          </a:prstGeom>
        </p:spPr>
      </p:pic>
    </p:spTree>
    <p:extLst>
      <p:ext uri="{BB962C8B-B14F-4D97-AF65-F5344CB8AC3E}">
        <p14:creationId xmlns:p14="http://schemas.microsoft.com/office/powerpoint/2010/main" val="1239744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12756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55382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4475" y="0"/>
            <a:ext cx="421952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924475" cy="6858000"/>
          </a:xfrm>
          <a:prstGeom prst="rect">
            <a:avLst/>
          </a:prstGeom>
        </p:spPr>
      </p:pic>
    </p:spTree>
    <p:extLst>
      <p:ext uri="{BB962C8B-B14F-4D97-AF65-F5344CB8AC3E}">
        <p14:creationId xmlns:p14="http://schemas.microsoft.com/office/powerpoint/2010/main" val="2305072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95201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9019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4340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0961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11006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87720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56033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43223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94942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744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8300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482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58688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983"/>
          <a:stretch/>
        </p:blipFill>
        <p:spPr>
          <a:xfrm>
            <a:off x="0" y="-99392"/>
            <a:ext cx="9144000" cy="7056784"/>
          </a:xfrm>
          <a:prstGeom prst="rect">
            <a:avLst/>
          </a:prstGeom>
        </p:spPr>
      </p:pic>
    </p:spTree>
    <p:extLst>
      <p:ext uri="{BB962C8B-B14F-4D97-AF65-F5344CB8AC3E}">
        <p14:creationId xmlns:p14="http://schemas.microsoft.com/office/powerpoint/2010/main" val="17372942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71400"/>
            <a:ext cx="9324528" cy="7029400"/>
          </a:xfrm>
          <a:prstGeom prst="rect">
            <a:avLst/>
          </a:prstGeom>
        </p:spPr>
      </p:pic>
    </p:spTree>
    <p:extLst>
      <p:ext uri="{BB962C8B-B14F-4D97-AF65-F5344CB8AC3E}">
        <p14:creationId xmlns:p14="http://schemas.microsoft.com/office/powerpoint/2010/main" val="23738824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70060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08276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038600"/>
          </a:xfrm>
          <a:prstGeom prst="rect">
            <a:avLst/>
          </a:prstGeom>
        </p:spPr>
      </p:pic>
    </p:spTree>
    <p:extLst>
      <p:ext uri="{BB962C8B-B14F-4D97-AF65-F5344CB8AC3E}">
        <p14:creationId xmlns:p14="http://schemas.microsoft.com/office/powerpoint/2010/main" val="36273804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6577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5044696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09"/>
          <a:stretch/>
        </p:blipFill>
        <p:spPr>
          <a:xfrm>
            <a:off x="0" y="0"/>
            <a:ext cx="9144000" cy="6857999"/>
          </a:xfrm>
          <a:prstGeom prst="rect">
            <a:avLst/>
          </a:prstGeom>
        </p:spPr>
      </p:pic>
    </p:spTree>
    <p:extLst>
      <p:ext uri="{BB962C8B-B14F-4D97-AF65-F5344CB8AC3E}">
        <p14:creationId xmlns:p14="http://schemas.microsoft.com/office/powerpoint/2010/main" val="37609397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50741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89749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249"/>
          <a:stretch/>
        </p:blipFill>
        <p:spPr bwMode="auto">
          <a:xfrm>
            <a:off x="-108520" y="0"/>
            <a:ext cx="9252520" cy="6957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34925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689"/>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62257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249"/>
          <a:stretch/>
        </p:blipFill>
        <p:spPr bwMode="auto">
          <a:xfrm>
            <a:off x="0" y="0"/>
            <a:ext cx="9144000" cy="6957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93279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531"/>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2195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172"/>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27538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514"/>
          <a:stretch/>
        </p:blipFill>
        <p:spPr bwMode="auto">
          <a:xfrm>
            <a:off x="0" y="-99391"/>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30149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172"/>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49371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179"/>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31527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295"/>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63603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Saiee park..Tehran </a:t>
            </a:r>
          </a:p>
        </p:txBody>
      </p:sp>
      <p:sp>
        <p:nvSpPr>
          <p:cNvPr id="3" name="2 Marcador de contenido"/>
          <p:cNvSpPr>
            <a:spLocks noGrp="1"/>
          </p:cNvSpPr>
          <p:nvPr>
            <p:ph sz="quarter" idx="1"/>
          </p:nvPr>
        </p:nvSpPr>
        <p:spPr/>
        <p:txBody>
          <a:bodyPr/>
          <a:lstStyle/>
          <a:p>
            <a:pPr marL="0" indent="0">
              <a:buNone/>
            </a:pPr>
            <a:endParaRPr lang="es-ES" dirty="0"/>
          </a:p>
          <a:p>
            <a:r>
              <a:rPr lang="es-ES" dirty="0"/>
              <a:t>Saiee Park  esta situado en el distrito 6 de Teherán con 12 hectáreas de superficie.</a:t>
            </a:r>
          </a:p>
          <a:p>
            <a:r>
              <a:rPr lang="es-ES" dirty="0"/>
              <a:t> Cuenta con más de 15 especies de plantas, y es uno de los mayores parques turísticos de Teherán. Una parte del parque es conocido como el jardín japonés en el que se mantienen las aves acuáticas. </a:t>
            </a:r>
          </a:p>
          <a:p>
            <a:r>
              <a:rPr lang="es-ES" dirty="0"/>
              <a:t>En la parte de la fauna del parque, otros animales también se mantienen, estos animales se pueden mencionar: conejo, carnero, ganso, cisne, pato, ardilla, loro salvaje y pavo real</a:t>
            </a:r>
          </a:p>
          <a:p>
            <a:endParaRPr lang="es-ES" dirty="0"/>
          </a:p>
        </p:txBody>
      </p:sp>
    </p:spTree>
    <p:extLst>
      <p:ext uri="{BB962C8B-B14F-4D97-AF65-F5344CB8AC3E}">
        <p14:creationId xmlns:p14="http://schemas.microsoft.com/office/powerpoint/2010/main" val="41729953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INSTALACIONES: Entre las instalaciones de entretenimiento y de bienestar de este parque, parque infantil éstos se pueden mencionar, campo de patinaje, tenis de mesa, espacio verde, pérgolas, la cultura , Wildlife Park, un parque infantil. Banoo (Sarv) club de la cultura se encuentra en la parte norte del parque. </a:t>
            </a:r>
          </a:p>
          <a:p>
            <a:r>
              <a:rPr lang="es-ES" dirty="0"/>
              <a:t>Varias partes de este club cultura incluye la educación unidad con diferentes talleres sobre el diseño, la pintura, la música, etc, biblioteca, galería de arte, terraza de verano y el cine. </a:t>
            </a:r>
          </a:p>
          <a:p>
            <a:r>
              <a:rPr lang="es-ES" dirty="0"/>
              <a:t>Zona: 6 Dirección: Saei Park, junto a la calle Sai, Valie asr Street, Teherán, Irán</a:t>
            </a:r>
          </a:p>
        </p:txBody>
      </p:sp>
    </p:spTree>
    <p:extLst>
      <p:ext uri="{BB962C8B-B14F-4D97-AF65-F5344CB8AC3E}">
        <p14:creationId xmlns:p14="http://schemas.microsoft.com/office/powerpoint/2010/main" val="26344797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05056" cy="6857999"/>
          </a:xfrm>
          <a:prstGeom prst="rect">
            <a:avLst/>
          </a:prstGeom>
        </p:spPr>
      </p:pic>
    </p:spTree>
    <p:extLst>
      <p:ext uri="{BB962C8B-B14F-4D97-AF65-F5344CB8AC3E}">
        <p14:creationId xmlns:p14="http://schemas.microsoft.com/office/powerpoint/2010/main" val="25069686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79264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72972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01368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489484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517057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3116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9242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95319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63611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Chehel Sotoun , Isfahan , Irán.</a:t>
            </a:r>
          </a:p>
        </p:txBody>
      </p:sp>
      <p:sp>
        <p:nvSpPr>
          <p:cNvPr id="3" name="2 Marcador de contenido"/>
          <p:cNvSpPr>
            <a:spLocks noGrp="1"/>
          </p:cNvSpPr>
          <p:nvPr>
            <p:ph sz="quarter" idx="1"/>
          </p:nvPr>
        </p:nvSpPr>
        <p:spPr/>
        <p:txBody>
          <a:bodyPr>
            <a:normAutofit/>
          </a:bodyPr>
          <a:lstStyle/>
          <a:p>
            <a:r>
              <a:rPr lang="es-ES" dirty="0"/>
              <a:t>Chehel Sotoun (también Chehel Sutun o Chehel Sotoon ; literalmente: "Cuarenta Columnas") es un pabellón en el medio de un parque en el extremo de una larga piscina, en Isfahan , Irán , construido por Shah Abbas II que se utilizará para su entretenimiento y recepciones. </a:t>
            </a:r>
          </a:p>
          <a:p>
            <a:r>
              <a:rPr lang="es-ES" dirty="0"/>
              <a:t>En este palacio, Shah Abbas II y sus sucesores recibirían dignatarios y embajadores, ya sea en la terraza o en uno de los salones de recepción señoriales.</a:t>
            </a:r>
          </a:p>
        </p:txBody>
      </p:sp>
    </p:spTree>
    <p:extLst>
      <p:ext uri="{BB962C8B-B14F-4D97-AF65-F5344CB8AC3E}">
        <p14:creationId xmlns:p14="http://schemas.microsoft.com/office/powerpoint/2010/main" val="33801667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El nombre, que significa "Cuarenta Columnas" en persa, se inspiró en las columnas de madera de veinte esbeltos que apoyan el pabellón de entrada, que, cuando se refleja en las aguas de la fuente , se dice que parecen ser cuarenta. </a:t>
            </a:r>
          </a:p>
          <a:p>
            <a:r>
              <a:rPr lang="es-ES" dirty="0"/>
              <a:t>Al igual que con Ali Qapu , el palacio contiene muchos frescos y pinturas sobre cerámica. </a:t>
            </a:r>
          </a:p>
          <a:p>
            <a:r>
              <a:rPr lang="es-ES" dirty="0"/>
              <a:t>Muchos de los paneles de cerámica se han dispersado y ahora están en la posesión de los principales museos del oeste. Representan escenas históricas específicas, tales como una recepción para un uzbeko Rey en 1646, cuando el palacio sólo se había terminado; la acogida que el Mughal emperador, Humayun que se refugió en Irán en 1544; la batalla de Taher-Abad en 1510, donde el Safavid Shah Ismail I venció y mató al rey de Uzbekistán.</a:t>
            </a:r>
          </a:p>
          <a:p>
            <a:endParaRPr lang="es-ES" dirty="0"/>
          </a:p>
        </p:txBody>
      </p:sp>
    </p:spTree>
    <p:extLst>
      <p:ext uri="{BB962C8B-B14F-4D97-AF65-F5344CB8AC3E}">
        <p14:creationId xmlns:p14="http://schemas.microsoft.com/office/powerpoint/2010/main" val="36709430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Una pintura más reciente representa Nader Shah victoria 's contra el ejército indio en Karnal en 1739. También hay menos histórico, pero aún más estético composiciones en el estilo tradicional en miniatura que celebran la alegría de la vida y el amor.</a:t>
            </a:r>
          </a:p>
          <a:p>
            <a:r>
              <a:rPr lang="es-ES" dirty="0"/>
              <a:t>El Chehel Sotoun Palacio es uno de los 9 jardines iraníes  que están colectivamente registrados como unos de los 17 registrados en Patrimonio de la Humanidad del Irán en virtud del nombre del Jardín persa. </a:t>
            </a:r>
          </a:p>
        </p:txBody>
      </p:sp>
    </p:spTree>
    <p:extLst>
      <p:ext uri="{BB962C8B-B14F-4D97-AF65-F5344CB8AC3E}">
        <p14:creationId xmlns:p14="http://schemas.microsoft.com/office/powerpoint/2010/main" val="253546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5048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1770866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32297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Tree>
    <p:extLst>
      <p:ext uri="{BB962C8B-B14F-4D97-AF65-F5344CB8AC3E}">
        <p14:creationId xmlns:p14="http://schemas.microsoft.com/office/powerpoint/2010/main" val="11374739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760981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4" b="2941"/>
          <a:stretch/>
        </p:blipFill>
        <p:spPr>
          <a:xfrm>
            <a:off x="0" y="0"/>
            <a:ext cx="9144000" cy="6858000"/>
          </a:xfrm>
          <a:prstGeom prst="rect">
            <a:avLst/>
          </a:prstGeom>
        </p:spPr>
      </p:pic>
    </p:spTree>
    <p:extLst>
      <p:ext uri="{BB962C8B-B14F-4D97-AF65-F5344CB8AC3E}">
        <p14:creationId xmlns:p14="http://schemas.microsoft.com/office/powerpoint/2010/main" val="27402499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71400"/>
            <a:ext cx="9433048" cy="7029400"/>
          </a:xfrm>
          <a:prstGeom prst="rect">
            <a:avLst/>
          </a:prstGeom>
        </p:spPr>
      </p:pic>
    </p:spTree>
    <p:extLst>
      <p:ext uri="{BB962C8B-B14F-4D97-AF65-F5344CB8AC3E}">
        <p14:creationId xmlns:p14="http://schemas.microsoft.com/office/powerpoint/2010/main" val="302654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7029400"/>
          </a:xfrm>
          <a:prstGeom prst="rect">
            <a:avLst/>
          </a:prstGeom>
        </p:spPr>
      </p:pic>
    </p:spTree>
    <p:extLst>
      <p:ext uri="{BB962C8B-B14F-4D97-AF65-F5344CB8AC3E}">
        <p14:creationId xmlns:p14="http://schemas.microsoft.com/office/powerpoint/2010/main" val="27806882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46" y="0"/>
            <a:ext cx="9105153" cy="6858000"/>
          </a:xfrm>
          <a:prstGeom prst="rect">
            <a:avLst/>
          </a:prstGeom>
        </p:spPr>
      </p:pic>
    </p:spTree>
    <p:extLst>
      <p:ext uri="{BB962C8B-B14F-4D97-AF65-F5344CB8AC3E}">
        <p14:creationId xmlns:p14="http://schemas.microsoft.com/office/powerpoint/2010/main" val="39137917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92086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55750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491"/>
          <a:stretch/>
        </p:blipFill>
        <p:spPr>
          <a:xfrm>
            <a:off x="0" y="0"/>
            <a:ext cx="9144000" cy="6858000"/>
          </a:xfrm>
          <a:prstGeom prst="rect">
            <a:avLst/>
          </a:prstGeom>
        </p:spPr>
      </p:pic>
    </p:spTree>
    <p:extLst>
      <p:ext uri="{BB962C8B-B14F-4D97-AF65-F5344CB8AC3E}">
        <p14:creationId xmlns:p14="http://schemas.microsoft.com/office/powerpoint/2010/main" val="34064211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7999"/>
          </a:xfrm>
          <a:prstGeom prst="rect">
            <a:avLst/>
          </a:prstGeom>
        </p:spPr>
      </p:pic>
    </p:spTree>
    <p:extLst>
      <p:ext uri="{BB962C8B-B14F-4D97-AF65-F5344CB8AC3E}">
        <p14:creationId xmlns:p14="http://schemas.microsoft.com/office/powerpoint/2010/main" val="12835943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50"/>
          <a:stretch/>
        </p:blipFill>
        <p:spPr>
          <a:xfrm>
            <a:off x="0" y="0"/>
            <a:ext cx="9144000" cy="6858000"/>
          </a:xfrm>
          <a:prstGeom prst="rect">
            <a:avLst/>
          </a:prstGeom>
        </p:spPr>
      </p:pic>
    </p:spTree>
    <p:extLst>
      <p:ext uri="{BB962C8B-B14F-4D97-AF65-F5344CB8AC3E}">
        <p14:creationId xmlns:p14="http://schemas.microsoft.com/office/powerpoint/2010/main" val="34928671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65440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56933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5864839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493210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20409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194</TotalTime>
  <Words>1753</Words>
  <Application>Microsoft Office PowerPoint</Application>
  <PresentationFormat>Presentación en pantalla (4:3)</PresentationFormat>
  <Paragraphs>222</Paragraphs>
  <Slides>108</Slides>
  <Notes>92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108</vt:i4>
      </vt:variant>
    </vt:vector>
  </HeadingPairs>
  <TitlesOfParts>
    <vt:vector size="114" baseType="lpstr">
      <vt:lpstr>Calibri</vt:lpstr>
      <vt:lpstr>Century Schoolbook</vt:lpstr>
      <vt:lpstr>Times New Roman</vt:lpstr>
      <vt:lpstr>Wingdings</vt:lpstr>
      <vt:lpstr>Wingdings 2</vt:lpstr>
      <vt:lpstr>1_Default Theme</vt:lpstr>
      <vt:lpstr>ASIA.-LA VUELTA AL MUNDO EN 385 JARDINES.-IRAN Afif Abad Garden.-Chahar Bagh.-Isfashan.-Laleh Park.-Teheran Saiee park..Tehran .-Chehel Sotoun , Isfahan , Irán.  </vt:lpstr>
      <vt:lpstr>Afif Abad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Chahar Bagh.-Isfashan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Laleh Park.-Teheran..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Saiee park..Tehran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Chehel Sotoun , Isfahan , Irán.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14</cp:revision>
  <dcterms:created xsi:type="dcterms:W3CDTF">2014-11-04T12:05:41Z</dcterms:created>
  <dcterms:modified xsi:type="dcterms:W3CDTF">2018-03-02T05:37:59Z</dcterms:modified>
</cp:coreProperties>
</file>