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8"/>
  </p:notesMasterIdLst>
  <p:sldIdLst>
    <p:sldId id="256" r:id="rId2"/>
    <p:sldId id="257" r:id="rId3"/>
    <p:sldId id="258" r:id="rId4"/>
    <p:sldId id="259" r:id="rId5"/>
    <p:sldId id="46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458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  <p:sldId id="425" r:id="rId173"/>
    <p:sldId id="426" r:id="rId174"/>
    <p:sldId id="427" r:id="rId175"/>
    <p:sldId id="428" r:id="rId176"/>
    <p:sldId id="429" r:id="rId177"/>
    <p:sldId id="430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438" r:id="rId186"/>
    <p:sldId id="439" r:id="rId187"/>
    <p:sldId id="440" r:id="rId188"/>
    <p:sldId id="441" r:id="rId189"/>
    <p:sldId id="442" r:id="rId190"/>
    <p:sldId id="443" r:id="rId191"/>
    <p:sldId id="444" r:id="rId192"/>
    <p:sldId id="445" r:id="rId193"/>
    <p:sldId id="446" r:id="rId194"/>
    <p:sldId id="447" r:id="rId195"/>
    <p:sldId id="453" r:id="rId196"/>
    <p:sldId id="448" r:id="rId197"/>
    <p:sldId id="449" r:id="rId198"/>
    <p:sldId id="450" r:id="rId199"/>
    <p:sldId id="451" r:id="rId200"/>
    <p:sldId id="454" r:id="rId201"/>
    <p:sldId id="455" r:id="rId202"/>
    <p:sldId id="456" r:id="rId203"/>
    <p:sldId id="457" r:id="rId204"/>
    <p:sldId id="459" r:id="rId205"/>
    <p:sldId id="460" r:id="rId206"/>
    <p:sldId id="461" r:id="rId2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presProps" Target="pres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viewProps" Target="view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tableStyles" Target="tableStyle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FFDB1-5006-4DBF-A414-125EDCD966A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8DC8-E29D-47F1-8D37-8415FE2D48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681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5843A4-6079-48F1-B857-3FAB9625A9E1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Avda. Ben Gurion</a:t>
            </a:r>
          </a:p>
        </p:txBody>
      </p:sp>
      <p:sp>
        <p:nvSpPr>
          <p:cNvPr id="345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D9B621-5B0D-4FB1-985F-AC44BBFC74C9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574E4-DDE4-402C-868B-6A52408902EF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788F04-7998-4AAD-9BDA-7FB98F0F5339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BF57AB-3997-4A4A-9A2E-24098D5DFF42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335EE1-0C05-4069-8EC7-87DBE4838394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 Bahai Gardens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4742CB-3CF2-4337-9F4C-549D977CFB9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021D57-822E-456A-AF2F-433D2F34CEA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ED1D25-EA83-4385-B5EC-5BCDB61B1C8C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D17F12-CAD8-4B7F-B961-980DB374EF11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F18566-2010-4CB3-AA57-7813E2BB7E5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0ED57A-22AF-4B80-B1D3-82761158AEE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1074CE-2A66-4F4A-9E4B-AA3827DCAC34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9B8205-18BF-4329-AE1C-9C1C7C9C0504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36E674-53F7-4FA0-B421-F4EA95B7C671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96B3CC-D3EF-43FA-A081-226F8825C7A0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EC5387-DA60-4920-89BF-5036CC1D6128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9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B005B-BB29-42C2-BFBD-9523C70D10B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8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7458FA-E288-4024-BB4E-FBA67EE4F44B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5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A1E2BD-F28B-4CE5-8360-12C5F250D084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8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F36B41-898C-43DA-B669-1F7C101721C7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BB81E2-D702-4A70-BD5C-F8FFA5E3771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82BF54-1F96-44A5-8559-8979CE3E7453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6C4376-F6AE-48F2-A356-956BDA24DDB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Desde Avda. Ben Gurion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6A63F5-A6A9-4DDA-9EF7-A49891F16C89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Desde la Avda. Ben Gurion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8D81B4-A691-4B49-99BE-7F5FEE48D86C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166945-52BD-43AF-AE12-A006905015EC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3F1350-F4FF-4EB1-8E1B-D9FA1DC6E873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FB453E-E5E7-474C-9788-9B43C6EA6E3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B60EFE-F38F-4AF4-B754-4590EC3E311E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FA1C31-0098-4FBE-98D9-2A8822B79D1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6DFD5D-4CDE-48EB-81FA-AF0864F73395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B3369-FE34-4161-8F29-291C01F26BFC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F8A298-0909-41C2-BC3F-A70D3A7F2005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5D8BE1-6E76-4055-8AB0-D30C096A4BE4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750150-5BB8-40C8-86C6-FB348E475E0B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2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F1881D-EC18-4F9C-95A8-C88EABE17C58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3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8F0777-2DE6-4CB5-B29C-AF329CBB9C1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6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B6589-3F8A-459F-8C26-854FC921FCA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BB89D-1FFF-400A-9441-F727A0278385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F16870-B1F7-40C9-8DD2-07CD22E6569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09989E-AB0E-48BC-993A-C839FB598C6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3F5D87-C899-4AA3-957E-638FE6AA44F5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867A08-87F8-49A2-8331-AAAC8372DC2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E054ED-723B-401A-A9B9-C13F02D7F18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EDC52A-720C-4A41-85EB-38072ED9D0F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0FD628-EBAD-485A-99EF-BD094AD3D63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E2EEC-79BB-48E9-9C3F-638E47D0A58B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2D838C-E0E3-49CD-8B46-AB4DE76AFD1C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40C18-65CC-42FE-9A8E-4A4327D4952D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94EB79-40C2-43A0-8EAD-16ABC5EAEE43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DDBE6C-6ADF-4D60-8646-34B1F9EB3FEC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alta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E3AF69-72F8-4B89-8838-9FF946EAF1FE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 Shire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A21C9A-9D29-48A8-94C0-B16B0D413798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142C7D-E667-4C0C-8E75-99000FA4886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5CB5E6-5F29-4740-AC6B-922C455393E8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C54AAB-C045-49CF-8D40-86EF139A012A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Gato blanco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2E0AA3-87AB-43C8-97ED-87752211D53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B31C28-3DC3-4ACA-B2AF-20710414905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EDCC59-86C9-4067-89A5-229325E5018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baja.-Fountain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1EB853-F633-4E86-938C-351C8CA1C8E2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1D942A-D6EE-460A-B15A-198FEAEBEAA5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DC05DD-734B-4375-807F-566A16A1DB48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5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B5808B-8FEB-448B-820B-17A6211A86B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Entrada a la Terraza baja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D6E248-3DD9-44AA-9C28-33D8E1752F4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8B63DF-94E7-48B9-84FC-36ABAF3CE5F8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3F4D45-CD99-4CE2-A7C7-12508DA2720B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C58116-8A8D-44DD-A9B4-8740000D4B5E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7EE573-3A1B-49E2-9C74-DEFBB1B78B29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Jacarandas en flor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D7F2E-9F53-4AAE-A9CD-F60DEED77EBC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7B21B9-F303-49AB-84D5-CAC676CC4FAF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38E95C-68F7-43F5-B8D0-0B2D90FC6A3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00068-7D42-43AC-B786-5B325DBF3894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82480B-F169-4BA4-89A6-5E6435AF4A25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BAF8FC-58AF-4E6D-AE62-68A3E9724414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B0F584-EB8C-4B38-9E62-C20C7836C8B5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2E8B55-7627-4B49-B69E-EE6DE22858C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A0A642-19BD-4F09-ADD9-D856763D8927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861CCE-3355-47E1-A7A4-E436F6B7D16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8DBB42-1B66-4762-A2F6-0622C20246DA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34A4A6-5679-4BBB-B294-13DF80E827CD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89125D-735B-4EC9-AEC1-68BF917CF100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90F14F-377D-4617-9697-FE894A89ABCE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921E19-1C32-4D98-BAB8-88A92ABB6688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4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9987C2-B663-4D0A-BB88-D7102F956E99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666183-8D10-4B8E-90BD-92A0F988F6A8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008D46-16F5-4891-8F45-25CA824B0163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2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B26EE2-FA45-4554-95A0-5EB49207C979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8E65E2-17A5-4BDF-ACFF-0B78B058C2F6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Palacio  de Justicia</a:t>
            </a:r>
          </a:p>
        </p:txBody>
      </p:sp>
      <p:sp>
        <p:nvSpPr>
          <p:cNvPr id="297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7E32E4-C078-49A3-95EC-0E3C0BDEB993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9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E3DB10-81D1-49BC-942E-14BA171A7209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Archives</a:t>
            </a:r>
          </a:p>
        </p:txBody>
      </p:sp>
      <p:sp>
        <p:nvSpPr>
          <p:cNvPr id="300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1F594B-99E3-4883-9DD1-149F2AE3E2F4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4D0F72-E89B-4DA7-9D90-C37CF304CB22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2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8CBF43-C1E5-4D97-A111-BDCC5E8CC3FF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3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777534-F0B6-40A6-AE8D-C6187F72A56C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4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C3974-E936-415B-9400-0340A5C0E3A0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90A1D5-051D-4749-8173-8B26ADE20B3D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ECE28A-FC73-4CBD-97D9-A2ACEB61582E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8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6DC692-71E7-4AB7-8A9C-2E2CADF629AC}" type="slidenum">
              <a:rPr lang="es-ES">
                <a:solidFill>
                  <a:prstClr val="black"/>
                </a:solidFill>
              </a:rPr>
              <a:pPr>
                <a:defRPr/>
              </a:pPr>
              <a:t>161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9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A0466E-BA8F-4E12-A28B-7C3731EBA675}" type="slidenum">
              <a:rPr lang="es-ES">
                <a:solidFill>
                  <a:prstClr val="black"/>
                </a:solidFill>
              </a:rPr>
              <a:pPr>
                <a:defRPr/>
              </a:pPr>
              <a:t>162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0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545466-3C6D-4F48-BADC-273369F577BB}" type="slidenum">
              <a:rPr lang="es-ES">
                <a:solidFill>
                  <a:prstClr val="black"/>
                </a:solidFill>
              </a:rPr>
              <a:pPr>
                <a:defRPr/>
              </a:pPr>
              <a:t>165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1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B449AE-0B37-4CCA-85D9-DF3E391B4A29}" type="slidenum">
              <a:rPr lang="es-ES">
                <a:solidFill>
                  <a:prstClr val="black"/>
                </a:solidFill>
              </a:rPr>
              <a:pPr>
                <a:defRPr/>
              </a:pPr>
              <a:t>166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2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76FE77-FD39-48AF-B17C-F403B4370028}" type="slidenum">
              <a:rPr lang="es-ES">
                <a:solidFill>
                  <a:prstClr val="black"/>
                </a:solidFill>
              </a:rPr>
              <a:pPr>
                <a:defRPr/>
              </a:pPr>
              <a:t>167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2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A4B1A0-7FBC-4D10-957F-3A299A7B6F9F}" type="slidenum">
              <a:rPr lang="es-ES">
                <a:solidFill>
                  <a:prstClr val="black"/>
                </a:solidFill>
              </a:rPr>
              <a:pPr>
                <a:defRPr/>
              </a:pPr>
              <a:t>168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3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8BF0D-AD70-4A10-B57E-3FA7CA15E07C}" type="slidenum">
              <a:rPr lang="es-ES">
                <a:solidFill>
                  <a:prstClr val="black"/>
                </a:solidFill>
              </a:rPr>
              <a:pPr>
                <a:defRPr/>
              </a:pPr>
              <a:t>170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4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D77374-8E9D-465A-879F-D2A73B786B3E}" type="slidenum">
              <a:rPr lang="es-ES">
                <a:solidFill>
                  <a:prstClr val="black"/>
                </a:solidFill>
              </a:rPr>
              <a:pPr>
                <a:defRPr/>
              </a:pPr>
              <a:t>172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9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AAC1E4-F9D7-4D62-A4DD-508ED035CFED}" type="slidenum">
              <a:rPr lang="es-ES">
                <a:solidFill>
                  <a:prstClr val="black"/>
                </a:solidFill>
              </a:rPr>
              <a:pPr>
                <a:defRPr/>
              </a:pPr>
              <a:t>177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7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50315B-6014-4B13-9DE5-7759DC5414D4}" type="slidenum">
              <a:rPr lang="es-ES">
                <a:solidFill>
                  <a:prstClr val="black"/>
                </a:solidFill>
              </a:rPr>
              <a:pPr>
                <a:defRPr/>
              </a:pPr>
              <a:t>178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8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80C4C5-E154-43E1-8B2F-F9F0648358D9}" type="slidenum">
              <a:rPr lang="es-ES">
                <a:solidFill>
                  <a:prstClr val="black"/>
                </a:solidFill>
              </a:rPr>
              <a:pPr>
                <a:defRPr/>
              </a:pPr>
              <a:t>179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0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659D3E-0225-43DB-AC74-32E9C6D9FA2E}" type="slidenum">
              <a:rPr lang="es-ES">
                <a:solidFill>
                  <a:prstClr val="black"/>
                </a:solidFill>
              </a:rPr>
              <a:pPr>
                <a:defRPr/>
              </a:pPr>
              <a:t>180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1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74B0F5-3FFB-47A5-AB0A-9DE58D53A861}" type="slidenum">
              <a:rPr lang="es-ES">
                <a:solidFill>
                  <a:prstClr val="black"/>
                </a:solidFill>
              </a:rPr>
              <a:pPr>
                <a:defRPr/>
              </a:pPr>
              <a:t>181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3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699424-FC88-404B-B439-5BFF2DD10E0D}" type="slidenum">
              <a:rPr lang="es-ES">
                <a:solidFill>
                  <a:prstClr val="black"/>
                </a:solidFill>
              </a:rPr>
              <a:pPr>
                <a:defRPr/>
              </a:pPr>
              <a:t>182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4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0A1165-EE1B-4150-A806-21A436805413}" type="slidenum">
              <a:rPr lang="es-ES">
                <a:solidFill>
                  <a:prstClr val="black"/>
                </a:solidFill>
              </a:rPr>
              <a:pPr>
                <a:defRPr/>
              </a:pPr>
              <a:t>183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6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CC7DBD-0FCF-402D-861B-A5C2BDCC483A}" type="slidenum">
              <a:rPr lang="es-ES">
                <a:solidFill>
                  <a:prstClr val="black"/>
                </a:solidFill>
              </a:rPr>
              <a:pPr>
                <a:defRPr/>
              </a:pPr>
              <a:t>184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7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FC7AF3-61BA-4F0F-90D5-CE2574DD5C11}" type="slidenum">
              <a:rPr lang="es-ES">
                <a:solidFill>
                  <a:prstClr val="black"/>
                </a:solidFill>
              </a:rPr>
              <a:pPr>
                <a:defRPr/>
              </a:pPr>
              <a:t>185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9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8B525-80CF-441D-A21F-2BC888AE1785}" type="slidenum">
              <a:rPr lang="es-ES">
                <a:solidFill>
                  <a:prstClr val="black"/>
                </a:solidFill>
              </a:rPr>
              <a:pPr>
                <a:defRPr/>
              </a:pPr>
              <a:t>186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0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5A6DEC-EF9D-4B13-8107-DB76C65B280A}" type="slidenum">
              <a:rPr lang="es-ES">
                <a:solidFill>
                  <a:prstClr val="black"/>
                </a:solidFill>
              </a:rPr>
              <a:pPr>
                <a:defRPr/>
              </a:pPr>
              <a:t>188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1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32463-4746-4E8E-8CA4-245B4DAA46EA}" type="slidenum">
              <a:rPr lang="es-ES">
                <a:solidFill>
                  <a:prstClr val="black"/>
                </a:solidFill>
              </a:rPr>
              <a:pPr>
                <a:defRPr/>
              </a:pPr>
              <a:t>190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4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A8ACC8-3F58-4177-A6A1-751C979C9EFB}" type="slidenum">
              <a:rPr lang="es-ES">
                <a:solidFill>
                  <a:prstClr val="black"/>
                </a:solidFill>
              </a:rPr>
              <a:pPr>
                <a:defRPr/>
              </a:pPr>
              <a:t>192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5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6D13D8-C657-4C6B-B729-3AAF1DB9B993}" type="slidenum">
              <a:rPr lang="es-ES">
                <a:solidFill>
                  <a:prstClr val="black"/>
                </a:solidFill>
              </a:rPr>
              <a:pPr>
                <a:defRPr/>
              </a:pPr>
              <a:t>193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6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31F43C-849C-4813-AF42-C5306675573A}" type="slidenum">
              <a:rPr lang="es-ES">
                <a:solidFill>
                  <a:prstClr val="black"/>
                </a:solidFill>
              </a:rPr>
              <a:pPr>
                <a:defRPr/>
              </a:pPr>
              <a:t>194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7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64B0C8-54B4-4069-9190-48ABE220AB5D}" type="slidenum">
              <a:rPr lang="es-ES">
                <a:solidFill>
                  <a:prstClr val="black"/>
                </a:solidFill>
              </a:rPr>
              <a:pPr>
                <a:defRPr/>
              </a:pPr>
              <a:t>197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3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8E13F3-129C-4D11-9249-9110AF15BE6D}" type="slidenum">
              <a:rPr lang="es-ES">
                <a:solidFill>
                  <a:prstClr val="black"/>
                </a:solidFill>
              </a:rPr>
              <a:pPr>
                <a:defRPr/>
              </a:pPr>
              <a:t>204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252028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</a:t>
            </a:r>
            <a:br>
              <a:rPr lang="es-ES" dirty="0"/>
            </a:br>
            <a:r>
              <a:rPr lang="es-ES" dirty="0"/>
              <a:t>ISRAEL.-BAHAI GARDENS .-HAIFA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07904" y="4437112"/>
            <a:ext cx="475029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Bahai Gardens.-Haifa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u="sng" dirty="0"/>
              <a:t>El</a:t>
            </a:r>
            <a:r>
              <a:rPr lang="es-ES" altLang="es-ES" dirty="0"/>
              <a:t> hito más llamativo de Haifa es el espléndido </a:t>
            </a:r>
            <a:r>
              <a:rPr lang="es-ES" altLang="es-ES" b="1" dirty="0"/>
              <a:t>Santuario Baha'i y sus jardines,</a:t>
            </a:r>
            <a:r>
              <a:rPr lang="es-ES" altLang="es-ES" dirty="0"/>
              <a:t> situados en el borde del centro de la ciudad. </a:t>
            </a:r>
          </a:p>
          <a:p>
            <a:pPr eaLnBrk="1" hangingPunct="1"/>
            <a:r>
              <a:rPr lang="es-ES" altLang="es-ES" dirty="0"/>
              <a:t>Es el segundo templo más sagrado de la Fe Bahá'í. </a:t>
            </a:r>
          </a:p>
          <a:p>
            <a:pPr eaLnBrk="1" hangingPunct="1"/>
            <a:r>
              <a:rPr lang="es-ES" altLang="es-ES" dirty="0"/>
              <a:t>Los  inmaculados Baha'i Gardens, terminados en 2001, son un monumento tranquilo a los fundadores de la Fe bahá'í. </a:t>
            </a:r>
          </a:p>
          <a:p>
            <a:pPr eaLnBrk="1" hangingPunct="1"/>
            <a:r>
              <a:rPr lang="es-ES" altLang="es-ES" dirty="0"/>
              <a:t>Los peregrinos llegan a Haifa de todas partes del mundo para rendir homenaje a los primeros líderes de su religión, que hace hincapié en la unidad entre culturas y religiones.</a:t>
            </a:r>
          </a:p>
        </p:txBody>
      </p:sp>
    </p:spTree>
    <p:extLst>
      <p:ext uri="{BB962C8B-B14F-4D97-AF65-F5344CB8AC3E}">
        <p14:creationId xmlns:p14="http://schemas.microsoft.com/office/powerpoint/2010/main" val="2302323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25952" cy="626454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dirty="0"/>
              <a:t>Haifa es la sede internacional de la </a:t>
            </a:r>
            <a:r>
              <a:rPr lang="es-ES" altLang="es-ES" b="1" dirty="0"/>
              <a:t>Fe bahá'í,</a:t>
            </a:r>
            <a:r>
              <a:rPr lang="es-ES" altLang="es-ES" dirty="0"/>
              <a:t> que se inició en medio de persecuciones en Persia en el siglo XIX. </a:t>
            </a:r>
          </a:p>
          <a:p>
            <a:pPr eaLnBrk="1" hangingPunct="1"/>
            <a:r>
              <a:rPr lang="es-ES" altLang="es-ES" dirty="0"/>
              <a:t>Los bahá'ís creen en la unidad de todas las religiones y creen que los mensajeros de Dios como Moisés, Jesús y Mahoma han sido enviados en diferentes momentos de la historia de las doctrinas diferentes para adaptarse a las cambiantes necesidades sociales, pero con lo sustancial del mismo mensaje. </a:t>
            </a:r>
          </a:p>
          <a:p>
            <a:pPr eaLnBrk="1" hangingPunct="1"/>
            <a:r>
              <a:rPr lang="es-ES" altLang="es-ES" dirty="0"/>
              <a:t>La más reciente de estos maestros celestiales, de acuerdo a los bahá'ís, fue </a:t>
            </a:r>
            <a:r>
              <a:rPr lang="es-ES" altLang="es-ES" b="1" dirty="0"/>
              <a:t>Bahá'u'lláh</a:t>
            </a:r>
            <a:r>
              <a:rPr lang="es-ES" altLang="es-ES" dirty="0"/>
              <a:t> (1.817-92), cuya llegada fue anunciada por el Bab. </a:t>
            </a:r>
          </a:p>
          <a:p>
            <a:pPr eaLnBrk="1" hangingPunct="1"/>
            <a:r>
              <a:rPr lang="es-ES" altLang="es-ES" dirty="0"/>
              <a:t>Bahá'u'lláh fue exiliado por las autoridades turcas de Acre (Akko), donde escribió sus doctrinas y tuvo una muerte tranquila en Bahji House.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9798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976069"/>
          </a:xfrm>
        </p:spPr>
        <p:txBody>
          <a:bodyPr>
            <a:normAutofit/>
          </a:bodyPr>
          <a:lstStyle/>
          <a:p>
            <a:r>
              <a:rPr lang="es-ES" altLang="es-ES" dirty="0"/>
              <a:t>Bahá'u'lláh fue exiliado por las autoridades turcas de Acre (Akko), donde escribió sus doctrinas y tuvo una muerte tranquila en Bahji House.</a:t>
            </a:r>
          </a:p>
          <a:p>
            <a:pPr eaLnBrk="1" hangingPunct="1"/>
            <a:r>
              <a:rPr lang="es-ES" altLang="es-ES" dirty="0"/>
              <a:t>Los restos del Bab fueron escondidos durante años después de su muerte, la muerte de un mártir en el frente de un pelotón de fusilamiento en 1850</a:t>
            </a:r>
          </a:p>
          <a:p>
            <a:pPr eaLnBrk="1" hangingPunct="1"/>
            <a:r>
              <a:rPr lang="es-ES" altLang="es-ES" dirty="0"/>
              <a:t> Con el tiempo del barrio de Bab se llevaron en secreto a la Tierra Santa. </a:t>
            </a:r>
          </a:p>
          <a:p>
            <a:pPr eaLnBrk="1" hangingPunct="1"/>
            <a:r>
              <a:rPr lang="es-ES" altLang="es-ES" dirty="0"/>
              <a:t>Durante una de sus visitas a Haifa en 1890, Bahá'u'lláh señaló a su hijo el lugar en el Monte Carmelo, donde </a:t>
            </a:r>
            <a:r>
              <a:rPr lang="es-ES" altLang="es-ES" b="1" dirty="0"/>
              <a:t>los</a:t>
            </a:r>
            <a:r>
              <a:rPr lang="es-ES" altLang="es-ES" dirty="0"/>
              <a:t> restos del </a:t>
            </a:r>
            <a:r>
              <a:rPr lang="es-ES" altLang="es-ES" b="1" dirty="0"/>
              <a:t>Bab</a:t>
            </a:r>
            <a:r>
              <a:rPr lang="es-ES" altLang="es-ES" dirty="0"/>
              <a:t> debe ser enterrado en una tumba digna.</a:t>
            </a:r>
          </a:p>
        </p:txBody>
      </p:sp>
    </p:spTree>
    <p:extLst>
      <p:ext uri="{BB962C8B-B14F-4D97-AF65-F5344CB8AC3E}">
        <p14:creationId xmlns:p14="http://schemas.microsoft.com/office/powerpoint/2010/main" val="114776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Al principio, la tumba del Bab fue ubicado en un edificio de piedra simple de seis habitaciones, construida en 1899-1909. </a:t>
            </a:r>
          </a:p>
          <a:p>
            <a:r>
              <a:rPr lang="es-ES" dirty="0"/>
              <a:t>En 1921, el líder bahá'í Abdu'l-Bahá (hijo mayor de Bahá'u'lláh) también fue enterrado en la capilla.</a:t>
            </a:r>
          </a:p>
          <a:p>
            <a:r>
              <a:rPr lang="es-ES" dirty="0"/>
              <a:t>En 1948-1953, Shoghi Effendi dirigió una importante ampliación del santuario diseñado en el estilo neoclásico por el arquitecto William Sutherland Maxwell.</a:t>
            </a:r>
          </a:p>
          <a:p>
            <a:r>
              <a:rPr lang="es-ES" dirty="0"/>
              <a:t>La sede de la Casa Universal de Justicia, donde órgano rector de la Fe Bahá'í se reúne, se añadió en 1975-83.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1904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6193110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Tambien de estilo neoclásico  fue diseñado por el arquitecto Husayn Amanat. </a:t>
            </a:r>
          </a:p>
          <a:p>
            <a:pPr eaLnBrk="1" hangingPunct="1"/>
            <a:r>
              <a:rPr lang="es-ES" altLang="es-ES" dirty="0"/>
              <a:t>Los famosos </a:t>
            </a:r>
            <a:r>
              <a:rPr lang="es-ES" altLang="es-ES" b="1" dirty="0"/>
              <a:t>jardines bahai</a:t>
            </a:r>
            <a:r>
              <a:rPr lang="es-ES" altLang="es-ES" dirty="0"/>
              <a:t> (también conocidos como (Terrace Gardens ) fueron diseñados por el arquitecto Fariborz Sahba y construido entre 1990 y 2001.</a:t>
            </a:r>
          </a:p>
          <a:p>
            <a:pPr eaLnBrk="1" hangingPunct="1"/>
            <a:r>
              <a:rPr lang="es-ES" altLang="es-ES" dirty="0"/>
              <a:t> En 2008, la UNESCO declaró el Santuario Baha'i  </a:t>
            </a:r>
            <a:r>
              <a:rPr lang="es-ES" altLang="es-ES" u="sng" dirty="0"/>
              <a:t>Patrimonio de la Humanidad</a:t>
            </a:r>
            <a:r>
              <a:rPr lang="es-ES" altLang="es-ES" dirty="0"/>
              <a:t> junto con el santuario y la tumba de Bahá'u'lláh en Acre.</a:t>
            </a:r>
          </a:p>
          <a:p>
            <a:r>
              <a:rPr lang="es-ES" altLang="es-ES" dirty="0"/>
              <a:t> Las Terrazas de la Fe Bahá'í , también conocidas como los Jardines Colgantes de Haifa, son terrazas ajardinadas alrededor del Santuario del Báb en el Monte Carmelo en Haifa , Israel 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3589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90450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Se trata de uno de los atractivos turísticos más visitados de Israel . </a:t>
            </a:r>
          </a:p>
          <a:p>
            <a:r>
              <a:rPr lang="es-ES" altLang="es-ES" dirty="0"/>
              <a:t>Junto con los Lugares sacros bahaíes en el oeste de Galilea , han sido declarados  Patrimonio de la Humanidad por la UNESCO</a:t>
            </a:r>
          </a:p>
          <a:p>
            <a:pPr eaLnBrk="1" hangingPunct="1"/>
            <a:r>
              <a:rPr lang="es-ES" altLang="es-ES" dirty="0"/>
              <a:t>Las terrazas representan los primeros dieciocho discípulos del Báb , que fueron designados " Carta por la Vida ",  aunque no son terrazas individuales están conectadas con letras individuales.</a:t>
            </a:r>
          </a:p>
          <a:p>
            <a:r>
              <a:rPr lang="es-ES" altLang="es-ES" dirty="0"/>
              <a:t>Nueve círculos concéntricos proporcionar la geometría principal de las dieciocho terrazas. </a:t>
            </a:r>
          </a:p>
          <a:p>
            <a:r>
              <a:rPr lang="es-ES" altLang="es-ES" dirty="0"/>
              <a:t>Así como la identificación de un círculo presupone un centro, por lo que las terrazas se han concebido como generadas a partir del Santuario del Báb.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80236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76118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altLang="es-ES" dirty="0"/>
              <a:t> </a:t>
            </a:r>
          </a:p>
          <a:p>
            <a:pPr eaLnBrk="1" hangingPunct="1"/>
            <a:r>
              <a:rPr lang="es-ES" altLang="es-ES" dirty="0"/>
              <a:t>Los dieciocho terrazas además de una terraza del Santuario del Báb son diecinueve terrazas total.</a:t>
            </a:r>
          </a:p>
          <a:p>
            <a:pPr eaLnBrk="1" hangingPunct="1"/>
            <a:r>
              <a:rPr lang="es-ES" altLang="es-ES" dirty="0"/>
              <a:t> Diecinueve es un número significativo tanto en las religiones Bahá'í y Babi. </a:t>
            </a:r>
          </a:p>
          <a:p>
            <a:pPr eaLnBrk="1" hangingPunct="1"/>
            <a:r>
              <a:rPr lang="es-ES" altLang="es-ES" dirty="0"/>
              <a:t>Fariborz Sahba comenzó a trabajar en 1987 el diseño de los jardines y supervisó la construcción.</a:t>
            </a:r>
          </a:p>
          <a:p>
            <a:r>
              <a:rPr lang="es-ES" altLang="es-ES" dirty="0"/>
              <a:t>A partir de su base, los jardines se extienden a casi un kilómetro por la ladera del Monte Carmelo, que abarca unos 200.000 metros cuadrados de terreno.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8530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604852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Los jardines están unidos por una escalera flanqueada por dos arroyos de agua corriente en cascada por la ladera de la montaña a través de los pasos y puentes de la terraza. </a:t>
            </a:r>
          </a:p>
          <a:p>
            <a:pPr eaLnBrk="1" hangingPunct="1"/>
            <a:r>
              <a:rPr lang="es-ES" altLang="es-ES" dirty="0"/>
              <a:t>Los jardines tienen elementos de los jardines paraíso persas , aislando el sitio del ruido del entorno y la conexión de los diferentes edificios Bahá'í juntos en el Monte Carmelo.</a:t>
            </a:r>
          </a:p>
          <a:p>
            <a:pPr eaLnBrk="1" hangingPunct="1"/>
            <a:r>
              <a:rPr lang="es-ES" altLang="es-ES" dirty="0"/>
              <a:t>El sistema de riego incluye un ordenador que, sobre la base de datos meteorológicos que recibe, controla cientos de válvulas para distribuir el agua a lo largo de los jardines por aspersión y goteo.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59610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761062"/>
          </a:xfrm>
        </p:spPr>
        <p:txBody>
          <a:bodyPr/>
          <a:lstStyle/>
          <a:p>
            <a:pPr eaLnBrk="1" hangingPunct="1"/>
            <a:r>
              <a:rPr lang="es-ES" altLang="es-ES" dirty="0"/>
              <a:t>Esto se hace por la noche y temprano en la mañana, para evitar el desperdicio de agua por evaporación. </a:t>
            </a:r>
          </a:p>
          <a:p>
            <a:pPr eaLnBrk="1" hangingPunct="1"/>
            <a:r>
              <a:rPr lang="es-ES" altLang="es-ES" dirty="0"/>
              <a:t>El agua que fluye a lo largo de las escaleras está circulando en un sistema cerrado dentro de cada terraza, de modo que casi no se desperdicia el agua. </a:t>
            </a:r>
          </a:p>
        </p:txBody>
      </p:sp>
    </p:spTree>
    <p:extLst>
      <p:ext uri="{BB962C8B-B14F-4D97-AF65-F5344CB8AC3E}">
        <p14:creationId xmlns:p14="http://schemas.microsoft.com/office/powerpoint/2010/main" val="2465957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ahai Gardens.-xxx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828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s1024_Israel.-Haifa.-Bahai_Gardens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84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israel_haifa_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042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2 Imagen" descr="js1024_Israel.-Haifa.-Bahai_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87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Israel.-Haifa.-Bahai_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39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s1024_Israel.-Haifa.-Bahai_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59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s1024_Israel_-_Haifa_-_Bahai_Gardens_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840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s1024_Israel.-Haifa.-Bahai_Garden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886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s1024_Israel.-Haifa.-Bahai_Gardens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204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aha´i Gardens.-x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614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s1024_Israel.-Haifa.-Bahai_Gardens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815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ahai garden freescreensav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75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aha´i .-The Shrine of the Bab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040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ahai.-UpperTerrac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3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ahai Gardens.-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144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aha´i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478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ahai Gardens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313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aha_i_gardens_by_David_Shankb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59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aha´i Gardens.-x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094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aha´i Gardens.-x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787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aha´i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82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ahai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081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aifa_Bahai_Gardens_-_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074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aifa View From Bahai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646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ahai Gardens.-Shrine of the B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095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ahai Gardens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8769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ahai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712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Bahai Gardens.-z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1520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ahai.-UpperTerrace.-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8618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ahai.-UpperTerraces Bott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3932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ahai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75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ahai Gardens.-Bahia de Haif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7365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ahai Gardens.-ñ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321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ahai Gardens.-ñ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8684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ahai Gardens.-ñ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174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ahai.-Terraces Ben Gurio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183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ahai.-Terraces Ben Gur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044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ahai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5058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s1024_Israel.-Haifa.-Bahai_gardens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1915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3 Imagen" descr="Baha´i World 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827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s1024_Israel_-_Haifa_-_Bahai_Gardens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854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s1024_Israel.-Haifa.-Bahai_Gardens.-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5804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s1024_Israel.-Haifa.-Bahai_Gardens.-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055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s1024_Israel.-Haifa.-Bahai_Gardens.-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2796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s1024_Israel.-Haifa.-Bhai_Gardens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8104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aha_i_garden_in Haifa_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3581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ha´i Gardens.-x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9536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ha i Gardens´.-x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3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ha´i Gardens.-x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6774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hai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0524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hai Gardens.-ñ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3742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hai Gardens.-ñ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6592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hai Gardens.-Terrac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4181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ahaí Gardens.-x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077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hai Gardens,.ñ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9114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hai Gardens.-p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2266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hai Gardens.-p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087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hai Gardens.-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2 Imagen" descr="Bahai Gardens.-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1242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hai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27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hai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3334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hai.-Israel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423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hahi.-UpperTerrac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6662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hai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5698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hai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0723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hai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3045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hai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1870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ahai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683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ahai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8855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ahai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6439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ahai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74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ahai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4740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ahai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5062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ahai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2821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ahai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8478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ahai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7411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ahai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811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ahai.-Archiv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1843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ahai.-Archives 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2135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Bahai.-I.-UpperTerraces Ar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8035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ahai.-International Archives 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396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ahai.-J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2047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ahai.-LowerTerr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7895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ahai.-LowerTerr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5565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ahai.-LowerTerrace.- White C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508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ahai.-LowerTerrace.-Fl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4716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Bahai.-LowerTerrace.-Flowers S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6870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ahai.-LowerTerrac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6456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Bahai.-LowerTerrace.-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9115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ahai.-LowerTerraces Fount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8785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ahai Gardens.-ñ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0680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ahai.-LowerTerraces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9799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ahai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11840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ahai Gardens.-p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9071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ahai Gardens.-Fount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1281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ahai Gardens.-_redflowers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593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ahai.-LowerTerracesS hrine 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914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ahai.-Monument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22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ahai.-Monument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8855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ahai.-Pal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4014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Bahai.-Shrine of Bab.-Pathw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11724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ahai.-Shrine of Bab 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24875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ahai.-Shrine of Bab Gardens Eag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3200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ahai.-Shrine of the Bab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7313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ahai.-Shrine of the Bab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7516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ahai.-Shrine of the Bab Peac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1423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ahai.-Shrine of the BabGardens 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734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ahai.-UpperTerrac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6934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ahai1.-ShrineOfB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3588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ahai2.-ShrineOfBab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95128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-Bah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1468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ahai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95665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Baha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32788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2 Imagen" descr="Bahai Gardens..-ñ3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9225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Bahai Gardens..-p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8456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ahai Gardens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082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ahai Gardens.-0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13975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s1024_Israel.-Haifa.-Bahai_Gardens.-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0936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Bahai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511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ahai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30381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Bahai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2997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Bahai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76428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Bahai.ShrineOfTheBabTerrac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2795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Bahai.-LowerTerrace Shrin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90156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Bahai.-LowerTerrace Shrin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47309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ahai Gardens.-ñ4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4138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2 Imagen" descr="Haifa.-Gardens.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450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ahai_gardens_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64054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ahai.-LowerTerrace Shrin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9501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Bahai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31124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Bahai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1652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Bahai Gardens.-ñ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6815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1 Imagen" descr="BahaGardens.-xxx9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97222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Bahai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4934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Bahai Gardens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07875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Bahai Gardens.-House of Just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7645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Bahai Garden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37936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Bahai Gardens.-ArchivesFlower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43418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Bahai Gardens.-Monte Carme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886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Bahai Gardens.-ñ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5256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Bahai Gardens.-ñ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18398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Bahai Gardens.-ñ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48897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Bahai Gardens.-ñ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91995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Bahai Gardens.-ñ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45664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Bahai Gardens.-ñ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59457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Bahai Gardens.-ñ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25139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Bahai Gardens.-ñ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80019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Bahai Gardens.-ñ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09456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Bahai Gardens.-ñ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26316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Bahai Gardens.-ñ2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08027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Bahai Gardens.-ñ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99824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Bahai Gardens.-ñ2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30310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Bahai Gardens.-ñ2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51692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Bahai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20223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Bahai Gardens.-ñ2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51970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 descr="Bahai Gardens.-ñ3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87428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Bahai Gardens.-ñ3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83178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Bahai Gardens.-p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07719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Bahai Gardens.-ñ3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20828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Bahai Gardens.-Parter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16554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 descr="Bahai Gardens.-ñ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40681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Bahai Gardens.-ñ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37178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2 Imagen" descr="Bahai Gardens.-ñ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59452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1 Imagen" descr="Bahai Gardens.-ñ4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67458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1 Imagen" descr="Bahai Gardens.---ñ1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26249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1 Imagen" descr="Bahai Gardens.-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79395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1 Imagen" descr="Bahai Gardens.-p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889265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1 Imagen" descr="Bahai Gardens.-p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91724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1 Imagen" descr="Bahai Gardens.-p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02342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1 Imagen" descr="Bahai Gardens.-p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241751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1 Imagen" descr="Bahai Gardens.-p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10279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1 Imagen" descr="Bahai Gardens.-p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47586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1 Imagen" descr="Bahai Gardens.-Palacio de Justici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3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1 Imagen" descr="Bahai Gardens.-Paseo de terraco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009641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2 Imagen" descr="Bahai Gardens.-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8758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1 Imagen" descr="Bahai Gardens.-Star symb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46472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1 Imagen" descr="Bahai Gardens.-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19874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1 Imagen" descr="Bahai Gardens.-z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91684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1 Imagen" descr="Bahai Gardens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33520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1 Imagen" descr="Bahai Gardens9Day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71861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1 Imagen" descr="Baha'i Gardens.-Ac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42761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1 Imagen" descr="Bahai GardensEag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157213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1 Imagen" descr="Bahai Shire Gardens Haifa Israel.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673516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1 Imagen" descr="Bahai Shire Gardens Haifa Israel.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552021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1 Imagen" descr="Bahai Shire Gardens Haifa Israel.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945018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1 Imagen" descr="Bahji Mans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716918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1 Imagen" descr="Bahji.-Port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132672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1 Imagen" descr="Bahji .-Shrine Side 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513355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1 Imagen" descr="Bahji Gardens.-.-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014321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1 Imagen" descr="Bahji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80063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1 Imagen" descr="Bahji 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794659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1 Imagen" descr="Bahji Path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053775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1 Imagen" descr="Haifa.-Bahai.-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38082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1 Imagen" descr="Bahji.-Ter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569049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1 Imagen" descr="Bahai Gardens, 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113325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1 Imagen" descr="bahai Gardens_1_8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933197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1 Imagen" descr="Bahai-gardens-haifa-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88575" cy="764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137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1127</Words>
  <Application>Microsoft Office PowerPoint</Application>
  <PresentationFormat>Presentación en pantalla (4:3)</PresentationFormat>
  <Paragraphs>196</Paragraphs>
  <Slides>206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206</vt:i4>
      </vt:variant>
    </vt:vector>
  </HeadingPairs>
  <TitlesOfParts>
    <vt:vector size="211" baseType="lpstr">
      <vt:lpstr>Calibri</vt:lpstr>
      <vt:lpstr>Century Schoolbook</vt:lpstr>
      <vt:lpstr>Wingdings</vt:lpstr>
      <vt:lpstr>Wingdings 2</vt:lpstr>
      <vt:lpstr>Default Theme</vt:lpstr>
      <vt:lpstr>ASIA.-LA VUELTA AL MUNDO EN 885 JARDINES ISRAEL.-BAHAI GARDENS .-HAIFA </vt:lpstr>
      <vt:lpstr>Bahai Gardens.-Haifa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6</cp:revision>
  <dcterms:created xsi:type="dcterms:W3CDTF">2013-09-17T05:34:35Z</dcterms:created>
  <dcterms:modified xsi:type="dcterms:W3CDTF">2018-03-02T05:52:38Z</dcterms:modified>
</cp:coreProperties>
</file>