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  <p:sldId id="459" r:id="rId205"/>
    <p:sldId id="460" r:id="rId206"/>
    <p:sldId id="461" r:id="rId20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presProps" Target="presProps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viewProps" Target="viewProps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theme" Target="theme/theme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tableStyles" Target="tableStyles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FFDB1-5006-4DBF-A414-125EDCD966A1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78DC8-E29D-47F1-8D37-8415FE2D48A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681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5843A4-6079-48F1-B857-3FAB9625A9E1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Avda. Ben Gurion</a:t>
            </a:r>
          </a:p>
        </p:txBody>
      </p:sp>
      <p:sp>
        <p:nvSpPr>
          <p:cNvPr id="345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D9B621-5B0D-4FB1-985F-AC44BBFC74C9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8574E4-DDE4-402C-868B-6A52408902EF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788F04-7998-4AAD-9BDA-7FB98F0F5339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BF57AB-3997-4A4A-9A2E-24098D5DFF42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3335EE1-0C05-4069-8EC7-87DBE4838394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 Bahai Gardens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74742CB-3CF2-4337-9F4C-549D977CFB9F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021D57-822E-456A-AF2F-433D2F34CEA5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ED1D25-EA83-4385-B5EC-5BCDB61B1C8C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D17F12-CAD8-4B7F-B961-980DB374EF11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F18566-2010-4CB3-AA57-7813E2BB7E55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82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40ED57A-22AF-4B80-B1D3-82761158AEE4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1074CE-2A66-4F4A-9E4B-AA3827DCAC34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9B8205-18BF-4329-AE1C-9C1C7C9C0504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36E674-53F7-4FA0-B421-F4EA95B7C671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96B3CC-D3EF-43FA-A081-226F8825C7A0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EC5387-DA60-4920-89BF-5036CC1D6128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39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4B005B-BB29-42C2-BFBD-9523C70D10B4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38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7458FA-E288-4024-BB4E-FBA67EE4F44B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25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A1E2BD-F28B-4CE5-8360-12C5F250D084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28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F36B41-898C-43DA-B669-1F7C101721C7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81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BB81E2-D702-4A70-BD5C-F8FFA5E3771A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83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82BF54-1F96-44A5-8559-8979CE3E7453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05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6C4376-F6AE-48F2-A356-956BDA24DDBB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Desde Avda. Ben Gurion</a:t>
            </a:r>
          </a:p>
        </p:txBody>
      </p:sp>
      <p:sp>
        <p:nvSpPr>
          <p:cNvPr id="278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6A63F5-A6A9-4DDA-9EF7-A49891F16C89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Desde la Avda. Ben Gurion</a:t>
            </a:r>
          </a:p>
        </p:txBody>
      </p:sp>
      <p:sp>
        <p:nvSpPr>
          <p:cNvPr id="279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8D81B4-A691-4B49-99BE-7F5FEE48D86C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93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166945-52BD-43AF-AE12-A006905015EC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3F1350-F4FF-4EB1-8E1B-D9FA1DC6E873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FB453E-E5E7-474C-9788-9B43C6EA6E3C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B60EFE-F38F-4AF4-B754-4590EC3E311E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FA1C31-0098-4FBE-98D9-2A8822B79D11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6DFD5D-4CDE-48EB-81FA-AF0864F73395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BB3369-FE34-4161-8F29-291C01F26BFC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F8A298-0909-41C2-BC3F-A70D3A7F2005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5D8BE1-6E76-4055-8AB0-D30C096A4BE4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750150-5BB8-40C8-86C6-FB348E475E0B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32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7F1881D-EC18-4F9C-95A8-C88EABE17C58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33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38F0777-2DE6-4CB5-B29C-AF329CBB9C16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16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AB6589-3F8A-459F-8C26-854FC921FCAB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1BB89D-1FFF-400A-9441-F727A0278385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59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F16870-B1F7-40C9-8DD2-07CD22E65691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09989E-AB0E-48BC-993A-C839FB598C60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3F5D87-C899-4AA3-957E-638FE6AA44F5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F867A08-87F8-49A2-8331-AAAC8372DC23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E054ED-723B-401A-A9B9-C13F02D7F18C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EDC52A-720C-4A41-85EB-38072ED9D0F1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0FD628-EBAD-485A-99EF-BD094AD3D63B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5E2EEC-79BB-48E9-9C3F-638E47D0A58B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2D838C-E0E3-49CD-8B46-AB4DE76AFD1C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C40C18-65CC-42FE-9A8E-4A4327D4952D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Archivos</a:t>
            </a: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94EB79-40C2-43A0-8EAD-16ABC5EAEE43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Archivos</a:t>
            </a: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DDBE6C-6ADF-4D60-8646-34B1F9EB3FEC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Terraza alta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E3AF69-72F8-4B89-8838-9FF946EAF1FE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Archivos Shire</a:t>
            </a:r>
          </a:p>
        </p:txBody>
      </p:sp>
      <p:sp>
        <p:nvSpPr>
          <p:cNvPr id="258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A21C9A-9D29-48A8-94C0-B16B0D413798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142C7D-E667-4C0C-8E75-99000FA48862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Terraza baja</a:t>
            </a:r>
          </a:p>
        </p:txBody>
      </p:sp>
      <p:sp>
        <p:nvSpPr>
          <p:cNvPr id="261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5CB5E6-5F29-4740-AC6B-922C455393E8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Terraza Baja</a:t>
            </a:r>
          </a:p>
        </p:txBody>
      </p:sp>
      <p:sp>
        <p:nvSpPr>
          <p:cNvPr id="262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C54AAB-C045-49CF-8D40-86EF139A012A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Gato blanco</a:t>
            </a:r>
          </a:p>
        </p:txBody>
      </p:sp>
      <p:sp>
        <p:nvSpPr>
          <p:cNvPr id="263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2E0AA3-87AB-43C8-97ED-87752211D53D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Terraza baja</a:t>
            </a:r>
          </a:p>
        </p:txBody>
      </p:sp>
      <p:sp>
        <p:nvSpPr>
          <p:cNvPr id="264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B31C28-3DC3-4ACA-B2AF-207104149052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Terraza baja</a:t>
            </a:r>
          </a:p>
        </p:txBody>
      </p:sp>
      <p:sp>
        <p:nvSpPr>
          <p:cNvPr id="265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EDCC59-86C9-4067-89A5-229325E5018B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Terraza baja.-Fountain</a:t>
            </a:r>
          </a:p>
        </p:txBody>
      </p:sp>
      <p:sp>
        <p:nvSpPr>
          <p:cNvPr id="266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1EB853-F633-4E86-938C-351C8CA1C8E2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68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1D942A-D6EE-460A-B15A-198FEAEBEAA5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92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DC05DD-734B-4375-807F-566A16A1DB48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15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B5808B-8FEB-448B-820B-17A6211A86B5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Entrada a la Terraza baja</a:t>
            </a:r>
          </a:p>
        </p:txBody>
      </p:sp>
      <p:sp>
        <p:nvSpPr>
          <p:cNvPr id="269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D6E248-3DD9-44AA-9C28-33D8E1752F44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70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8B63DF-94E7-48B9-84FC-36ABAF3CE5F8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71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3F4D45-CD99-4CE2-A7C7-12508DA2720B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72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C58116-8A8D-44DD-A9B4-8740000D4B5E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73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7EE573-3A1B-49E2-9C74-DEFBB1B78B29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Jacarandas en flor</a:t>
            </a:r>
          </a:p>
        </p:txBody>
      </p:sp>
      <p:sp>
        <p:nvSpPr>
          <p:cNvPr id="274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7D7F2E-9F53-4AAE-A9CD-F60DEED77EBC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75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7B21B9-F303-49AB-84D5-CAC676CC4FAF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0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76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38E95C-68F7-43F5-B8D0-0B2D90FC6A38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1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80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100068-7D42-43AC-B786-5B325DBF3894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84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82480B-F169-4BA4-89A6-5E6435AF4A25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85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BAF8FC-58AF-4E6D-AE62-68A3E9724414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4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86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B0F584-EB8C-4B38-9E62-C20C7836C8B5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5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2E8B55-7627-4B49-B69E-EE6DE22858C4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87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A0A642-19BD-4F09-ADD9-D856763D8927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88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861CCE-3355-47E1-A7A4-E436F6B7D16A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Israel.-Haifa.-Bahai Gardens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8DBB42-1B66-4762-A2F6-0622C20246DA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90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34A4A6-5679-4BBB-B294-13DF80E827CD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1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91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89125D-735B-4EC9-AEC1-68BF917CF100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2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94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C90F14F-377D-4617-9697-FE894A89ABCE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77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921E19-1C32-4D98-BAB8-88A92ABB6688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4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44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9987C2-B663-4D0A-BB88-D7102F956E99}" type="slidenum">
              <a:rPr lang="es-ES">
                <a:solidFill>
                  <a:prstClr val="black"/>
                </a:solidFill>
              </a:rPr>
              <a:pPr>
                <a:defRPr/>
              </a:pPr>
              <a:t>136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5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67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666183-8D10-4B8E-90BD-92A0F988F6A8}" type="slidenum">
              <a:rPr lang="es-ES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6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95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008D46-16F5-4891-8F45-25CA824B0163}" type="slidenum">
              <a:rPr lang="es-ES">
                <a:solidFill>
                  <a:prstClr val="black"/>
                </a:solidFill>
              </a:rPr>
              <a:pPr>
                <a:defRPr/>
              </a:pPr>
              <a:t>138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96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8E65E2-17A5-4BDF-ACFF-0B78B058C2F6}" type="slidenum">
              <a:rPr lang="es-ES">
                <a:solidFill>
                  <a:prstClr val="black"/>
                </a:solidFill>
              </a:rPr>
              <a:pPr>
                <a:defRPr/>
              </a:pPr>
              <a:t>142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8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Palacio  de Justicia</a:t>
            </a:r>
          </a:p>
        </p:txBody>
      </p:sp>
      <p:sp>
        <p:nvSpPr>
          <p:cNvPr id="297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7E32E4-C078-49A3-95EC-0E3C0BDEB993}" type="slidenum">
              <a:rPr lang="es-ES">
                <a:solidFill>
                  <a:prstClr val="black"/>
                </a:solidFill>
              </a:rPr>
              <a:pPr>
                <a:defRPr/>
              </a:pPr>
              <a:t>143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9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99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E3DB10-81D1-49BC-942E-14BA171A7209}" type="slidenum">
              <a:rPr lang="es-ES">
                <a:solidFill>
                  <a:prstClr val="black"/>
                </a:solidFill>
              </a:rPr>
              <a:pPr>
                <a:defRPr/>
              </a:pPr>
              <a:t>144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0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Archives</a:t>
            </a:r>
          </a:p>
        </p:txBody>
      </p:sp>
      <p:sp>
        <p:nvSpPr>
          <p:cNvPr id="300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F1F594B-99E3-4883-9DD1-149F2AE3E2F4}" type="slidenum">
              <a:rPr lang="es-ES">
                <a:solidFill>
                  <a:prstClr val="black"/>
                </a:solidFill>
              </a:rPr>
              <a:pPr>
                <a:defRPr/>
              </a:pPr>
              <a:t>145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1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01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4D0F72-E89B-4DA7-9D90-C37CF304CB22}" type="slidenum">
              <a:rPr lang="es-ES">
                <a:solidFill>
                  <a:prstClr val="black"/>
                </a:solidFill>
              </a:rPr>
              <a:pPr>
                <a:defRPr/>
              </a:pPr>
              <a:t>146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2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02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8CBF43-C1E5-4D97-A111-BDCC5E8CC3FF}" type="slidenum">
              <a:rPr lang="es-ES">
                <a:solidFill>
                  <a:prstClr val="black"/>
                </a:solidFill>
              </a:rPr>
              <a:pPr>
                <a:defRPr/>
              </a:pPr>
              <a:t>148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3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03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777534-F0B6-40A6-AE8D-C6187F72A56C}" type="slidenum">
              <a:rPr lang="es-ES">
                <a:solidFill>
                  <a:prstClr val="black"/>
                </a:solidFill>
              </a:rPr>
              <a:pPr>
                <a:defRPr/>
              </a:pPr>
              <a:t>155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4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04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EC3974-E936-415B-9400-0340A5C0E3A0}" type="slidenum">
              <a:rPr lang="es-ES">
                <a:solidFill>
                  <a:prstClr val="black"/>
                </a:solidFill>
              </a:rPr>
              <a:pPr>
                <a:defRPr/>
              </a:pPr>
              <a:t>156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5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06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90A1D5-051D-4749-8173-8B26ADE20B3D}" type="slidenum">
              <a:rPr lang="es-ES">
                <a:solidFill>
                  <a:prstClr val="black"/>
                </a:solidFill>
              </a:rPr>
              <a:pPr>
                <a:defRPr/>
              </a:pPr>
              <a:t>157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6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07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ECE28A-FC73-4CBD-97D9-A2ACEB61582E}" type="slidenum">
              <a:rPr lang="es-ES">
                <a:solidFill>
                  <a:prstClr val="black"/>
                </a:solidFill>
              </a:rPr>
              <a:pPr>
                <a:defRPr/>
              </a:pPr>
              <a:t>158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08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6DC692-71E7-4AB7-8A9C-2E2CADF629AC}" type="slidenum">
              <a:rPr lang="es-ES">
                <a:solidFill>
                  <a:prstClr val="black"/>
                </a:solidFill>
              </a:rPr>
              <a:pPr>
                <a:defRPr/>
              </a:pPr>
              <a:t>159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8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09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A0466E-BA8F-4E12-A28B-7C3731EBA675}" type="slidenum">
              <a:rPr lang="es-ES">
                <a:solidFill>
                  <a:prstClr val="black"/>
                </a:solidFill>
              </a:rPr>
              <a:pPr>
                <a:defRPr/>
              </a:pPr>
              <a:t>160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9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10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545466-3C6D-4F48-BADC-273369F577BB}" type="slidenum">
              <a:rPr lang="es-ES">
                <a:solidFill>
                  <a:prstClr val="black"/>
                </a:solidFill>
              </a:rPr>
              <a:pPr>
                <a:defRPr/>
              </a:pPr>
              <a:t>163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0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11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B449AE-0B37-4CCA-85D9-DF3E391B4A29}" type="slidenum">
              <a:rPr lang="es-ES">
                <a:solidFill>
                  <a:prstClr val="black"/>
                </a:solidFill>
              </a:rPr>
              <a:pPr>
                <a:defRPr/>
              </a:pPr>
              <a:t>164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1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22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76FE77-FD39-48AF-B17C-F403B4370028}" type="slidenum">
              <a:rPr lang="es-ES">
                <a:solidFill>
                  <a:prstClr val="black"/>
                </a:solidFill>
              </a:rPr>
              <a:pPr>
                <a:defRPr/>
              </a:pPr>
              <a:t>165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2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12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0A4B1A0-7FBC-4D10-957F-3A299A7B6F9F}" type="slidenum">
              <a:rPr lang="es-ES">
                <a:solidFill>
                  <a:prstClr val="black"/>
                </a:solidFill>
              </a:rPr>
              <a:pPr>
                <a:defRPr/>
              </a:pPr>
              <a:t>166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3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13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B8BF0D-AD70-4A10-B57E-3FA7CA15E07C}" type="slidenum">
              <a:rPr lang="es-ES">
                <a:solidFill>
                  <a:prstClr val="black"/>
                </a:solidFill>
              </a:rPr>
              <a:pPr>
                <a:defRPr/>
              </a:pPr>
              <a:t>168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4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14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D77374-8E9D-465A-879F-D2A73B786B3E}" type="slidenum">
              <a:rPr lang="es-ES">
                <a:solidFill>
                  <a:prstClr val="black"/>
                </a:solidFill>
              </a:rPr>
              <a:pPr>
                <a:defRPr/>
              </a:pPr>
              <a:t>170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5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19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AAC1E4-F9D7-4D62-A4DD-508ED035CFED}" type="slidenum">
              <a:rPr lang="es-ES">
                <a:solidFill>
                  <a:prstClr val="black"/>
                </a:solidFill>
              </a:rPr>
              <a:pPr>
                <a:defRPr/>
              </a:pPr>
              <a:t>175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6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17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50315B-6014-4B13-9DE5-7759DC5414D4}" type="slidenum">
              <a:rPr lang="es-ES">
                <a:solidFill>
                  <a:prstClr val="black"/>
                </a:solidFill>
              </a:rPr>
              <a:pPr>
                <a:defRPr/>
              </a:pPr>
              <a:t>176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18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80C4C5-E154-43E1-8B2F-F9F0648358D9}" type="slidenum">
              <a:rPr lang="es-ES">
                <a:solidFill>
                  <a:prstClr val="black"/>
                </a:solidFill>
              </a:rPr>
              <a:pPr>
                <a:defRPr/>
              </a:pPr>
              <a:t>177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8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20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659D3E-0225-43DB-AC74-32E9C6D9FA2E}" type="slidenum">
              <a:rPr lang="es-ES">
                <a:solidFill>
                  <a:prstClr val="black"/>
                </a:solidFill>
              </a:rPr>
              <a:pPr>
                <a:defRPr/>
              </a:pPr>
              <a:t>178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9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21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74B0F5-3FFB-47A5-AB0A-9DE58D53A861}" type="slidenum">
              <a:rPr lang="es-ES">
                <a:solidFill>
                  <a:prstClr val="black"/>
                </a:solidFill>
              </a:rPr>
              <a:pPr>
                <a:defRPr/>
              </a:pPr>
              <a:t>179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0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23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699424-FC88-404B-B439-5BFF2DD10E0D}" type="slidenum">
              <a:rPr lang="es-ES">
                <a:solidFill>
                  <a:prstClr val="black"/>
                </a:solidFill>
              </a:rPr>
              <a:pPr>
                <a:defRPr/>
              </a:pPr>
              <a:t>180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1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24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0A1165-EE1B-4150-A806-21A436805413}" type="slidenum">
              <a:rPr lang="es-ES">
                <a:solidFill>
                  <a:prstClr val="black"/>
                </a:solidFill>
              </a:rPr>
              <a:pPr>
                <a:defRPr/>
              </a:pPr>
              <a:t>181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2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26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CC7DBD-0FCF-402D-861B-A5C2BDCC483A}" type="slidenum">
              <a:rPr lang="es-ES">
                <a:solidFill>
                  <a:prstClr val="black"/>
                </a:solidFill>
              </a:rPr>
              <a:pPr>
                <a:defRPr/>
              </a:pPr>
              <a:t>182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3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27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FC7AF3-61BA-4F0F-90D5-CE2574DD5C11}" type="slidenum">
              <a:rPr lang="es-ES">
                <a:solidFill>
                  <a:prstClr val="black"/>
                </a:solidFill>
              </a:rPr>
              <a:pPr>
                <a:defRPr/>
              </a:pPr>
              <a:t>183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4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29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A8B525-80CF-441D-A21F-2BC888AE1785}" type="slidenum">
              <a:rPr lang="es-ES">
                <a:solidFill>
                  <a:prstClr val="black"/>
                </a:solidFill>
              </a:rPr>
              <a:pPr>
                <a:defRPr/>
              </a:pPr>
              <a:t>184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5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30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55A6DEC-EF9D-4B13-8107-DB76C65B280A}" type="slidenum">
              <a:rPr lang="es-ES">
                <a:solidFill>
                  <a:prstClr val="black"/>
                </a:solidFill>
              </a:rPr>
              <a:pPr>
                <a:defRPr/>
              </a:pPr>
              <a:t>186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6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31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932463-4746-4E8E-8CA4-245B4DAA46EA}" type="slidenum">
              <a:rPr lang="es-ES">
                <a:solidFill>
                  <a:prstClr val="black"/>
                </a:solidFill>
              </a:rPr>
              <a:pPr>
                <a:defRPr/>
              </a:pPr>
              <a:t>188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34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A8ACC8-3F58-4177-A6A1-751C979C9EFB}" type="slidenum">
              <a:rPr lang="es-ES">
                <a:solidFill>
                  <a:prstClr val="black"/>
                </a:solidFill>
              </a:rPr>
              <a:pPr>
                <a:defRPr/>
              </a:pPr>
              <a:t>190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8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35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6D13D8-C657-4C6B-B729-3AAF1DB9B993}" type="slidenum">
              <a:rPr lang="es-ES">
                <a:solidFill>
                  <a:prstClr val="black"/>
                </a:solidFill>
              </a:rPr>
              <a:pPr>
                <a:defRPr/>
              </a:pPr>
              <a:t>191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9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36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31F43C-849C-4813-AF42-C5306675573A}" type="slidenum">
              <a:rPr lang="es-ES">
                <a:solidFill>
                  <a:prstClr val="black"/>
                </a:solidFill>
              </a:rPr>
              <a:pPr>
                <a:defRPr/>
              </a:pPr>
              <a:t>192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0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37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64B0C8-54B4-4069-9190-48ABE220AB5D}" type="slidenum">
              <a:rPr lang="es-ES">
                <a:solidFill>
                  <a:prstClr val="black"/>
                </a:solidFill>
              </a:rPr>
              <a:pPr>
                <a:defRPr/>
              </a:pPr>
              <a:t>194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2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42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B26EE2-FA45-4554-95A0-5EB49207C979}" type="slidenum">
              <a:rPr lang="es-ES">
                <a:solidFill>
                  <a:prstClr val="black"/>
                </a:solidFill>
              </a:rPr>
              <a:pPr>
                <a:defRPr/>
              </a:pPr>
              <a:t>203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3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343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8E13F3-129C-4D11-9249-9110AF15BE6D}" type="slidenum">
              <a:rPr lang="es-ES">
                <a:solidFill>
                  <a:prstClr val="black"/>
                </a:solidFill>
              </a:rPr>
              <a:pPr>
                <a:defRPr/>
              </a:pPr>
              <a:t>204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357438" y="1052736"/>
            <a:ext cx="6172200" cy="2520280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EN 885 JARDINES</a:t>
            </a:r>
            <a:br>
              <a:rPr lang="es-ES" sz="3600" dirty="0"/>
            </a:br>
            <a:r>
              <a:rPr lang="es-ES" sz="3600" dirty="0"/>
              <a:t>ISRAEL</a:t>
            </a:r>
            <a:r>
              <a:rPr lang="es-ES" dirty="0"/>
              <a:t>.-BAHAI GARDENS .-HAIFA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5085184"/>
            <a:ext cx="4678288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4849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Bahai Gardens.-Haifa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u="sng" dirty="0"/>
              <a:t>El</a:t>
            </a:r>
            <a:r>
              <a:rPr lang="es-ES" altLang="es-ES" dirty="0"/>
              <a:t> hito más llamativo de Haifa es el espléndido </a:t>
            </a:r>
            <a:r>
              <a:rPr lang="es-ES" altLang="es-ES" b="1" dirty="0"/>
              <a:t>Santuario Baha'i y sus jardines,</a:t>
            </a:r>
            <a:r>
              <a:rPr lang="es-ES" altLang="es-ES" dirty="0"/>
              <a:t> situado en el borde del centro de la ciudad. </a:t>
            </a:r>
          </a:p>
          <a:p>
            <a:pPr eaLnBrk="1" hangingPunct="1"/>
            <a:r>
              <a:rPr lang="es-ES" altLang="es-ES" dirty="0"/>
              <a:t>Es el segundo templo más sagrado de la Fe Bahá'í. </a:t>
            </a:r>
          </a:p>
          <a:p>
            <a:pPr eaLnBrk="1" hangingPunct="1"/>
            <a:r>
              <a:rPr lang="es-ES" altLang="es-ES" dirty="0"/>
              <a:t>Los  inmaculados Baha'i Gardens, terminados en 2001, son un monumento tranquilo a los fundadores de la Fe bahá'í. </a:t>
            </a:r>
          </a:p>
          <a:p>
            <a:pPr eaLnBrk="1" hangingPunct="1"/>
            <a:r>
              <a:rPr lang="es-ES" altLang="es-ES" dirty="0"/>
              <a:t>Los peregrinos llegan a Haifa de todas partes del mundo para rendir homenaje a los primeros líderes de su religión, que hace hincapié en la unidad entre culturas y religiones.</a:t>
            </a:r>
          </a:p>
        </p:txBody>
      </p:sp>
    </p:spTree>
    <p:extLst>
      <p:ext uri="{BB962C8B-B14F-4D97-AF65-F5344CB8AC3E}">
        <p14:creationId xmlns:p14="http://schemas.microsoft.com/office/powerpoint/2010/main" val="2302323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825952" cy="626454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dirty="0"/>
              <a:t>Haifa es la sede internacional de la </a:t>
            </a:r>
            <a:r>
              <a:rPr lang="es-ES" altLang="es-ES" b="1" dirty="0"/>
              <a:t>Fe bahá'í,</a:t>
            </a:r>
            <a:r>
              <a:rPr lang="es-ES" altLang="es-ES" dirty="0"/>
              <a:t> que se inició en medio de persecuciones en Persia en el siglo XIX. </a:t>
            </a:r>
          </a:p>
          <a:p>
            <a:pPr eaLnBrk="1" hangingPunct="1"/>
            <a:r>
              <a:rPr lang="es-ES" altLang="es-ES" dirty="0"/>
              <a:t>Los bahá'ís creen en la unidad de todas las religiones y creen que los mensajeros de Dios como Moisés, Jesús y Mahoma han sido enviados en diferentes momentos de la historia de las doctrinas diferentes para adaptarse a las cambiantes necesidades sociales, pero con lo sustancial del mismo mensaje. </a:t>
            </a:r>
          </a:p>
          <a:p>
            <a:pPr eaLnBrk="1" hangingPunct="1"/>
            <a:r>
              <a:rPr lang="es-ES" altLang="es-ES" dirty="0"/>
              <a:t>La más reciente de estos maestros celestiales, de acuerdo a los bahá'ís, fue </a:t>
            </a:r>
            <a:r>
              <a:rPr lang="es-ES" altLang="es-ES" b="1" dirty="0"/>
              <a:t>Bahá'u'lláh</a:t>
            </a:r>
            <a:r>
              <a:rPr lang="es-ES" altLang="es-ES" dirty="0"/>
              <a:t> (1.817-92), cuya llegada fue anunciada por el Bab. Bahá'u'lláh fue exiliado por las autoridades turcas de Acre (Akko), donde escribió sus doctrinas y tuvo una muerte tranquila en Bahji House.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197989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825952" cy="5976069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dirty="0"/>
              <a:t>Los restos del Bab fueron escondidos durante años después de su muerte, la muerte de un mártir en el frente de un pelotón de fusilamiento en 1850</a:t>
            </a:r>
          </a:p>
          <a:p>
            <a:pPr eaLnBrk="1" hangingPunct="1"/>
            <a:r>
              <a:rPr lang="es-ES" altLang="es-ES" dirty="0"/>
              <a:t> Con el tiempo del barrio de Bab se llevaron en secreto a la Tierra Santa. </a:t>
            </a:r>
          </a:p>
          <a:p>
            <a:pPr eaLnBrk="1" hangingPunct="1"/>
            <a:r>
              <a:rPr lang="es-ES" altLang="es-ES" dirty="0"/>
              <a:t>Durante una de sus visitas a Haifa en 1890, Bahá'u'lláh señaló a su hijo el lugar en el Monte Carmelo, donde </a:t>
            </a:r>
            <a:r>
              <a:rPr lang="es-ES" altLang="es-ES" b="1" dirty="0"/>
              <a:t>los</a:t>
            </a:r>
            <a:r>
              <a:rPr lang="es-ES" altLang="es-ES" dirty="0"/>
              <a:t> restos del </a:t>
            </a:r>
            <a:r>
              <a:rPr lang="es-ES" altLang="es-ES" b="1" dirty="0"/>
              <a:t>Bab</a:t>
            </a:r>
            <a:r>
              <a:rPr lang="es-ES" altLang="es-ES" dirty="0"/>
              <a:t> debían ser enterrados en una tumba digna.</a:t>
            </a:r>
          </a:p>
          <a:p>
            <a:pPr eaLnBrk="1" hangingPunct="1"/>
            <a:r>
              <a:rPr lang="es-ES" altLang="es-ES" dirty="0"/>
              <a:t>Al principio, la tumba del Bab fue ubicada en un edificio de piedra simple de seis habitaciones, construida en </a:t>
            </a:r>
            <a:r>
              <a:rPr lang="es-ES" altLang="es-ES" b="1" dirty="0"/>
              <a:t>1899-1909.</a:t>
            </a:r>
            <a:r>
              <a:rPr lang="es-ES" altLang="es-ES" dirty="0"/>
              <a:t> </a:t>
            </a:r>
          </a:p>
          <a:p>
            <a:pPr eaLnBrk="1" hangingPunct="1"/>
            <a:r>
              <a:rPr lang="es-ES" altLang="es-ES" dirty="0"/>
              <a:t>En 1921, el líder bahá'í Abdu'l-Bahá (hijo mayor de Bahá'u'lláh) también fue enterrado en la capilla.</a:t>
            </a:r>
          </a:p>
        </p:txBody>
      </p:sp>
    </p:spTree>
    <p:extLst>
      <p:ext uri="{BB962C8B-B14F-4D97-AF65-F5344CB8AC3E}">
        <p14:creationId xmlns:p14="http://schemas.microsoft.com/office/powerpoint/2010/main" val="1147760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897960" cy="619311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dirty="0"/>
              <a:t>En </a:t>
            </a:r>
            <a:r>
              <a:rPr lang="es-ES" altLang="es-ES" b="1" dirty="0"/>
              <a:t>1948-1953,</a:t>
            </a:r>
            <a:r>
              <a:rPr lang="es-ES" altLang="es-ES" dirty="0"/>
              <a:t> Shoghi Effendi dirigió una importante ampliación del santuario diseñado en el estilo neoclásico por el arquitecto William Sutherland Maxwell.</a:t>
            </a:r>
          </a:p>
          <a:p>
            <a:pPr eaLnBrk="1" hangingPunct="1"/>
            <a:r>
              <a:rPr lang="es-ES" altLang="es-ES" dirty="0"/>
              <a:t>La sede de la Casa Universal de Justicia, donde órgano rector de la Fe Bahá'í se reúne, se añadió en </a:t>
            </a:r>
            <a:r>
              <a:rPr lang="es-ES" altLang="es-ES" b="1" dirty="0"/>
              <a:t>1975-83.</a:t>
            </a:r>
            <a:r>
              <a:rPr lang="es-ES" altLang="es-ES" dirty="0"/>
              <a:t> </a:t>
            </a:r>
          </a:p>
          <a:p>
            <a:pPr eaLnBrk="1" hangingPunct="1"/>
            <a:r>
              <a:rPr lang="es-ES" altLang="es-ES" dirty="0"/>
              <a:t>También de estilo neoclásico  fue diseñado por el arquitecto Husayn Amanat. </a:t>
            </a:r>
          </a:p>
          <a:p>
            <a:pPr eaLnBrk="1" hangingPunct="1"/>
            <a:r>
              <a:rPr lang="es-ES" altLang="es-ES" dirty="0"/>
              <a:t>Los famosos </a:t>
            </a:r>
            <a:r>
              <a:rPr lang="es-ES" altLang="es-ES" b="1" dirty="0"/>
              <a:t>jardines bahai</a:t>
            </a:r>
            <a:r>
              <a:rPr lang="es-ES" altLang="es-ES" dirty="0"/>
              <a:t> (también conocidos como (Terrace Gardens ) fueron diseñados por el arquitecto Fariborz Sahba y construido entre 1990 y 2001. </a:t>
            </a:r>
          </a:p>
          <a:p>
            <a:pPr eaLnBrk="1" hangingPunct="1"/>
            <a:r>
              <a:rPr lang="es-ES" altLang="es-ES" dirty="0"/>
              <a:t>En 2008, la UNESCO declaró el Santuario Baha'i  </a:t>
            </a:r>
            <a:r>
              <a:rPr lang="es-ES" altLang="es-ES" u="sng" dirty="0"/>
              <a:t>Patrimonio de la Humanidad</a:t>
            </a:r>
            <a:r>
              <a:rPr lang="es-ES" altLang="es-ES" dirty="0"/>
              <a:t> junto con el santuario y la tumba de Bahá'u'lláh en Acre. 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235894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041976" cy="5904507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ES" dirty="0"/>
              <a:t>Las </a:t>
            </a:r>
            <a:r>
              <a:rPr lang="es-ES" altLang="es-ES" b="1" dirty="0"/>
              <a:t>Terrazas</a:t>
            </a:r>
            <a:r>
              <a:rPr lang="es-ES" altLang="es-ES" dirty="0"/>
              <a:t> de la Fe Bahá'í , también conocidas como los </a:t>
            </a:r>
            <a:r>
              <a:rPr lang="es-ES" altLang="es-ES" b="1" dirty="0"/>
              <a:t>Jardines Colgantes de Haifa,</a:t>
            </a:r>
            <a:r>
              <a:rPr lang="es-ES" altLang="es-ES" dirty="0"/>
              <a:t> son terrazas ajardinadas alrededor del Santuario del Báb en el Monte Carmelo en Haifa , Israel .</a:t>
            </a:r>
          </a:p>
          <a:p>
            <a:pPr eaLnBrk="1" hangingPunct="1"/>
            <a:r>
              <a:rPr lang="es-ES" altLang="es-ES" dirty="0"/>
              <a:t>Se trata de uno de los atractivos turísticos más visitados de Israel . </a:t>
            </a:r>
          </a:p>
          <a:p>
            <a:pPr eaLnBrk="1" hangingPunct="1"/>
            <a:r>
              <a:rPr lang="es-ES" altLang="es-ES" dirty="0"/>
              <a:t>Junto con los Lugares sacros bahaíes en el oeste de Galilea , son un Patrimonio de la Humanidad por la UNESCO.</a:t>
            </a:r>
          </a:p>
          <a:p>
            <a:pPr eaLnBrk="1" hangingPunct="1"/>
            <a:r>
              <a:rPr lang="es-ES" altLang="es-ES" dirty="0"/>
              <a:t>Las terrazas representan los primeros dieciocho discípulos del Báb , que fueron designados " Carta por la Vida ",  aunque no son terrazas individuales están conectadas con letras individuales.</a:t>
            </a:r>
          </a:p>
        </p:txBody>
      </p:sp>
    </p:spTree>
    <p:extLst>
      <p:ext uri="{BB962C8B-B14F-4D97-AF65-F5344CB8AC3E}">
        <p14:creationId xmlns:p14="http://schemas.microsoft.com/office/powerpoint/2010/main" val="2180236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113984" cy="5761186"/>
          </a:xfrm>
        </p:spPr>
        <p:txBody>
          <a:bodyPr/>
          <a:lstStyle/>
          <a:p>
            <a:pPr eaLnBrk="1" hangingPunct="1"/>
            <a:r>
              <a:rPr lang="es-ES" altLang="es-ES" dirty="0"/>
              <a:t>Nueve círculos concéntricos proporcionar la geometría principal de las dieciocho terrazas. </a:t>
            </a:r>
          </a:p>
          <a:p>
            <a:pPr eaLnBrk="1" hangingPunct="1"/>
            <a:r>
              <a:rPr lang="es-ES" altLang="es-ES" dirty="0"/>
              <a:t>Así como la identificación de un círculo presupone un centro, por lo que las terrazas se han concebido como generadas a partir del Santuario del Báb. </a:t>
            </a:r>
          </a:p>
          <a:p>
            <a:pPr eaLnBrk="1" hangingPunct="1"/>
            <a:r>
              <a:rPr lang="es-ES" altLang="es-ES" dirty="0"/>
              <a:t>Los dieciocho terrazas además de una terraza del Santuario del Báb diecinueve terrazas total.</a:t>
            </a:r>
          </a:p>
          <a:p>
            <a:pPr eaLnBrk="1" hangingPunct="1"/>
            <a:r>
              <a:rPr lang="es-ES" altLang="es-ES" dirty="0"/>
              <a:t> Diecinueve es un número significativo tanto en las religiones Bahá'í y Babi. </a:t>
            </a:r>
          </a:p>
          <a:p>
            <a:pPr eaLnBrk="1" hangingPunct="1"/>
            <a:r>
              <a:rPr lang="es-ES" altLang="es-ES" dirty="0"/>
              <a:t>Fariborz Sahba comenzó a trabajar en 1987 el diseño de los jardines y supervisó la construcción.</a:t>
            </a:r>
          </a:p>
        </p:txBody>
      </p:sp>
    </p:spTree>
    <p:extLst>
      <p:ext uri="{BB962C8B-B14F-4D97-AF65-F5344CB8AC3E}">
        <p14:creationId xmlns:p14="http://schemas.microsoft.com/office/powerpoint/2010/main" val="2285301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897960" cy="604852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dirty="0"/>
              <a:t>A partir de su base, los jardines se extienden a casi un kilómetro por la ladera del Monte Carmelo, que abarca unos 200.000 metros cuadrados de terreno. </a:t>
            </a:r>
          </a:p>
          <a:p>
            <a:pPr eaLnBrk="1" hangingPunct="1"/>
            <a:r>
              <a:rPr lang="es-ES" altLang="es-ES" dirty="0"/>
              <a:t>Los jardines están unidos por una escalera flanqueada por dos arroyos de agua corriente en cascada por la ladera de la montaña a través de los pasos y puentes de la terraza. </a:t>
            </a:r>
          </a:p>
          <a:p>
            <a:pPr eaLnBrk="1" hangingPunct="1"/>
            <a:r>
              <a:rPr lang="es-ES" altLang="es-ES" dirty="0"/>
              <a:t>Los jardines tienen elementos de los jardines paraíso persas , aislando el sitio del ruido del entorno y la conexión de los diferentes edificios Bahá'í juntos en el Monte Carmelo.</a:t>
            </a:r>
          </a:p>
          <a:p>
            <a:pPr eaLnBrk="1" hangingPunct="1"/>
            <a:r>
              <a:rPr lang="es-ES" altLang="es-ES" dirty="0"/>
              <a:t>El sistema de riego incluye un ordenador que, sobre la base de datos meteorológicos que recibe, controla cientos de válvulas para distribuir el agua a lo largo de los jardines por aspersión y goteo.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596104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761062"/>
          </a:xfrm>
        </p:spPr>
        <p:txBody>
          <a:bodyPr/>
          <a:lstStyle/>
          <a:p>
            <a:pPr eaLnBrk="1" hangingPunct="1"/>
            <a:r>
              <a:rPr lang="es-ES" altLang="es-ES" dirty="0"/>
              <a:t>Esto se hace por la noche y temprano en la mañana, para evitar el desperdicio de agua por evaporación. </a:t>
            </a:r>
          </a:p>
          <a:p>
            <a:pPr eaLnBrk="1" hangingPunct="1"/>
            <a:r>
              <a:rPr lang="es-ES" altLang="es-ES" dirty="0"/>
              <a:t>El agua que fluye a lo largo de las escaleras está circulando en un sistema cerrado dentro de cada terraza, de modo que casi no se desperdicia el agua. </a:t>
            </a:r>
          </a:p>
        </p:txBody>
      </p:sp>
    </p:spTree>
    <p:extLst>
      <p:ext uri="{BB962C8B-B14F-4D97-AF65-F5344CB8AC3E}">
        <p14:creationId xmlns:p14="http://schemas.microsoft.com/office/powerpoint/2010/main" val="2465957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Bahai Gardens.-xxx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1828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js1024_Israel.-Haifa.-Bahai_Gardens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784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israel_haifa_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36163" cy="745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0042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2 Imagen" descr="js1024_Israel.-Haifa.-Bahai_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871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js1024_Israel.-Haifa.-Bahai_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9039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js1024_Israel.-Haifa.-Bahai_Gardens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7598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js1024_Israel_-_Haifa_-_Bahai_Gardens_0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840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js1024_Israel.-Haifa.-Bahai_Gardens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9886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js1024_Israel.-Haifa.-Bahai_Gardens.-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0204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Baha´i Gardens.-x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7614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js1024_Israel.-Haifa.-Bahai_Gardens.-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38154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Bahai garden freescreensave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7755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Baha´i .-The Shrine of the Bab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50401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Bahai.-UpperTerrace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33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Bahai Gardens.-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01441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Baha´i Gardens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64785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Bahai Gardens.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13134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Baha_i_gardens_by_David_Shankbo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6597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Baha´i Gardens.-x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10948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Baha´i Gardens.-x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7871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Baha´i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0824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Bahai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467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0819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Haifa_Bahai_Gardens_-_landscap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20742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Haifa View From Bahai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9646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Bahai Gardens.-Shrine of the Ba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70950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Bahai Gardens.-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28769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Bahai 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7126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Bahai Gardens.-z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1520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Bahai.-UpperTerrace.-Shr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98618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Bahai.-UpperTerraces Botto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53932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bahai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6750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Bahai Gardens.-Bahia de Haifa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07365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Bahai Gardens.-ñ2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3321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Bahai Gardens.-ñ2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38684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Bahai Gardens.-ñ1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1748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Bahai.-Terraces Ben Gurio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11835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Bahai.-Terraces Ben Gur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0445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Bahai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65058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js1024_Israel.-Haifa.-Bahai_gardens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01915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3 Imagen" descr="Baha´i World Cen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98276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js1024_Israel_-_Haifa_-_Bahai_Gardens_0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08540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js1024_Israel.-Haifa.-Bahai_Gardens.-3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55804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js1024_Israel.-Haifa.-Bahai_Gardens.-3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055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js1024_Israel.-Haifa.-Bahai_Gardens.-3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2796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js1024_Israel.-Haifa.-Bhai_Gardens.-3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81044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baha_i_garden_in Haifa_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63581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Baha´i Gardens.-x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95366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Baha i Gardens´.-x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39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Baha´i Gardens.-x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6774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Bahai.-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20524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Bahai Gardens.-ñ1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73742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Bahai Gardens.-ñ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66592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Bahai Gardens.-Terrac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54181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Bahaí Gardens.-x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60776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Bahai Gardens,.ñ2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491147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Bahai Gardens.-p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62266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Bahai Gardens.-p10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30878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Bahai Gardens.-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116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1" name="2 Imagen" descr="Bahai Gardens.-6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0"/>
            <a:ext cx="49323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912420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Bahai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270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Bahai Gardens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03334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Bahai.-Israel.-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694238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Bahahi.-UpperTerrace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66621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Bahai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25698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Bahai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07234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Bahai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530457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Bahai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18701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Bahai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26831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Bahai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8855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Bahai.-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464391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Bahai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474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Bahai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47407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Bahai-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850626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Bahai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428216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Bahai.-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684786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Bahai.-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74118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Bahai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781119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Bahai.-Archiv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718433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Bahai.-Archives Shr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21358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2 Imagen" descr="Bahai.-I.-UpperTerraces Ar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80359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Bahai.-International Archives Shr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3963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Bahai.-J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020470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Bahai.-LowerTerrac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078955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Bahai.-LowerTerrac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55654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Bahai.-LowerTerrace.- White Ca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25088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Bahai.-LowerTerrace.-Flow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147166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Bahai.-LowerTerrace.-Flowers Se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468702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Bahai.-LowerTerrac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64569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Bahai.-LowerTerrace.-Fountai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791159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Bahai.-LowerTerraces Fountai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287850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Bahai Gardens.-ñ1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106806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Bahai.-LowerTerracesFountai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9799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Bahai Gardens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11840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Bahai Gardens.-p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990713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Bahai Gardens.-Fountai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12817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Bahai Gardens.-_redflowers_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785932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Bahai.-LowerTerracesS hrine Entran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49147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Bahai.-Monument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54220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Bahai.-Monument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88551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Bahai.-Palm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40149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2 Imagen" descr="Bahai.-Shrine of Bab.-Pathw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811724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Bahai.-Shrine of Bab -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24875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Bahai.-Shrine of Bab Gardens Eagl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932006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Bahai.-Shrine of the Bab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173137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Bahai.-Shrine of the Bab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175169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Bahai.-Shrine of the Bab Peacoc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714237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Bahai.-Shrine of the BabGardens 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67346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Bahai.-UpperTerrace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266934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Bahai1.-ShrineOfBa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35888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Bahai2.-ShrineOfBab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995128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-Baha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1468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Bahai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95665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Bahai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732788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2 Imagen" descr="Bahai Gardens..-ñ3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692251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Bahai Gardens..-p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884560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Bahai Gardens.-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70820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Bahai Gardens.-00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013975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js1024_Israel.-Haifa.-Bahai_Gardens.-3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709363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Bahai Gardens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65110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Bahai Gardens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30381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Bahai Gardens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229975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Bahai Garden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76428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Bahai.ShrineOfTheBabTerrac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32795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Bahai.-LowerTerrace Shrine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90156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Bahai.-LowerTerrace Shrine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47309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Bahai Gardens.-ñ4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24138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2 Imagen" descr="Haifa.-Gardens.-q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84505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Bahai_gardens_Wallpap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964054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Bahai.-LowerTerrace Shrin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195015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1 Imagen" descr="Bahai Garden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731124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 descr="Bahai Gardens.-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16521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 descr="Bahai Gardens.-ñ1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26815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Bahai Gardens.-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54934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Bahai Gardens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07875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1 Imagen" descr="Bahai Gardens.-House of Justi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407645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1 Imagen" descr="Bahai Gardens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437936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1 Imagen" descr="Bahai Gardens.-ArchivesFlowers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243418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1 Imagen" descr="Bahai Gardens.-Monte Carmel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228867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 descr="Bahai Gardens.-ñ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52565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 descr="Bahai Gardens.-ñ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1183984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1 Imagen" descr="Bahai Gardens.-ñ9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148897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1 Imagen" descr="Bahai Gardens.-ñ10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991995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1 Imagen" descr="Bahai Gardens.-ñ1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456649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1 Imagen" descr="Bahai Gardens.-ñ1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859457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1 Imagen" descr="Bahai Gardens.-ñ16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4251392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1 Imagen" descr="Bahai Gardens.-ñ19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980019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1 Imagen" descr="Bahai Gardens.-ñ2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094569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1 Imagen" descr="Bahai Gardens.-ñ2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263160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1 Imagen" descr="Bahai Gardens.-ñ2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08027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1 Imagen" descr="Bahai Gardens.-ñ2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3998244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1 Imagen" descr="Bahai Gardens.-ñ2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0303101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1 Imagen" descr="Bahai Gardens.-ñ2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516924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1 Imagen" descr="Bahai Gardens.-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6202231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1 Imagen" descr="Bahai Gardens.-ñ27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9519707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1 Imagen" descr="Bahai Gardens.-ñ3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874281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1 Imagen" descr="Bahai Gardens.-ñ3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3831788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1 Imagen" descr="Bahai Gardens.-p1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707719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1 Imagen" descr="Bahai Gardens.-ñ3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4208288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1 Imagen" descr="Bahai Gardens.-Parter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165540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1 Imagen" descr="Bahai Gardens.-ñ3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2406813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1 Imagen" descr="Bahai Gardens.-ñ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7371781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2 Imagen" descr="Bahai Gardens.-ñ3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7594525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1 Imagen" descr="Bahai Gardens.-ñ40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674580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1 Imagen" descr="Bahai Gardens.---ñ18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1262497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4" name="1 Imagen" descr="Bahai Gardens.-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793955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1 Imagen" descr="Bahai Gardens.-p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4889265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1 Imagen" descr="Bahai Gardens.-p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1917248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1 Imagen" descr="Bahai Gardens.-p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023426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0" name="1 Imagen" descr="Bahai Gardens.-p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0241751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1 Imagen" descr="Bahai Gardens.-p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6102790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418" name="1 Imagen" descr="Bahai Gardens.-p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4475862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2" name="1 Imagen" descr="Bahai Gardens.-Palacio de Justicia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831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1 Imagen" descr="Bahai Gardens.-Paseo de terraco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009641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0" name="2 Imagen" descr="Bahai Gardens.-St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87582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4" name="1 Imagen" descr="Bahai Gardens.-Star symbo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6464728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8" name="1 Imagen" descr="Bahai Gardens.-z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19874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2" name="1 Imagen" descr="Bahai Gardens.-z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9916840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6" name="1 Imagen" descr="Bahai Gardens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1335208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10" name="1 Imagen" descr="Bahai Gardens9Day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9718618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4" name="1 Imagen" descr="Baha'i Gardens.-Ac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4427610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58" name="1 Imagen" descr="Bahai GardensEag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8157213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1 Imagen" descr="Bahai Shire Gardens Haifa Israel.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0673516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6" name="1 Imagen" descr="Bahai Shire Gardens Haifa Israel.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5552021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30" name="1 Imagen" descr="Bahai Shire Gardens Haifa Israel.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6945018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1 Imagen" descr="Bahji.-Portic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0132672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1 Imagen" descr="Bahji .-Shrine Side Vi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0513355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2" name="1 Imagen" descr="Bahji Gardens.-.-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014321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1 Imagen" descr="Bahji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880063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0" name="1 Imagen" descr="Israel.-Haifa.-Bahai Gardens.-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177157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1 Imagen" descr="Bahji Mans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571691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898" name="1 Imagen" descr="Bahji Pat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5794659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2" name="1 Imagen" descr="Bahji Path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9053775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46" name="1 Imagen" descr="Haifa.-Bahai.-1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380820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1 Imagen" descr="Bahji.-Terrac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569049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994" name="1 Imagen" descr="BahaGardens.-xxx9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972222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1 Imagen" descr="Bahai Gardens, Haif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9113325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2" name="1 Imagen" descr="bahai Gardens_1_8_s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0933197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1 Imagen" descr="Bahai-gardens-haifa-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88575" cy="764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41377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1098</Words>
  <Application>Microsoft Office PowerPoint</Application>
  <PresentationFormat>Presentación en pantalla (4:3)</PresentationFormat>
  <Paragraphs>191</Paragraphs>
  <Slides>206</Slides>
  <Notes>123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206</vt:i4>
      </vt:variant>
    </vt:vector>
  </HeadingPairs>
  <TitlesOfParts>
    <vt:vector size="211" baseType="lpstr">
      <vt:lpstr>Calibri</vt:lpstr>
      <vt:lpstr>Century Schoolbook</vt:lpstr>
      <vt:lpstr>Wingdings</vt:lpstr>
      <vt:lpstr>Wingdings 2</vt:lpstr>
      <vt:lpstr>Default Theme</vt:lpstr>
      <vt:lpstr>ASIA.-LA VUELTA AL MUNDO EN 885 JARDINES ISRAEL.-BAHAI GARDENS .-HAIFA </vt:lpstr>
      <vt:lpstr>Bahai Gardens.-Haifa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385 JARDINES.-ISRAEL</dc:title>
  <dc:creator>Josep</dc:creator>
  <cp:lastModifiedBy>Usuario</cp:lastModifiedBy>
  <cp:revision>7</cp:revision>
  <dcterms:created xsi:type="dcterms:W3CDTF">2013-09-17T05:34:35Z</dcterms:created>
  <dcterms:modified xsi:type="dcterms:W3CDTF">2018-03-02T06:01:46Z</dcterms:modified>
</cp:coreProperties>
</file>