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5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409"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410" r:id="rId111"/>
    <p:sldId id="365" r:id="rId112"/>
    <p:sldId id="366" r:id="rId113"/>
    <p:sldId id="408"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387" r:id="rId135"/>
    <p:sldId id="388" r:id="rId136"/>
    <p:sldId id="389" r:id="rId137"/>
    <p:sldId id="390" r:id="rId138"/>
    <p:sldId id="391" r:id="rId139"/>
    <p:sldId id="392" r:id="rId140"/>
    <p:sldId id="393" r:id="rId141"/>
    <p:sldId id="394" r:id="rId142"/>
    <p:sldId id="395" r:id="rId143"/>
    <p:sldId id="396" r:id="rId144"/>
    <p:sldId id="397" r:id="rId145"/>
    <p:sldId id="398" r:id="rId146"/>
    <p:sldId id="399" r:id="rId147"/>
    <p:sldId id="400" r:id="rId148"/>
    <p:sldId id="401" r:id="rId149"/>
    <p:sldId id="402" r:id="rId150"/>
    <p:sldId id="403" r:id="rId151"/>
    <p:sldId id="404" r:id="rId152"/>
    <p:sldId id="405" r:id="rId153"/>
    <p:sldId id="406" r:id="rId1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ableStyles" Target="tableStyle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1D3DA6-1792-42F1-98F2-36455466FBA6}"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DE327A-5FEA-42D0-8D3C-30D0554470ED}" type="slidenum">
              <a:rPr lang="es-ES" smtClean="0"/>
              <a:t>‹Nº›</a:t>
            </a:fld>
            <a:endParaRPr lang="es-ES" dirty="0"/>
          </a:p>
        </p:txBody>
      </p:sp>
    </p:spTree>
    <p:extLst>
      <p:ext uri="{BB962C8B-B14F-4D97-AF65-F5344CB8AC3E}">
        <p14:creationId xmlns:p14="http://schemas.microsoft.com/office/powerpoint/2010/main" val="2069150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Jerusalem Botanic Garden </a:t>
            </a:r>
          </a:p>
        </p:txBody>
      </p:sp>
      <p:sp>
        <p:nvSpPr>
          <p:cNvPr id="4" name="3 Marcador de número de diapositiva"/>
          <p:cNvSpPr>
            <a:spLocks noGrp="1"/>
          </p:cNvSpPr>
          <p:nvPr>
            <p:ph type="sldNum" sz="quarter" idx="5"/>
          </p:nvPr>
        </p:nvSpPr>
        <p:spPr/>
        <p:txBody>
          <a:bodyPr/>
          <a:lstStyle/>
          <a:p>
            <a:pPr>
              <a:defRPr/>
            </a:pPr>
            <a:fld id="{658D90BF-CB9F-48EC-965D-F07AC13696DA}"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Jerusalem Botanic Garden</a:t>
            </a:r>
          </a:p>
        </p:txBody>
      </p:sp>
      <p:sp>
        <p:nvSpPr>
          <p:cNvPr id="4" name="3 Marcador de número de diapositiva"/>
          <p:cNvSpPr>
            <a:spLocks noGrp="1"/>
          </p:cNvSpPr>
          <p:nvPr>
            <p:ph type="sldNum" sz="quarter" idx="5"/>
          </p:nvPr>
        </p:nvSpPr>
        <p:spPr/>
        <p:txBody>
          <a:bodyPr/>
          <a:lstStyle/>
          <a:p>
            <a:pPr>
              <a:defRPr/>
            </a:pPr>
            <a:fld id="{FDA36B94-93F2-404C-A60D-1765BE61E0A7}"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Jerusalem Botanic Garden</a:t>
            </a:r>
          </a:p>
        </p:txBody>
      </p:sp>
      <p:sp>
        <p:nvSpPr>
          <p:cNvPr id="4" name="3 Marcador de número de diapositiva"/>
          <p:cNvSpPr>
            <a:spLocks noGrp="1"/>
          </p:cNvSpPr>
          <p:nvPr>
            <p:ph type="sldNum" sz="quarter" idx="5"/>
          </p:nvPr>
        </p:nvSpPr>
        <p:spPr/>
        <p:txBody>
          <a:bodyPr/>
          <a:lstStyle/>
          <a:p>
            <a:pPr>
              <a:defRPr/>
            </a:pPr>
            <a:fld id="{4D5FA332-5B25-4AC0-A4A1-7CF3A30E5516}"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Jerusalem Botanic Garden</a:t>
            </a:r>
          </a:p>
        </p:txBody>
      </p:sp>
      <p:sp>
        <p:nvSpPr>
          <p:cNvPr id="4" name="3 Marcador de número de diapositiva"/>
          <p:cNvSpPr>
            <a:spLocks noGrp="1"/>
          </p:cNvSpPr>
          <p:nvPr>
            <p:ph type="sldNum" sz="quarter" idx="5"/>
          </p:nvPr>
        </p:nvSpPr>
        <p:spPr/>
        <p:txBody>
          <a:bodyPr/>
          <a:lstStyle/>
          <a:p>
            <a:pPr>
              <a:defRPr/>
            </a:pPr>
            <a:fld id="{EE5B8AF6-2702-4339-9344-BEEBF72CD6BC}"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Jerusalem Botanic Garden</a:t>
            </a:r>
          </a:p>
        </p:txBody>
      </p:sp>
      <p:sp>
        <p:nvSpPr>
          <p:cNvPr id="4" name="3 Marcador de número de diapositiva"/>
          <p:cNvSpPr>
            <a:spLocks noGrp="1"/>
          </p:cNvSpPr>
          <p:nvPr>
            <p:ph type="sldNum" sz="quarter" idx="5"/>
          </p:nvPr>
        </p:nvSpPr>
        <p:spPr/>
        <p:txBody>
          <a:bodyPr/>
          <a:lstStyle/>
          <a:p>
            <a:pPr>
              <a:defRPr/>
            </a:pPr>
            <a:fld id="{A68426B1-BDCE-46B2-9060-84E4AB473E38}"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Jerusalem Botanic Garden</a:t>
            </a:r>
          </a:p>
        </p:txBody>
      </p:sp>
      <p:sp>
        <p:nvSpPr>
          <p:cNvPr id="4" name="3 Marcador de número de diapositiva"/>
          <p:cNvSpPr>
            <a:spLocks noGrp="1"/>
          </p:cNvSpPr>
          <p:nvPr>
            <p:ph type="sldNum" sz="quarter" idx="5"/>
          </p:nvPr>
        </p:nvSpPr>
        <p:spPr/>
        <p:txBody>
          <a:bodyPr/>
          <a:lstStyle/>
          <a:p>
            <a:pPr>
              <a:defRPr/>
            </a:pPr>
            <a:fld id="{794CA518-38F9-4773-B98C-87C35EADA404}"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Jerusalem Botanic Garden</a:t>
            </a:r>
          </a:p>
        </p:txBody>
      </p:sp>
      <p:sp>
        <p:nvSpPr>
          <p:cNvPr id="4" name="3 Marcador de número de diapositiva"/>
          <p:cNvSpPr>
            <a:spLocks noGrp="1"/>
          </p:cNvSpPr>
          <p:nvPr>
            <p:ph type="sldNum" sz="quarter" idx="5"/>
          </p:nvPr>
        </p:nvSpPr>
        <p:spPr/>
        <p:txBody>
          <a:bodyPr/>
          <a:lstStyle/>
          <a:p>
            <a:pPr>
              <a:defRPr/>
            </a:pPr>
            <a:fld id="{7D373F75-52B1-42BA-8BBB-F73714669329}"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Jerusalem Botanic Garden</a:t>
            </a:r>
          </a:p>
        </p:txBody>
      </p:sp>
      <p:sp>
        <p:nvSpPr>
          <p:cNvPr id="4" name="3 Marcador de número de diapositiva"/>
          <p:cNvSpPr>
            <a:spLocks noGrp="1"/>
          </p:cNvSpPr>
          <p:nvPr>
            <p:ph type="sldNum" sz="quarter" idx="5"/>
          </p:nvPr>
        </p:nvSpPr>
        <p:spPr/>
        <p:txBody>
          <a:bodyPr/>
          <a:lstStyle/>
          <a:p>
            <a:pPr>
              <a:defRPr/>
            </a:pPr>
            <a:fld id="{12FE8AF2-6FDE-4F18-A879-EBFFE3F7BDE3}"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Jerusalem Botanic Garden</a:t>
            </a:r>
          </a:p>
        </p:txBody>
      </p:sp>
      <p:sp>
        <p:nvSpPr>
          <p:cNvPr id="4" name="3 Marcador de número de diapositiva"/>
          <p:cNvSpPr>
            <a:spLocks noGrp="1"/>
          </p:cNvSpPr>
          <p:nvPr>
            <p:ph type="sldNum" sz="quarter" idx="5"/>
          </p:nvPr>
        </p:nvSpPr>
        <p:spPr/>
        <p:txBody>
          <a:bodyPr/>
          <a:lstStyle/>
          <a:p>
            <a:pPr>
              <a:defRPr/>
            </a:pPr>
            <a:fld id="{1FF544ED-9C38-4C7A-A014-72BF86CF73F2}"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Jerusalem Botanic Garden</a:t>
            </a:r>
          </a:p>
        </p:txBody>
      </p:sp>
      <p:sp>
        <p:nvSpPr>
          <p:cNvPr id="4" name="3 Marcador de número de diapositiva"/>
          <p:cNvSpPr>
            <a:spLocks noGrp="1"/>
          </p:cNvSpPr>
          <p:nvPr>
            <p:ph type="sldNum" sz="quarter" idx="5"/>
          </p:nvPr>
        </p:nvSpPr>
        <p:spPr/>
        <p:txBody>
          <a:bodyPr/>
          <a:lstStyle/>
          <a:p>
            <a:pPr>
              <a:defRPr/>
            </a:pPr>
            <a:fld id="{ABFA3002-B82E-43E9-9411-DDC060DB9601}"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Jerusalem Botanic Garden.-Centro de Recepcion</a:t>
            </a:r>
          </a:p>
        </p:txBody>
      </p:sp>
      <p:sp>
        <p:nvSpPr>
          <p:cNvPr id="4" name="3 Marcador de número de diapositiva"/>
          <p:cNvSpPr>
            <a:spLocks noGrp="1"/>
          </p:cNvSpPr>
          <p:nvPr>
            <p:ph type="sldNum" sz="quarter" idx="5"/>
          </p:nvPr>
        </p:nvSpPr>
        <p:spPr/>
        <p:txBody>
          <a:bodyPr/>
          <a:lstStyle/>
          <a:p>
            <a:pPr>
              <a:defRPr/>
            </a:pPr>
            <a:fld id="{0046E7B8-EFF2-4C92-905E-20018F0454EB}"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Jerusalem Botanic Garden</a:t>
            </a:r>
          </a:p>
        </p:txBody>
      </p:sp>
      <p:sp>
        <p:nvSpPr>
          <p:cNvPr id="4" name="3 Marcador de número de diapositiva"/>
          <p:cNvSpPr>
            <a:spLocks noGrp="1"/>
          </p:cNvSpPr>
          <p:nvPr>
            <p:ph type="sldNum" sz="quarter" idx="5"/>
          </p:nvPr>
        </p:nvSpPr>
        <p:spPr/>
        <p:txBody>
          <a:bodyPr/>
          <a:lstStyle/>
          <a:p>
            <a:pPr>
              <a:defRPr/>
            </a:pPr>
            <a:fld id="{A3C3EA17-0CFA-4CA5-88BA-3A8568090B51}"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Israel.-Haifa.-Bahai Gardens</a:t>
            </a:r>
          </a:p>
        </p:txBody>
      </p:sp>
      <p:sp>
        <p:nvSpPr>
          <p:cNvPr id="4" name="3 Marcador de número de diapositiva"/>
          <p:cNvSpPr>
            <a:spLocks noGrp="1"/>
          </p:cNvSpPr>
          <p:nvPr>
            <p:ph type="sldNum" sz="quarter" idx="5"/>
          </p:nvPr>
        </p:nvSpPr>
        <p:spPr/>
        <p:txBody>
          <a:bodyPr/>
          <a:lstStyle/>
          <a:p>
            <a:pPr>
              <a:defRPr/>
            </a:pPr>
            <a:fld id="{0C62DD95-77B9-487E-9A94-AF3329341D4A}"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Israel.-Haifa.-Bahai Gardens</a:t>
            </a:r>
          </a:p>
        </p:txBody>
      </p:sp>
      <p:sp>
        <p:nvSpPr>
          <p:cNvPr id="4" name="3 Marcador de número de diapositiva"/>
          <p:cNvSpPr>
            <a:spLocks noGrp="1"/>
          </p:cNvSpPr>
          <p:nvPr>
            <p:ph type="sldNum" sz="quarter" idx="5"/>
          </p:nvPr>
        </p:nvSpPr>
        <p:spPr/>
        <p:txBody>
          <a:bodyPr/>
          <a:lstStyle/>
          <a:p>
            <a:pPr>
              <a:defRPr/>
            </a:pPr>
            <a:fld id="{01A4840A-B160-4D60-A7CB-249D0A6A3567}"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Israel.-Haifa.-Bahai Gardens</a:t>
            </a:r>
          </a:p>
        </p:txBody>
      </p:sp>
      <p:sp>
        <p:nvSpPr>
          <p:cNvPr id="4" name="3 Marcador de número de diapositiva"/>
          <p:cNvSpPr>
            <a:spLocks noGrp="1"/>
          </p:cNvSpPr>
          <p:nvPr>
            <p:ph type="sldNum" sz="quarter" idx="5"/>
          </p:nvPr>
        </p:nvSpPr>
        <p:spPr/>
        <p:txBody>
          <a:bodyPr/>
          <a:lstStyle/>
          <a:p>
            <a:pPr>
              <a:defRPr/>
            </a:pPr>
            <a:fld id="{C92CD05E-2210-402E-8B3E-2E047F5CEC5F}"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Israel.-Haifa.-Bahai Gardens</a:t>
            </a:r>
          </a:p>
        </p:txBody>
      </p:sp>
      <p:sp>
        <p:nvSpPr>
          <p:cNvPr id="4" name="3 Marcador de número de diapositiva"/>
          <p:cNvSpPr>
            <a:spLocks noGrp="1"/>
          </p:cNvSpPr>
          <p:nvPr>
            <p:ph type="sldNum" sz="quarter" idx="5"/>
          </p:nvPr>
        </p:nvSpPr>
        <p:spPr/>
        <p:txBody>
          <a:bodyPr/>
          <a:lstStyle/>
          <a:p>
            <a:pPr>
              <a:defRPr/>
            </a:pPr>
            <a:fld id="{92075DFB-0383-479B-9BC0-2EB66660E623}"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Israel.-Haifa.-Bahai Gardens</a:t>
            </a:r>
          </a:p>
        </p:txBody>
      </p:sp>
      <p:sp>
        <p:nvSpPr>
          <p:cNvPr id="4" name="3 Marcador de número de diapositiva"/>
          <p:cNvSpPr>
            <a:spLocks noGrp="1"/>
          </p:cNvSpPr>
          <p:nvPr>
            <p:ph type="sldNum" sz="quarter" idx="5"/>
          </p:nvPr>
        </p:nvSpPr>
        <p:spPr/>
        <p:txBody>
          <a:bodyPr/>
          <a:lstStyle/>
          <a:p>
            <a:pPr>
              <a:defRPr/>
            </a:pPr>
            <a:fld id="{743D2755-27BA-452C-BCD3-1F1B673F1472}"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Israel.-Haifa Bahai Gardens</a:t>
            </a:r>
          </a:p>
        </p:txBody>
      </p:sp>
      <p:sp>
        <p:nvSpPr>
          <p:cNvPr id="4" name="3 Marcador de número de diapositiva"/>
          <p:cNvSpPr>
            <a:spLocks noGrp="1"/>
          </p:cNvSpPr>
          <p:nvPr>
            <p:ph type="sldNum" sz="quarter" idx="5"/>
          </p:nvPr>
        </p:nvSpPr>
        <p:spPr/>
        <p:txBody>
          <a:bodyPr/>
          <a:lstStyle/>
          <a:p>
            <a:pPr>
              <a:defRPr/>
            </a:pPr>
            <a:fld id="{6E11C7E8-5A5F-4BD5-819A-BD33CDC4C9EF}"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Israel.-Haifa.-Bahai Gardens</a:t>
            </a:r>
          </a:p>
        </p:txBody>
      </p:sp>
      <p:sp>
        <p:nvSpPr>
          <p:cNvPr id="4" name="3 Marcador de número de diapositiva"/>
          <p:cNvSpPr>
            <a:spLocks noGrp="1"/>
          </p:cNvSpPr>
          <p:nvPr>
            <p:ph type="sldNum" sz="quarter" idx="5"/>
          </p:nvPr>
        </p:nvSpPr>
        <p:spPr/>
        <p:txBody>
          <a:bodyPr/>
          <a:lstStyle/>
          <a:p>
            <a:pPr>
              <a:defRPr/>
            </a:pPr>
            <a:fld id="{9566B8FD-4B80-4421-895F-8DDC0B724083}"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Israel.-Haifa.-Bahai Gardens</a:t>
            </a:r>
          </a:p>
        </p:txBody>
      </p:sp>
      <p:sp>
        <p:nvSpPr>
          <p:cNvPr id="4" name="3 Marcador de número de diapositiva"/>
          <p:cNvSpPr>
            <a:spLocks noGrp="1"/>
          </p:cNvSpPr>
          <p:nvPr>
            <p:ph type="sldNum" sz="quarter" idx="5"/>
          </p:nvPr>
        </p:nvSpPr>
        <p:spPr/>
        <p:txBody>
          <a:bodyPr/>
          <a:lstStyle/>
          <a:p>
            <a:pPr>
              <a:defRPr/>
            </a:pPr>
            <a:fld id="{0F7B69FA-DC7C-470B-9BDC-0486C6948631}"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Israel.-Haifa.-Bahai Gardens</a:t>
            </a:r>
          </a:p>
        </p:txBody>
      </p:sp>
      <p:sp>
        <p:nvSpPr>
          <p:cNvPr id="4" name="3 Marcador de número de diapositiva"/>
          <p:cNvSpPr>
            <a:spLocks noGrp="1"/>
          </p:cNvSpPr>
          <p:nvPr>
            <p:ph type="sldNum" sz="quarter" idx="5"/>
          </p:nvPr>
        </p:nvSpPr>
        <p:spPr/>
        <p:txBody>
          <a:bodyPr/>
          <a:lstStyle/>
          <a:p>
            <a:pPr>
              <a:defRPr/>
            </a:pPr>
            <a:fld id="{C8D93210-B9E8-40FE-B738-99B1EDE65ADE}"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Israel.-Haifa.-Bahai Gardens</a:t>
            </a:r>
          </a:p>
        </p:txBody>
      </p:sp>
      <p:sp>
        <p:nvSpPr>
          <p:cNvPr id="4" name="3 Marcador de número de diapositiva"/>
          <p:cNvSpPr>
            <a:spLocks noGrp="1"/>
          </p:cNvSpPr>
          <p:nvPr>
            <p:ph type="sldNum" sz="quarter" idx="5"/>
          </p:nvPr>
        </p:nvSpPr>
        <p:spPr/>
        <p:txBody>
          <a:bodyPr/>
          <a:lstStyle/>
          <a:p>
            <a:pPr>
              <a:defRPr/>
            </a:pPr>
            <a:fld id="{184A74F7-A924-4572-8DF8-E2FAFEB44A06}"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Israel.-Haifa.-Bahai Gardens</a:t>
            </a:r>
          </a:p>
        </p:txBody>
      </p:sp>
      <p:sp>
        <p:nvSpPr>
          <p:cNvPr id="4" name="3 Marcador de número de diapositiva"/>
          <p:cNvSpPr>
            <a:spLocks noGrp="1"/>
          </p:cNvSpPr>
          <p:nvPr>
            <p:ph type="sldNum" sz="quarter" idx="5"/>
          </p:nvPr>
        </p:nvSpPr>
        <p:spPr/>
        <p:txBody>
          <a:bodyPr/>
          <a:lstStyle/>
          <a:p>
            <a:pPr>
              <a:defRPr/>
            </a:pPr>
            <a:fld id="{93AEF42D-C0F1-424E-98C0-78DB7EDD2575}"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Israel.-Haifa.-Bahai Gardens</a:t>
            </a:r>
          </a:p>
        </p:txBody>
      </p:sp>
      <p:sp>
        <p:nvSpPr>
          <p:cNvPr id="4" name="3 Marcador de número de diapositiva"/>
          <p:cNvSpPr>
            <a:spLocks noGrp="1"/>
          </p:cNvSpPr>
          <p:nvPr>
            <p:ph type="sldNum" sz="quarter" idx="5"/>
          </p:nvPr>
        </p:nvSpPr>
        <p:spPr/>
        <p:txBody>
          <a:bodyPr/>
          <a:lstStyle/>
          <a:p>
            <a:pPr>
              <a:defRPr/>
            </a:pPr>
            <a:fld id="{46493598-55A0-4571-AEFF-23539463F9AE}"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Israel.-Haifa.-Bahai Gardens</a:t>
            </a:r>
          </a:p>
        </p:txBody>
      </p:sp>
      <p:sp>
        <p:nvSpPr>
          <p:cNvPr id="4" name="3 Marcador de número de diapositiva"/>
          <p:cNvSpPr>
            <a:spLocks noGrp="1"/>
          </p:cNvSpPr>
          <p:nvPr>
            <p:ph type="sldNum" sz="quarter" idx="5"/>
          </p:nvPr>
        </p:nvSpPr>
        <p:spPr/>
        <p:txBody>
          <a:bodyPr/>
          <a:lstStyle/>
          <a:p>
            <a:pPr>
              <a:defRPr/>
            </a:pPr>
            <a:fld id="{AA0E55EE-9733-49C0-836B-544032393354}"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Israel.-Haifa.-Bahai Gardens</a:t>
            </a:r>
          </a:p>
        </p:txBody>
      </p:sp>
      <p:sp>
        <p:nvSpPr>
          <p:cNvPr id="4" name="3 Marcador de número de diapositiva"/>
          <p:cNvSpPr>
            <a:spLocks noGrp="1"/>
          </p:cNvSpPr>
          <p:nvPr>
            <p:ph type="sldNum" sz="quarter" idx="5"/>
          </p:nvPr>
        </p:nvSpPr>
        <p:spPr/>
        <p:txBody>
          <a:bodyPr/>
          <a:lstStyle/>
          <a:p>
            <a:pPr>
              <a:defRPr/>
            </a:pPr>
            <a:fld id="{D31C2C5F-09F9-4D3A-AECE-5E2A657877CE}"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Israel.-Haifa.-Bahai Gardens</a:t>
            </a:r>
          </a:p>
        </p:txBody>
      </p:sp>
      <p:sp>
        <p:nvSpPr>
          <p:cNvPr id="4" name="3 Marcador de número de diapositiva"/>
          <p:cNvSpPr>
            <a:spLocks noGrp="1"/>
          </p:cNvSpPr>
          <p:nvPr>
            <p:ph type="sldNum" sz="quarter" idx="5"/>
          </p:nvPr>
        </p:nvSpPr>
        <p:spPr/>
        <p:txBody>
          <a:bodyPr/>
          <a:lstStyle/>
          <a:p>
            <a:pPr>
              <a:defRPr/>
            </a:pPr>
            <a:fld id="{3F50BD19-81D7-426E-AFCA-304C4EAC844E}"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Israel.-Haifa.-Bahai Gardens</a:t>
            </a:r>
          </a:p>
        </p:txBody>
      </p:sp>
      <p:sp>
        <p:nvSpPr>
          <p:cNvPr id="4" name="3 Marcador de número de diapositiva"/>
          <p:cNvSpPr>
            <a:spLocks noGrp="1"/>
          </p:cNvSpPr>
          <p:nvPr>
            <p:ph type="sldNum" sz="quarter" idx="5"/>
          </p:nvPr>
        </p:nvSpPr>
        <p:spPr/>
        <p:txBody>
          <a:bodyPr/>
          <a:lstStyle/>
          <a:p>
            <a:pPr>
              <a:defRPr/>
            </a:pPr>
            <a:fld id="{C73ADFEF-659F-45FB-975B-366E1759DBDE}"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Israel.-Tel Giborin..</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66</a:t>
            </a:fld>
            <a:endParaRPr lang="es-ES" dirty="0"/>
          </a:p>
        </p:txBody>
      </p:sp>
    </p:spTree>
    <p:extLst>
      <p:ext uri="{BB962C8B-B14F-4D97-AF65-F5344CB8AC3E}">
        <p14:creationId xmlns:p14="http://schemas.microsoft.com/office/powerpoint/2010/main" val="12304438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Israel.-Tel Giborin..</a:t>
            </a:r>
          </a:p>
        </p:txBody>
      </p:sp>
      <p:sp>
        <p:nvSpPr>
          <p:cNvPr id="4" name="3 Marcador de número de diapositiva"/>
          <p:cNvSpPr>
            <a:spLocks noGrp="1"/>
          </p:cNvSpPr>
          <p:nvPr>
            <p:ph type="sldNum" sz="quarter" idx="10"/>
          </p:nvPr>
        </p:nvSpPr>
        <p:spPr/>
        <p:txBody>
          <a:bodyPr/>
          <a:lstStyle/>
          <a:p>
            <a:fld id="{FC680249-6A3F-4C56-B247-04A27617A3FC}"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3167705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Israel.-Tel Giborin..</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69</a:t>
            </a:fld>
            <a:endParaRPr lang="es-ES" dirty="0"/>
          </a:p>
        </p:txBody>
      </p:sp>
    </p:spTree>
    <p:extLst>
      <p:ext uri="{BB962C8B-B14F-4D97-AF65-F5344CB8AC3E}">
        <p14:creationId xmlns:p14="http://schemas.microsoft.com/office/powerpoint/2010/main" val="14041111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Israel.-Tel Giborin..</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70</a:t>
            </a:fld>
            <a:endParaRPr lang="es-ES" dirty="0"/>
          </a:p>
        </p:txBody>
      </p:sp>
    </p:spTree>
    <p:extLst>
      <p:ext uri="{BB962C8B-B14F-4D97-AF65-F5344CB8AC3E}">
        <p14:creationId xmlns:p14="http://schemas.microsoft.com/office/powerpoint/2010/main" val="4909356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Israel.-Tel Giborin..</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71</a:t>
            </a:fld>
            <a:endParaRPr lang="es-ES" dirty="0"/>
          </a:p>
        </p:txBody>
      </p:sp>
    </p:spTree>
    <p:extLst>
      <p:ext uri="{BB962C8B-B14F-4D97-AF65-F5344CB8AC3E}">
        <p14:creationId xmlns:p14="http://schemas.microsoft.com/office/powerpoint/2010/main" val="21793235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Israel.-Tel Giborin..</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72</a:t>
            </a:fld>
            <a:endParaRPr lang="es-ES" dirty="0"/>
          </a:p>
        </p:txBody>
      </p:sp>
    </p:spTree>
    <p:extLst>
      <p:ext uri="{BB962C8B-B14F-4D97-AF65-F5344CB8AC3E}">
        <p14:creationId xmlns:p14="http://schemas.microsoft.com/office/powerpoint/2010/main" val="23902788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Israel.-Tel Giborin..</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73</a:t>
            </a:fld>
            <a:endParaRPr lang="es-ES" dirty="0"/>
          </a:p>
        </p:txBody>
      </p:sp>
    </p:spTree>
    <p:extLst>
      <p:ext uri="{BB962C8B-B14F-4D97-AF65-F5344CB8AC3E}">
        <p14:creationId xmlns:p14="http://schemas.microsoft.com/office/powerpoint/2010/main" val="19458535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Israel.-Tel Giborin..</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74</a:t>
            </a:fld>
            <a:endParaRPr lang="es-ES" dirty="0"/>
          </a:p>
        </p:txBody>
      </p:sp>
    </p:spTree>
    <p:extLst>
      <p:ext uri="{BB962C8B-B14F-4D97-AF65-F5344CB8AC3E}">
        <p14:creationId xmlns:p14="http://schemas.microsoft.com/office/powerpoint/2010/main" val="36131338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Israel.-Tel Giborin..</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75</a:t>
            </a:fld>
            <a:endParaRPr lang="es-ES" dirty="0"/>
          </a:p>
        </p:txBody>
      </p:sp>
    </p:spTree>
    <p:extLst>
      <p:ext uri="{BB962C8B-B14F-4D97-AF65-F5344CB8AC3E}">
        <p14:creationId xmlns:p14="http://schemas.microsoft.com/office/powerpoint/2010/main" val="30822995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Gan</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77</a:t>
            </a:fld>
            <a:endParaRPr lang="es-ES" dirty="0"/>
          </a:p>
        </p:txBody>
      </p:sp>
    </p:spTree>
    <p:extLst>
      <p:ext uri="{BB962C8B-B14F-4D97-AF65-F5344CB8AC3E}">
        <p14:creationId xmlns:p14="http://schemas.microsoft.com/office/powerpoint/2010/main" val="12927491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Gan</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78</a:t>
            </a:fld>
            <a:endParaRPr lang="es-ES" dirty="0"/>
          </a:p>
        </p:txBody>
      </p:sp>
    </p:spTree>
    <p:extLst>
      <p:ext uri="{BB962C8B-B14F-4D97-AF65-F5344CB8AC3E}">
        <p14:creationId xmlns:p14="http://schemas.microsoft.com/office/powerpoint/2010/main" val="28094048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Gan</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79</a:t>
            </a:fld>
            <a:endParaRPr lang="es-ES" dirty="0"/>
          </a:p>
        </p:txBody>
      </p:sp>
    </p:spTree>
    <p:extLst>
      <p:ext uri="{BB962C8B-B14F-4D97-AF65-F5344CB8AC3E}">
        <p14:creationId xmlns:p14="http://schemas.microsoft.com/office/powerpoint/2010/main" val="14537888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Gan</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80</a:t>
            </a:fld>
            <a:endParaRPr lang="es-ES" dirty="0"/>
          </a:p>
        </p:txBody>
      </p:sp>
    </p:spTree>
    <p:extLst>
      <p:ext uri="{BB962C8B-B14F-4D97-AF65-F5344CB8AC3E}">
        <p14:creationId xmlns:p14="http://schemas.microsoft.com/office/powerpoint/2010/main" val="15503816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Gan</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81</a:t>
            </a:fld>
            <a:endParaRPr lang="es-ES" dirty="0"/>
          </a:p>
        </p:txBody>
      </p:sp>
    </p:spTree>
    <p:extLst>
      <p:ext uri="{BB962C8B-B14F-4D97-AF65-F5344CB8AC3E}">
        <p14:creationId xmlns:p14="http://schemas.microsoft.com/office/powerpoint/2010/main" val="38449726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Gan</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82</a:t>
            </a:fld>
            <a:endParaRPr lang="es-ES" dirty="0"/>
          </a:p>
        </p:txBody>
      </p:sp>
    </p:spTree>
    <p:extLst>
      <p:ext uri="{BB962C8B-B14F-4D97-AF65-F5344CB8AC3E}">
        <p14:creationId xmlns:p14="http://schemas.microsoft.com/office/powerpoint/2010/main" val="26268420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Gan</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83</a:t>
            </a:fld>
            <a:endParaRPr lang="es-ES" dirty="0"/>
          </a:p>
        </p:txBody>
      </p:sp>
    </p:spTree>
    <p:extLst>
      <p:ext uri="{BB962C8B-B14F-4D97-AF65-F5344CB8AC3E}">
        <p14:creationId xmlns:p14="http://schemas.microsoft.com/office/powerpoint/2010/main" val="20914623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Meier Garden</a:t>
            </a:r>
          </a:p>
        </p:txBody>
      </p:sp>
      <p:sp>
        <p:nvSpPr>
          <p:cNvPr id="4" name="3 Marcador de número de diapositiva"/>
          <p:cNvSpPr>
            <a:spLocks noGrp="1"/>
          </p:cNvSpPr>
          <p:nvPr>
            <p:ph type="sldNum" sz="quarter" idx="10"/>
          </p:nvPr>
        </p:nvSpPr>
        <p:spPr/>
        <p:txBody>
          <a:bodyPr/>
          <a:lstStyle/>
          <a:p>
            <a:fld id="{FC680249-6A3F-4C56-B247-04A27617A3FC}"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8411081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Meier Garden</a:t>
            </a:r>
          </a:p>
          <a:p>
            <a:endParaRPr lang="es-ES" dirty="0"/>
          </a:p>
        </p:txBody>
      </p:sp>
      <p:sp>
        <p:nvSpPr>
          <p:cNvPr id="4" name="3 Marcador de número de diapositiva"/>
          <p:cNvSpPr>
            <a:spLocks noGrp="1"/>
          </p:cNvSpPr>
          <p:nvPr>
            <p:ph type="sldNum" sz="quarter" idx="10"/>
          </p:nvPr>
        </p:nvSpPr>
        <p:spPr/>
        <p:txBody>
          <a:bodyPr/>
          <a:lstStyle/>
          <a:p>
            <a:fld id="{FC680249-6A3F-4C56-B247-04A27617A3FC}"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5376651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Hayarkon Park</a:t>
            </a:r>
          </a:p>
        </p:txBody>
      </p:sp>
      <p:sp>
        <p:nvSpPr>
          <p:cNvPr id="4" name="3 Marcador de número de diapositiva"/>
          <p:cNvSpPr>
            <a:spLocks noGrp="1"/>
          </p:cNvSpPr>
          <p:nvPr>
            <p:ph type="sldNum" sz="quarter" idx="10"/>
          </p:nvPr>
        </p:nvSpPr>
        <p:spPr/>
        <p:txBody>
          <a:bodyPr/>
          <a:lstStyle/>
          <a:p>
            <a:fld id="{FC680249-6A3F-4C56-B247-04A27617A3FC}"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4529182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Hayarkon Park</a:t>
            </a:r>
          </a:p>
        </p:txBody>
      </p:sp>
      <p:sp>
        <p:nvSpPr>
          <p:cNvPr id="4" name="3 Marcador de número de diapositiva"/>
          <p:cNvSpPr>
            <a:spLocks noGrp="1"/>
          </p:cNvSpPr>
          <p:nvPr>
            <p:ph type="sldNum" sz="quarter" idx="10"/>
          </p:nvPr>
        </p:nvSpPr>
        <p:spPr/>
        <p:txBody>
          <a:bodyPr/>
          <a:lstStyle/>
          <a:p>
            <a:fld id="{FC680249-6A3F-4C56-B247-04A27617A3FC}"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8172749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Gan Meier Park</a:t>
            </a:r>
          </a:p>
        </p:txBody>
      </p:sp>
      <p:sp>
        <p:nvSpPr>
          <p:cNvPr id="4" name="3 Marcador de número de diapositiva"/>
          <p:cNvSpPr>
            <a:spLocks noGrp="1"/>
          </p:cNvSpPr>
          <p:nvPr>
            <p:ph type="sldNum" sz="quarter" idx="10"/>
          </p:nvPr>
        </p:nvSpPr>
        <p:spPr/>
        <p:txBody>
          <a:bodyPr/>
          <a:lstStyle/>
          <a:p>
            <a:fld id="{FC680249-6A3F-4C56-B247-04A27617A3FC}"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42211708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Gan Meier Park</a:t>
            </a:r>
          </a:p>
        </p:txBody>
      </p:sp>
      <p:sp>
        <p:nvSpPr>
          <p:cNvPr id="4" name="3 Marcador de número de diapositiva"/>
          <p:cNvSpPr>
            <a:spLocks noGrp="1"/>
          </p:cNvSpPr>
          <p:nvPr>
            <p:ph type="sldNum" sz="quarter" idx="10"/>
          </p:nvPr>
        </p:nvSpPr>
        <p:spPr/>
        <p:txBody>
          <a:bodyPr/>
          <a:lstStyle/>
          <a:p>
            <a:fld id="{FC680249-6A3F-4C56-B247-04A27617A3FC}"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29574490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Yarkon Park</a:t>
            </a:r>
          </a:p>
        </p:txBody>
      </p:sp>
      <p:sp>
        <p:nvSpPr>
          <p:cNvPr id="4" name="3 Marcador de número de diapositiva"/>
          <p:cNvSpPr>
            <a:spLocks noGrp="1"/>
          </p:cNvSpPr>
          <p:nvPr>
            <p:ph type="sldNum" sz="quarter" idx="10"/>
          </p:nvPr>
        </p:nvSpPr>
        <p:spPr/>
        <p:txBody>
          <a:bodyPr/>
          <a:lstStyle/>
          <a:p>
            <a:fld id="{FC680249-6A3F-4C56-B247-04A27617A3FC}"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8727201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135</a:t>
            </a:fld>
            <a:endParaRPr lang="es-ES" dirty="0"/>
          </a:p>
        </p:txBody>
      </p:sp>
    </p:spTree>
    <p:extLst>
      <p:ext uri="{BB962C8B-B14F-4D97-AF65-F5344CB8AC3E}">
        <p14:creationId xmlns:p14="http://schemas.microsoft.com/office/powerpoint/2010/main" val="21661558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136</a:t>
            </a:fld>
            <a:endParaRPr lang="es-ES" dirty="0"/>
          </a:p>
        </p:txBody>
      </p:sp>
    </p:spTree>
    <p:extLst>
      <p:ext uri="{BB962C8B-B14F-4D97-AF65-F5344CB8AC3E}">
        <p14:creationId xmlns:p14="http://schemas.microsoft.com/office/powerpoint/2010/main" val="17047400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137</a:t>
            </a:fld>
            <a:endParaRPr lang="es-ES" dirty="0"/>
          </a:p>
        </p:txBody>
      </p:sp>
    </p:spTree>
    <p:extLst>
      <p:ext uri="{BB962C8B-B14F-4D97-AF65-F5344CB8AC3E}">
        <p14:creationId xmlns:p14="http://schemas.microsoft.com/office/powerpoint/2010/main" val="34788261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138</a:t>
            </a:fld>
            <a:endParaRPr lang="es-ES" dirty="0"/>
          </a:p>
        </p:txBody>
      </p:sp>
    </p:spTree>
    <p:extLst>
      <p:ext uri="{BB962C8B-B14F-4D97-AF65-F5344CB8AC3E}">
        <p14:creationId xmlns:p14="http://schemas.microsoft.com/office/powerpoint/2010/main" val="16749542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139</a:t>
            </a:fld>
            <a:endParaRPr lang="es-ES" dirty="0"/>
          </a:p>
        </p:txBody>
      </p:sp>
    </p:spTree>
    <p:extLst>
      <p:ext uri="{BB962C8B-B14F-4D97-AF65-F5344CB8AC3E}">
        <p14:creationId xmlns:p14="http://schemas.microsoft.com/office/powerpoint/2010/main" val="27598738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140</a:t>
            </a:fld>
            <a:endParaRPr lang="es-ES" dirty="0"/>
          </a:p>
        </p:txBody>
      </p:sp>
    </p:spTree>
    <p:extLst>
      <p:ext uri="{BB962C8B-B14F-4D97-AF65-F5344CB8AC3E}">
        <p14:creationId xmlns:p14="http://schemas.microsoft.com/office/powerpoint/2010/main" val="28507498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141</a:t>
            </a:fld>
            <a:endParaRPr lang="es-ES" dirty="0"/>
          </a:p>
        </p:txBody>
      </p:sp>
    </p:spTree>
    <p:extLst>
      <p:ext uri="{BB962C8B-B14F-4D97-AF65-F5344CB8AC3E}">
        <p14:creationId xmlns:p14="http://schemas.microsoft.com/office/powerpoint/2010/main" val="13647801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142</a:t>
            </a:fld>
            <a:endParaRPr lang="es-ES" dirty="0"/>
          </a:p>
        </p:txBody>
      </p:sp>
    </p:spTree>
    <p:extLst>
      <p:ext uri="{BB962C8B-B14F-4D97-AF65-F5344CB8AC3E}">
        <p14:creationId xmlns:p14="http://schemas.microsoft.com/office/powerpoint/2010/main" val="30921665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143</a:t>
            </a:fld>
            <a:endParaRPr lang="es-ES" dirty="0"/>
          </a:p>
        </p:txBody>
      </p:sp>
    </p:spTree>
    <p:extLst>
      <p:ext uri="{BB962C8B-B14F-4D97-AF65-F5344CB8AC3E}">
        <p14:creationId xmlns:p14="http://schemas.microsoft.com/office/powerpoint/2010/main" val="16389342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144</a:t>
            </a:fld>
            <a:endParaRPr lang="es-ES" dirty="0"/>
          </a:p>
        </p:txBody>
      </p:sp>
    </p:spTree>
    <p:extLst>
      <p:ext uri="{BB962C8B-B14F-4D97-AF65-F5344CB8AC3E}">
        <p14:creationId xmlns:p14="http://schemas.microsoft.com/office/powerpoint/2010/main" val="41808041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145</a:t>
            </a:fld>
            <a:endParaRPr lang="es-ES" dirty="0"/>
          </a:p>
        </p:txBody>
      </p:sp>
    </p:spTree>
    <p:extLst>
      <p:ext uri="{BB962C8B-B14F-4D97-AF65-F5344CB8AC3E}">
        <p14:creationId xmlns:p14="http://schemas.microsoft.com/office/powerpoint/2010/main" val="1649190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146</a:t>
            </a:fld>
            <a:endParaRPr lang="es-ES" dirty="0"/>
          </a:p>
        </p:txBody>
      </p:sp>
    </p:spTree>
    <p:extLst>
      <p:ext uri="{BB962C8B-B14F-4D97-AF65-F5344CB8AC3E}">
        <p14:creationId xmlns:p14="http://schemas.microsoft.com/office/powerpoint/2010/main" val="34710104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147</a:t>
            </a:fld>
            <a:endParaRPr lang="es-ES" dirty="0"/>
          </a:p>
        </p:txBody>
      </p:sp>
    </p:spTree>
    <p:extLst>
      <p:ext uri="{BB962C8B-B14F-4D97-AF65-F5344CB8AC3E}">
        <p14:creationId xmlns:p14="http://schemas.microsoft.com/office/powerpoint/2010/main" val="30141555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148</a:t>
            </a:fld>
            <a:endParaRPr lang="es-ES" dirty="0"/>
          </a:p>
        </p:txBody>
      </p:sp>
    </p:spTree>
    <p:extLst>
      <p:ext uri="{BB962C8B-B14F-4D97-AF65-F5344CB8AC3E}">
        <p14:creationId xmlns:p14="http://schemas.microsoft.com/office/powerpoint/2010/main" val="80874827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149</a:t>
            </a:fld>
            <a:endParaRPr lang="es-ES" dirty="0"/>
          </a:p>
        </p:txBody>
      </p:sp>
    </p:spTree>
    <p:extLst>
      <p:ext uri="{BB962C8B-B14F-4D97-AF65-F5344CB8AC3E}">
        <p14:creationId xmlns:p14="http://schemas.microsoft.com/office/powerpoint/2010/main" val="40712431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150</a:t>
            </a:fld>
            <a:endParaRPr lang="es-ES" dirty="0"/>
          </a:p>
        </p:txBody>
      </p:sp>
    </p:spTree>
    <p:extLst>
      <p:ext uri="{BB962C8B-B14F-4D97-AF65-F5344CB8AC3E}">
        <p14:creationId xmlns:p14="http://schemas.microsoft.com/office/powerpoint/2010/main" val="306542286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Hanadiv.-Brachichiton rupestris</a:t>
            </a:r>
          </a:p>
        </p:txBody>
      </p:sp>
      <p:sp>
        <p:nvSpPr>
          <p:cNvPr id="4" name="3 Marcador de número de diapositiva"/>
          <p:cNvSpPr>
            <a:spLocks noGrp="1"/>
          </p:cNvSpPr>
          <p:nvPr>
            <p:ph type="sldNum" sz="quarter" idx="10"/>
          </p:nvPr>
        </p:nvSpPr>
        <p:spPr/>
        <p:txBody>
          <a:bodyPr/>
          <a:lstStyle/>
          <a:p>
            <a:fld id="{FC680249-6A3F-4C56-B247-04A27617A3FC}" type="slidenum">
              <a:rPr lang="es-ES" smtClean="0">
                <a:solidFill>
                  <a:prstClr val="black"/>
                </a:solidFill>
              </a:rPr>
              <a:pPr/>
              <a:t>151</a:t>
            </a:fld>
            <a:endParaRPr lang="es-ES" dirty="0">
              <a:solidFill>
                <a:prstClr val="black"/>
              </a:solidFill>
            </a:endParaRPr>
          </a:p>
        </p:txBody>
      </p:sp>
    </p:spTree>
    <p:extLst>
      <p:ext uri="{BB962C8B-B14F-4D97-AF65-F5344CB8AC3E}">
        <p14:creationId xmlns:p14="http://schemas.microsoft.com/office/powerpoint/2010/main" val="21601718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 Hanadiv</a:t>
            </a:r>
          </a:p>
        </p:txBody>
      </p:sp>
      <p:sp>
        <p:nvSpPr>
          <p:cNvPr id="4" name="3 Marcador de número de diapositiva"/>
          <p:cNvSpPr>
            <a:spLocks noGrp="1"/>
          </p:cNvSpPr>
          <p:nvPr>
            <p:ph type="sldNum" sz="quarter" idx="10"/>
          </p:nvPr>
        </p:nvSpPr>
        <p:spPr/>
        <p:txBody>
          <a:bodyPr/>
          <a:lstStyle/>
          <a:p>
            <a:fld id="{B9DE327A-5FEA-42D0-8D3C-30D0554470ED}" type="slidenum">
              <a:rPr lang="es-ES" smtClean="0"/>
              <a:t>152</a:t>
            </a:fld>
            <a:endParaRPr lang="es-ES" dirty="0"/>
          </a:p>
        </p:txBody>
      </p:sp>
    </p:spTree>
    <p:extLst>
      <p:ext uri="{BB962C8B-B14F-4D97-AF65-F5344CB8AC3E}">
        <p14:creationId xmlns:p14="http://schemas.microsoft.com/office/powerpoint/2010/main" val="30239206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Ramat</a:t>
            </a:r>
            <a:r>
              <a:rPr lang="es-ES" baseline="0" dirty="0"/>
              <a:t> Anadiv.-</a:t>
            </a:r>
            <a:r>
              <a:rPr lang="es-ES" dirty="0"/>
              <a:t>Quiscalis indica</a:t>
            </a:r>
          </a:p>
        </p:txBody>
      </p:sp>
      <p:sp>
        <p:nvSpPr>
          <p:cNvPr id="4" name="3 Marcador de número de diapositiva"/>
          <p:cNvSpPr>
            <a:spLocks noGrp="1"/>
          </p:cNvSpPr>
          <p:nvPr>
            <p:ph type="sldNum" sz="quarter" idx="10"/>
          </p:nvPr>
        </p:nvSpPr>
        <p:spPr/>
        <p:txBody>
          <a:bodyPr/>
          <a:lstStyle/>
          <a:p>
            <a:fld id="{FC680249-6A3F-4C56-B247-04A27617A3FC}" type="slidenum">
              <a:rPr lang="es-ES" smtClean="0">
                <a:solidFill>
                  <a:prstClr val="black"/>
                </a:solidFill>
              </a:rPr>
              <a:pPr/>
              <a:t>153</a:t>
            </a:fld>
            <a:endParaRPr lang="es-ES" dirty="0">
              <a:solidFill>
                <a:prstClr val="black"/>
              </a:solidFill>
            </a:endParaRPr>
          </a:p>
        </p:txBody>
      </p:sp>
    </p:spTree>
    <p:extLst>
      <p:ext uri="{BB962C8B-B14F-4D97-AF65-F5344CB8AC3E}">
        <p14:creationId xmlns:p14="http://schemas.microsoft.com/office/powerpoint/2010/main" val="1953400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hyperlink" Target="//upload.wikimedia.org/wikipedia/commons/e/ef/Holon_Twin_cities.JPG" TargetMode="Externa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upload.wikimedia.org/wikipedia/commons/7/7e/PikiWiki_Israel_8312_meir_garden_tel-_aviv.jpg" TargetMode="External"/><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90.xml.rels><?xml version="1.0" encoding="UTF-8" standalone="yes"?>
<Relationships xmlns="http://schemas.openxmlformats.org/package/2006/relationships"><Relationship Id="rId3" Type="http://schemas.openxmlformats.org/officeDocument/2006/relationships/hyperlink" Target="//upload.wikimedia.org/wikipedia/commons/4/49/PikiWiki_Israel_8311_nymphea_in_meir_garden_tel-aviv.jpg"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9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hyperlink" Target="//upload.wikimedia.org/wikipedia/commons/3/30/Gan_Meir_02.jpg" TargetMode="External"/><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108.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hyperlink" Target="//upload.wikimedia.org/wikipedia/commons/c/c9/PikiWiki_Israel_15702_Bridge_over_Yarkon_river_Tel_Aviv.JPG" TargetMode="Externa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hyperlink" Target="//upload.wikimedia.org/wikipedia/commons/0/07/PikiWiki_Israel_15698_Yarkon_Park_Promenade_in_Tel_Aviv.JPG" TargetMode="Externa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172200" cy="2160240"/>
          </a:xfrm>
        </p:spPr>
        <p:txBody>
          <a:bodyPr>
            <a:normAutofit fontScale="90000"/>
          </a:bodyPr>
          <a:lstStyle/>
          <a:p>
            <a:r>
              <a:rPr lang="es-ES" sz="3600" dirty="0"/>
              <a:t>ASIA.-LA VUELTA AL MUNDO EN 885 JARDINES</a:t>
            </a:r>
            <a:br>
              <a:rPr lang="es-ES" sz="3600" dirty="0"/>
            </a:br>
            <a:r>
              <a:rPr lang="es-ES" dirty="0"/>
              <a:t>ISRAEL.-C</a:t>
            </a:r>
            <a:br>
              <a:rPr lang="es-ES" dirty="0"/>
            </a:br>
            <a:endParaRPr lang="es-ES" dirty="0"/>
          </a:p>
        </p:txBody>
      </p:sp>
      <p:sp>
        <p:nvSpPr>
          <p:cNvPr id="3" name="2 Subtítulo"/>
          <p:cNvSpPr>
            <a:spLocks noGrp="1"/>
          </p:cNvSpPr>
          <p:nvPr>
            <p:ph type="subTitle" idx="1"/>
          </p:nvPr>
        </p:nvSpPr>
        <p:spPr>
          <a:xfrm>
            <a:off x="3779912" y="4653136"/>
            <a:ext cx="4678288"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Título"/>
          <p:cNvSpPr>
            <a:spLocks noGrp="1"/>
          </p:cNvSpPr>
          <p:nvPr>
            <p:ph type="title"/>
          </p:nvPr>
        </p:nvSpPr>
        <p:spPr>
          <a:xfrm>
            <a:off x="914400" y="260649"/>
            <a:ext cx="7315200" cy="1152127"/>
          </a:xfrm>
        </p:spPr>
        <p:txBody>
          <a:bodyPr/>
          <a:lstStyle/>
          <a:p>
            <a:pPr eaLnBrk="1" hangingPunct="1"/>
            <a:r>
              <a:rPr lang="es-ES" dirty="0"/>
              <a:t>Jerusalem Botanic Garden</a:t>
            </a:r>
          </a:p>
        </p:txBody>
      </p:sp>
      <p:sp>
        <p:nvSpPr>
          <p:cNvPr id="86019" name="2 Marcador de contenido"/>
          <p:cNvSpPr>
            <a:spLocks noGrp="1"/>
          </p:cNvSpPr>
          <p:nvPr>
            <p:ph sz="quarter" idx="1"/>
          </p:nvPr>
        </p:nvSpPr>
        <p:spPr>
          <a:xfrm>
            <a:off x="914400" y="1988840"/>
            <a:ext cx="7185992" cy="4177010"/>
          </a:xfrm>
        </p:spPr>
        <p:txBody>
          <a:bodyPr>
            <a:normAutofit/>
          </a:bodyPr>
          <a:lstStyle/>
          <a:p>
            <a:pPr eaLnBrk="1" hangingPunct="1"/>
            <a:r>
              <a:rPr lang="es-ES" sz="2400" dirty="0"/>
              <a:t>El </a:t>
            </a:r>
            <a:r>
              <a:rPr lang="es-ES" sz="2400" b="1" dirty="0"/>
              <a:t>Jardin Botánico de Jerusalén (JBG)</a:t>
            </a:r>
            <a:r>
              <a:rPr lang="es-ES" sz="2400" dirty="0"/>
              <a:t> se encuentra en el barrio de Nayot en Jerusalén , en el borde sureste de la Givat Ram campus de la Universidad Hebrea de Jerusalén .</a:t>
            </a:r>
          </a:p>
          <a:p>
            <a:pPr eaLnBrk="1" hangingPunct="1"/>
            <a:r>
              <a:rPr lang="es-ES" sz="2400" dirty="0"/>
              <a:t> El jardín está dividido en secciones fitogeográficas, con flora de diversas regiones el mundo. </a:t>
            </a:r>
          </a:p>
          <a:p>
            <a:pPr eaLnBrk="1" hangingPunct="1"/>
            <a:r>
              <a:rPr lang="es-ES" sz="2400" dirty="0"/>
              <a:t>El Jardin Botánico de Jerusalén abrió sus puertas al público en 1985. </a:t>
            </a:r>
          </a:p>
        </p:txBody>
      </p:sp>
    </p:spTree>
    <p:extLst>
      <p:ext uri="{BB962C8B-B14F-4D97-AF65-F5344CB8AC3E}">
        <p14:creationId xmlns:p14="http://schemas.microsoft.com/office/powerpoint/2010/main" val="3735585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7041976" cy="5111080"/>
          </a:xfrm>
        </p:spPr>
        <p:txBody>
          <a:bodyPr>
            <a:normAutofit/>
          </a:bodyPr>
          <a:lstStyle/>
          <a:p>
            <a:r>
              <a:rPr lang="es-ES" sz="2400" dirty="0"/>
              <a:t>El invernadero tropical se abrió en 1986 y la sección de Sudáfrica fue plantada en 1989. </a:t>
            </a:r>
          </a:p>
          <a:p>
            <a:r>
              <a:rPr lang="es-ES" sz="2400" dirty="0"/>
              <a:t>El Hank Greenspan Entrance Plaza, Centro de Visitantes Dvorsky y restaurantes fueron construidos en 1990. </a:t>
            </a:r>
          </a:p>
          <a:p>
            <a:r>
              <a:rPr lang="es-ES" sz="2400" dirty="0"/>
              <a:t>La primera parcela de terreno fue comprada en el Monte Scopus en 1926.</a:t>
            </a:r>
          </a:p>
          <a:p>
            <a:r>
              <a:rPr lang="es-ES" sz="2400" dirty="0"/>
              <a:t>Los planes para el jardín botánico se han elaborado por Alexander Eig , presidente del Departamento de Botánica de la Universidad Hebrea, en base a la flora de la Tierra de Israel desde el Monte Líbano hasta el desierto.</a:t>
            </a:r>
          </a:p>
          <a:p>
            <a:endParaRPr lang="es-ES" sz="2400" dirty="0"/>
          </a:p>
        </p:txBody>
      </p:sp>
    </p:spTree>
    <p:extLst>
      <p:ext uri="{BB962C8B-B14F-4D97-AF65-F5344CB8AC3E}">
        <p14:creationId xmlns:p14="http://schemas.microsoft.com/office/powerpoint/2010/main" val="3527594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692150"/>
            <a:ext cx="7185992" cy="5473700"/>
          </a:xfrm>
        </p:spPr>
        <p:txBody>
          <a:bodyPr>
            <a:normAutofit/>
          </a:bodyPr>
          <a:lstStyle/>
          <a:p>
            <a:pPr eaLnBrk="1" hangingPunct="1"/>
            <a:r>
              <a:rPr lang="es-ES" sz="2400" dirty="0"/>
              <a:t>La plantación comenzó en 1931.</a:t>
            </a:r>
          </a:p>
          <a:p>
            <a:pPr eaLnBrk="1" hangingPunct="1"/>
            <a:r>
              <a:rPr lang="es-ES" sz="2400" dirty="0"/>
              <a:t>En 1948, en la Guerra de Independencia de Israel el acceso al Monte Scopus y el campus universitario fue cortada. </a:t>
            </a:r>
          </a:p>
          <a:p>
            <a:pPr eaLnBrk="1" hangingPunct="1"/>
            <a:r>
              <a:rPr lang="es-ES" sz="2400" dirty="0"/>
              <a:t>Cuando una escuela alternativa fue construida en Givat Ram en 1954, un nuevo jardín botánico fue plantado cerca de la Biblioteca Nacional y la Universidad , incluyendo una colección única de coníferas.</a:t>
            </a:r>
          </a:p>
        </p:txBody>
      </p:sp>
    </p:spTree>
    <p:extLst>
      <p:ext uri="{BB962C8B-B14F-4D97-AF65-F5344CB8AC3E}">
        <p14:creationId xmlns:p14="http://schemas.microsoft.com/office/powerpoint/2010/main" val="509427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Jerusalem Botanic Garden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9464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Jerusalem_Botanical_Gardens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0868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Jerusalem_Botanical_Gardens_046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7072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Jerusalem_Botanical_Gardens_IMG_047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512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Jerusalem_Botanical_Gardens_IMG_047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9484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Jerusalem_Botanical_Gardens_IMG_046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4500563"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7" name="2 Imagen" descr="Jerusalem_Botanical_Gardens_IMG_048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315913"/>
            <a:ext cx="4643437" cy="717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4407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Jerusalem.-Tropical_Greenhouse_Jerusalem_Botanical_Gardens_IMG_046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5464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Jerusalem Botanic Garden.-x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3370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2 Imagen" descr="Jerusalem_Botanical_Gardens_IMG_046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713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Jerusalem_Botanical_Gardens_IMG_047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9497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Jerusalem_Botanical_Garden_visitors_cen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2588"/>
            <a:ext cx="9144000" cy="609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4835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Jerusalem_Botanical_Garden_Givat_R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2047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Título"/>
          <p:cNvSpPr>
            <a:spLocks noGrp="1"/>
          </p:cNvSpPr>
          <p:nvPr>
            <p:ph type="title"/>
          </p:nvPr>
        </p:nvSpPr>
        <p:spPr>
          <a:xfrm>
            <a:off x="914400" y="260649"/>
            <a:ext cx="7315200" cy="1080119"/>
          </a:xfrm>
        </p:spPr>
        <p:txBody>
          <a:bodyPr>
            <a:normAutofit/>
          </a:bodyPr>
          <a:lstStyle/>
          <a:p>
            <a:pPr eaLnBrk="1" hangingPunct="1"/>
            <a:r>
              <a:rPr lang="es-ES" sz="3600" b="1" dirty="0"/>
              <a:t>Bahai Gardens</a:t>
            </a:r>
          </a:p>
        </p:txBody>
      </p:sp>
      <p:sp>
        <p:nvSpPr>
          <p:cNvPr id="12291" name="2 Marcador de contenido"/>
          <p:cNvSpPr>
            <a:spLocks noGrp="1"/>
          </p:cNvSpPr>
          <p:nvPr>
            <p:ph sz="quarter" idx="1"/>
          </p:nvPr>
        </p:nvSpPr>
        <p:spPr>
          <a:xfrm>
            <a:off x="914400" y="1628801"/>
            <a:ext cx="7315200" cy="4680560"/>
          </a:xfrm>
        </p:spPr>
        <p:txBody>
          <a:bodyPr>
            <a:noAutofit/>
          </a:bodyPr>
          <a:lstStyle/>
          <a:p>
            <a:r>
              <a:rPr lang="es-ES" sz="2400" dirty="0"/>
              <a:t>Las Terrazas de la Fe Bahá'í , también conocidas como los Jardines Colgantes de Haifa, son terrazas ajardinadas alrededor del Santuario del Báb en el Monte Carmelo en Haifa , Israel .</a:t>
            </a:r>
          </a:p>
          <a:p>
            <a:r>
              <a:rPr lang="es-ES" sz="2400" dirty="0"/>
              <a:t> Se trata de uno de los atractivos turísticos más visitados de Israel .</a:t>
            </a:r>
          </a:p>
          <a:p>
            <a:r>
              <a:rPr lang="es-ES" sz="2400" dirty="0"/>
              <a:t> El arquitecto es Fariborz Sahba de Irán , los ingenieros estructurales son Karban and Co. de Haifa. </a:t>
            </a:r>
          </a:p>
          <a:p>
            <a:r>
              <a:rPr lang="es-ES" sz="2400" dirty="0"/>
              <a:t>Junto con los Lugares Sagrados Bahá'ís en el oeste de Galilea , es un UNESCO Patrimonio de la Humanidad . </a:t>
            </a:r>
          </a:p>
        </p:txBody>
      </p:sp>
    </p:spTree>
    <p:extLst>
      <p:ext uri="{BB962C8B-B14F-4D97-AF65-F5344CB8AC3E}">
        <p14:creationId xmlns:p14="http://schemas.microsoft.com/office/powerpoint/2010/main" val="1808698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1560" y="332657"/>
            <a:ext cx="7618040" cy="5976704"/>
          </a:xfrm>
        </p:spPr>
        <p:txBody>
          <a:bodyPr>
            <a:normAutofit/>
          </a:bodyPr>
          <a:lstStyle/>
          <a:p>
            <a:r>
              <a:rPr lang="es-ES" sz="2400" dirty="0"/>
              <a:t>Las terrazas representan los primeros dieciocho discípulos del Báb , que fueron designados como " Carta de los Vivos ",  aunque no son terrazas individuales se conectan con las letras individuales</a:t>
            </a:r>
          </a:p>
          <a:p>
            <a:r>
              <a:rPr lang="es-ES" sz="2400" dirty="0"/>
              <a:t>Nueve círculos concéntricos proporcionar la geometría principal de los dieciocho terrazas.</a:t>
            </a:r>
          </a:p>
          <a:p>
            <a:r>
              <a:rPr lang="es-ES" sz="2400" dirty="0"/>
              <a:t> Así como la identificación de un círculo presupone un centro, por lo que las terrazas han sido concebidas como generado desde el Santuario del Báb. </a:t>
            </a:r>
          </a:p>
          <a:p>
            <a:r>
              <a:rPr lang="es-ES" sz="2400" dirty="0"/>
              <a:t>Las dieciocho terrazas más la terraza de un Santuario del Báb hacer diecinueve terrazas total.</a:t>
            </a:r>
          </a:p>
          <a:p>
            <a:r>
              <a:rPr lang="es-ES" sz="2400" dirty="0"/>
              <a:t> Diecinueve es un número significativa dentro de las religiones bahá'ís y bábí. </a:t>
            </a:r>
          </a:p>
        </p:txBody>
      </p:sp>
    </p:spTree>
    <p:extLst>
      <p:ext uri="{BB962C8B-B14F-4D97-AF65-F5344CB8AC3E}">
        <p14:creationId xmlns:p14="http://schemas.microsoft.com/office/powerpoint/2010/main" val="1163988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7"/>
            <a:ext cx="7315200" cy="5976704"/>
          </a:xfrm>
        </p:spPr>
        <p:txBody>
          <a:bodyPr>
            <a:normAutofit fontScale="92500"/>
          </a:bodyPr>
          <a:lstStyle/>
          <a:p>
            <a:r>
              <a:rPr lang="es-ES" sz="2400" dirty="0"/>
              <a:t>Fariborz Sahba comenzó a trabajar en 1987, el diseño de los jardines y supervisó la construcción.</a:t>
            </a:r>
          </a:p>
          <a:p>
            <a:r>
              <a:rPr lang="es-ES" sz="2400" dirty="0"/>
              <a:t> Las terrazas se abrió al público en junio de 2001. </a:t>
            </a:r>
          </a:p>
          <a:p>
            <a:r>
              <a:rPr lang="es-ES" sz="2400" dirty="0"/>
              <a:t> A partir de su base, los jardines se extienden casi un kilómetro hasta la ladera del Monte Carmelo, que abarca unos 200.000 metros cuadrados de terreno. </a:t>
            </a:r>
          </a:p>
          <a:p>
            <a:r>
              <a:rPr lang="es-ES" sz="2400" dirty="0"/>
              <a:t>Los jardines están unidos por una escalera flanqueada por dos arroyos de agua corriente en cascada por la ladera de la montaña a través de los pasos y puentes terraza. </a:t>
            </a:r>
          </a:p>
          <a:p>
            <a:r>
              <a:rPr lang="es-ES" sz="2400" dirty="0"/>
              <a:t>Los jardines cuentan con elementos de los jardines paraíso persa , aislando el sitio del ruido del entorno y la conexión de los diferentes edificios bahá'ís en el Monte Carmelo juntos. </a:t>
            </a:r>
          </a:p>
          <a:p>
            <a:endParaRPr lang="es-ES" dirty="0"/>
          </a:p>
        </p:txBody>
      </p:sp>
    </p:spTree>
    <p:extLst>
      <p:ext uri="{BB962C8B-B14F-4D97-AF65-F5344CB8AC3E}">
        <p14:creationId xmlns:p14="http://schemas.microsoft.com/office/powerpoint/2010/main" val="3349477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2 Imagen" descr="js1024_Israel.-Haifa.-Bahai_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127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js1024_Israel.-Haifa.-Bahai_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471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js1024_Israel.-Haifa.-Bahai_Garden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0847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js1024_Israel.-Haifa.-Bahai_Gardens.-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3866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js1024_Israel_-_Haifa_-_Bahai_Gardens_0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43414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js1024_Israel.-Haifa.-Bahai_Gardens.-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5005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js1024_Israel.-Haifa.-Bahai_gardens.-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28545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js1024_Israel.-Haifa.-Bahai_Gardens.-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661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js1024_Israel.-Haifa.-Bahai_Gardens.-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59292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js1024_Israel.-Haifa.-Bahai_Gardens.-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0387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js1024_Israel.-Haifa.-Bahai_Gardens.-3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99589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js1024_Israel.-Haifa.-Bahai_Gardens.-3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6414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js1024_Israel.-Haifa.-Bahai_Gardens.-3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66742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js1024_Israel_-_Haifa_-_Bahai_Gardens_0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27962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js1024_Israel.-Haifa.-Bahai_Gardens.-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47888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js1024_Israel.-Haifa.-Bhai_Gardens.-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67673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548680"/>
            <a:ext cx="7756263" cy="1054250"/>
          </a:xfrm>
        </p:spPr>
        <p:txBody>
          <a:bodyPr>
            <a:normAutofit/>
          </a:bodyPr>
          <a:lstStyle/>
          <a:p>
            <a:r>
              <a:rPr lang="es-ES" sz="3600" dirty="0"/>
              <a:t>Israel-Cactus garden (Holon)</a:t>
            </a:r>
          </a:p>
        </p:txBody>
      </p:sp>
      <p:sp>
        <p:nvSpPr>
          <p:cNvPr id="3" name="2 Marcador de contenido"/>
          <p:cNvSpPr>
            <a:spLocks noGrp="1"/>
          </p:cNvSpPr>
          <p:nvPr>
            <p:ph sz="quarter" idx="1"/>
          </p:nvPr>
        </p:nvSpPr>
        <p:spPr>
          <a:xfrm>
            <a:off x="914400" y="2204865"/>
            <a:ext cx="6825952" cy="4104496"/>
          </a:xfrm>
        </p:spPr>
        <p:txBody>
          <a:bodyPr>
            <a:normAutofit fontScale="92500"/>
          </a:bodyPr>
          <a:lstStyle/>
          <a:p>
            <a:endParaRPr lang="es-ES" dirty="0"/>
          </a:p>
          <a:p>
            <a:r>
              <a:rPr lang="es-ES" sz="2600" dirty="0"/>
              <a:t>El jardín de cactus en la ciudad de Holon lleva el nombre de Yehudit y Arazi Naum. </a:t>
            </a:r>
          </a:p>
          <a:p>
            <a:r>
              <a:rPr lang="es-ES" sz="2600" dirty="0"/>
              <a:t>El jardín está situado en la esquina de Avenida Jerusalén. y Moshe Sharet St. y se extendió más de 5,5 dunams. </a:t>
            </a:r>
          </a:p>
          <a:p>
            <a:r>
              <a:rPr lang="es-ES" sz="2600" dirty="0"/>
              <a:t>. El jardín está cerrado durante los meses de verano a partir del 15 de junio hasta el Sukot (comenzando a mediados de octubre). </a:t>
            </a:r>
          </a:p>
          <a:p>
            <a:endParaRPr lang="es-ES" dirty="0"/>
          </a:p>
          <a:p>
            <a:endParaRPr lang="es-ES" dirty="0"/>
          </a:p>
          <a:p>
            <a:endParaRPr lang="es-ES" dirty="0"/>
          </a:p>
          <a:p>
            <a:endParaRPr lang="es-ES" dirty="0"/>
          </a:p>
          <a:p>
            <a:pPr marL="45720" indent="0">
              <a:buNone/>
            </a:pPr>
            <a:endParaRPr lang="es-ES" dirty="0"/>
          </a:p>
        </p:txBody>
      </p:sp>
    </p:spTree>
    <p:extLst>
      <p:ext uri="{BB962C8B-B14F-4D97-AF65-F5344CB8AC3E}">
        <p14:creationId xmlns:p14="http://schemas.microsoft.com/office/powerpoint/2010/main" val="3092832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1609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29344793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8200969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42682104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318324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466194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41183803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5267481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890229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92191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528" y="0"/>
            <a:ext cx="9324528" cy="6957391"/>
          </a:xfrm>
          <a:prstGeom prst="rect">
            <a:avLst/>
          </a:prstGeom>
        </p:spPr>
      </p:pic>
    </p:spTree>
    <p:extLst>
      <p:ext uri="{BB962C8B-B14F-4D97-AF65-F5344CB8AC3E}">
        <p14:creationId xmlns:p14="http://schemas.microsoft.com/office/powerpoint/2010/main" val="31070856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94979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22373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7641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032166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395018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914400" y="260649"/>
            <a:ext cx="7315200" cy="792087"/>
          </a:xfrm>
        </p:spPr>
        <p:txBody>
          <a:bodyPr>
            <a:normAutofit/>
          </a:bodyPr>
          <a:lstStyle/>
          <a:p>
            <a:r>
              <a:rPr lang="es-ES" sz="3600" dirty="0"/>
              <a:t>Japanese Garden en Holon</a:t>
            </a:r>
            <a:r>
              <a:rPr lang="es-ES" sz="4000" b="1" dirty="0"/>
              <a:t>.</a:t>
            </a:r>
          </a:p>
        </p:txBody>
      </p:sp>
      <p:sp>
        <p:nvSpPr>
          <p:cNvPr id="5" name="4 Marcador de contenido"/>
          <p:cNvSpPr>
            <a:spLocks noGrp="1"/>
          </p:cNvSpPr>
          <p:nvPr>
            <p:ph sz="quarter" idx="1"/>
          </p:nvPr>
        </p:nvSpPr>
        <p:spPr>
          <a:xfrm>
            <a:off x="914400" y="1412777"/>
            <a:ext cx="7315200" cy="4896584"/>
          </a:xfrm>
        </p:spPr>
        <p:txBody>
          <a:bodyPr>
            <a:noAutofit/>
          </a:bodyPr>
          <a:lstStyle/>
          <a:p>
            <a:r>
              <a:rPr lang="es-ES" sz="2400" dirty="0"/>
              <a:t>El jardín japonés en Holon es modesto en tamaño, como corresponde a un jardín de la tradición japonesa.</a:t>
            </a:r>
          </a:p>
          <a:p>
            <a:r>
              <a:rPr lang="es-ES" sz="2400" dirty="0"/>
              <a:t> Es un poco sorprendente encontrar un rincón tranquilo en una ciudad relativamente grande, y esto es tal vez el secreto del encanto del jardín japonés.</a:t>
            </a:r>
          </a:p>
          <a:p>
            <a:r>
              <a:rPr lang="es-ES" sz="2400" dirty="0"/>
              <a:t> El jardín japonés se extiende por cerca de tres dunams, pero estos son muy concentrados tres dunams-campesinos, pacífica y pastoral, lejos del Levante ocupado.</a:t>
            </a:r>
          </a:p>
          <a:p>
            <a:r>
              <a:rPr lang="es-ES" sz="2400" dirty="0"/>
              <a:t> </a:t>
            </a:r>
          </a:p>
        </p:txBody>
      </p:sp>
    </p:spTree>
    <p:extLst>
      <p:ext uri="{BB962C8B-B14F-4D97-AF65-F5344CB8AC3E}">
        <p14:creationId xmlns:p14="http://schemas.microsoft.com/office/powerpoint/2010/main" val="28077329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19"/>
            <a:ext cx="6825952" cy="5400641"/>
          </a:xfrm>
        </p:spPr>
        <p:txBody>
          <a:bodyPr/>
          <a:lstStyle/>
          <a:p>
            <a:r>
              <a:rPr lang="es-ES" sz="2400" dirty="0"/>
              <a:t>El jardín japonés en Holon incluye un hermoso lago, una cascada, variada vegetación especial y muy bien cuidado, con sala de estar y pérgolas que están hechos de bambú, e incluso una estructura que sirve de casa de té tradicional, y más.. </a:t>
            </a:r>
          </a:p>
          <a:p>
            <a:endParaRPr lang="es-ES" dirty="0"/>
          </a:p>
        </p:txBody>
      </p:sp>
    </p:spTree>
    <p:extLst>
      <p:ext uri="{BB962C8B-B14F-4D97-AF65-F5344CB8AC3E}">
        <p14:creationId xmlns:p14="http://schemas.microsoft.com/office/powerpoint/2010/main" val="33188396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58665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57086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90647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01650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75396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864890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400"/>
            <a:ext cx="9144000" cy="7128791"/>
          </a:xfrm>
          <a:prstGeom prst="rect">
            <a:avLst/>
          </a:prstGeom>
        </p:spPr>
      </p:pic>
    </p:spTree>
    <p:extLst>
      <p:ext uri="{BB962C8B-B14F-4D97-AF65-F5344CB8AC3E}">
        <p14:creationId xmlns:p14="http://schemas.microsoft.com/office/powerpoint/2010/main" val="20349593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107868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24362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52666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091832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a:t>Israel.-Tel Giborin</a:t>
            </a:r>
            <a:r>
              <a:rPr lang="es-ES" sz="3600" b="1" dirty="0"/>
              <a:t>..</a:t>
            </a:r>
          </a:p>
        </p:txBody>
      </p:sp>
      <p:sp>
        <p:nvSpPr>
          <p:cNvPr id="3" name="2 Marcador de contenido"/>
          <p:cNvSpPr>
            <a:spLocks noGrp="1"/>
          </p:cNvSpPr>
          <p:nvPr>
            <p:ph sz="quarter" idx="1"/>
          </p:nvPr>
        </p:nvSpPr>
        <p:spPr>
          <a:xfrm>
            <a:off x="457200" y="2204864"/>
            <a:ext cx="7467600" cy="4269088"/>
          </a:xfrm>
        </p:spPr>
        <p:txBody>
          <a:bodyPr/>
          <a:lstStyle/>
          <a:p>
            <a:r>
              <a:rPr lang="es-ES" sz="2400" dirty="0"/>
              <a:t>Holon  es una ciudad en el centro sur de la franja costera de Tel Aviv , Israel . </a:t>
            </a:r>
          </a:p>
          <a:p>
            <a:r>
              <a:rPr lang="es-ES" sz="2400" dirty="0"/>
              <a:t>Holon es parte del área metropolitana de Gush Dan área. </a:t>
            </a:r>
          </a:p>
          <a:p>
            <a:r>
              <a:rPr lang="es-ES" sz="2400" dirty="0"/>
              <a:t>En 2009, tenía una población de 184.700.</a:t>
            </a:r>
          </a:p>
          <a:p>
            <a:r>
              <a:rPr lang="es-ES" sz="2400" dirty="0"/>
              <a:t> Holon tiene la segunda mayor industria de zona en Israel, después de Haifa </a:t>
            </a:r>
            <a:r>
              <a:rPr lang="es-ES" dirty="0"/>
              <a:t>.</a:t>
            </a:r>
          </a:p>
          <a:p>
            <a:endParaRPr lang="es-ES" dirty="0"/>
          </a:p>
        </p:txBody>
      </p:sp>
    </p:spTree>
    <p:extLst>
      <p:ext uri="{BB962C8B-B14F-4D97-AF65-F5344CB8AC3E}">
        <p14:creationId xmlns:p14="http://schemas.microsoft.com/office/powerpoint/2010/main" val="38026539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Holon Doble citie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66714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8916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5"/>
            <a:ext cx="9144000" cy="6858000"/>
          </a:xfrm>
          <a:prstGeom prst="rect">
            <a:avLst/>
          </a:prstGeom>
        </p:spPr>
      </p:pic>
    </p:spTree>
    <p:extLst>
      <p:ext uri="{BB962C8B-B14F-4D97-AF65-F5344CB8AC3E}">
        <p14:creationId xmlns:p14="http://schemas.microsoft.com/office/powerpoint/2010/main" val="41417741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8625720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40657093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983786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90046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474627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55731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8490" y="570156"/>
            <a:ext cx="7756263" cy="770612"/>
          </a:xfrm>
        </p:spPr>
        <p:txBody>
          <a:bodyPr/>
          <a:lstStyle/>
          <a:p>
            <a:r>
              <a:rPr lang="es-ES" sz="4000" dirty="0"/>
              <a:t>Ramat Gan</a:t>
            </a:r>
          </a:p>
        </p:txBody>
      </p:sp>
      <p:sp>
        <p:nvSpPr>
          <p:cNvPr id="3" name="2 Marcador de contenido"/>
          <p:cNvSpPr>
            <a:spLocks noGrp="1"/>
          </p:cNvSpPr>
          <p:nvPr>
            <p:ph sz="quarter" idx="1"/>
          </p:nvPr>
        </p:nvSpPr>
        <p:spPr>
          <a:xfrm>
            <a:off x="699247" y="1772816"/>
            <a:ext cx="7185121" cy="4752527"/>
          </a:xfrm>
        </p:spPr>
        <p:txBody>
          <a:bodyPr>
            <a:noAutofit/>
          </a:bodyPr>
          <a:lstStyle/>
          <a:p>
            <a:r>
              <a:rPr lang="es-ES" sz="2400" dirty="0"/>
              <a:t>Ramat Gan (en hebreo </a:t>
            </a:r>
            <a:r>
              <a:rPr lang="he-IL" sz="2400" dirty="0"/>
              <a:t>רמת גן) </a:t>
            </a:r>
            <a:r>
              <a:rPr lang="es-ES" sz="2400" dirty="0"/>
              <a:t>es una ciudad de Israel próxima a Tel Aviv, Guivatayim y Bnei Brak. </a:t>
            </a:r>
          </a:p>
          <a:p>
            <a:r>
              <a:rPr lang="es-ES" sz="2400" dirty="0"/>
              <a:t>Forma parte del Distrito de Tel Aviv y del área metropolitana de Gush Dan. </a:t>
            </a:r>
          </a:p>
          <a:p>
            <a:r>
              <a:rPr lang="es-ES" sz="2400" dirty="0"/>
              <a:t>La ciudad acoge el estadio nacional de fútbol, la Universidad Bar-Ilan, un centro médico muy avanzado y un parque nacional. </a:t>
            </a:r>
          </a:p>
          <a:p>
            <a:r>
              <a:rPr lang="es-ES" sz="2400" dirty="0"/>
              <a:t>Dispone de una de las bolsas de diamantes más importantes del mundo y en su seno se eleva el edificio más alto del país. De acuerdo a su nombre (altos del jardín), el 25% de Ramat Gan es zona verde.</a:t>
            </a:r>
          </a:p>
        </p:txBody>
      </p:sp>
    </p:spTree>
    <p:extLst>
      <p:ext uri="{BB962C8B-B14F-4D97-AF65-F5344CB8AC3E}">
        <p14:creationId xmlns:p14="http://schemas.microsoft.com/office/powerpoint/2010/main" val="12801943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13225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12" t="2975" r="1617" b="3093"/>
          <a:stretch/>
        </p:blipFill>
        <p:spPr>
          <a:xfrm>
            <a:off x="0" y="0"/>
            <a:ext cx="9144000" cy="6858000"/>
          </a:xfrm>
          <a:prstGeom prst="rect">
            <a:avLst/>
          </a:prstGeom>
        </p:spPr>
      </p:pic>
    </p:spTree>
    <p:extLst>
      <p:ext uri="{BB962C8B-B14F-4D97-AF65-F5344CB8AC3E}">
        <p14:creationId xmlns:p14="http://schemas.microsoft.com/office/powerpoint/2010/main" val="39950257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18856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22807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03811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44148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743659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476673"/>
            <a:ext cx="7315200" cy="1008111"/>
          </a:xfrm>
        </p:spPr>
        <p:txBody>
          <a:bodyPr/>
          <a:lstStyle/>
          <a:p>
            <a:r>
              <a:rPr lang="es-ES" sz="4000" dirty="0"/>
              <a:t>Tel Aviv</a:t>
            </a:r>
          </a:p>
        </p:txBody>
      </p:sp>
      <p:sp>
        <p:nvSpPr>
          <p:cNvPr id="3" name="2 Marcador de contenido"/>
          <p:cNvSpPr>
            <a:spLocks noGrp="1"/>
          </p:cNvSpPr>
          <p:nvPr>
            <p:ph sz="quarter" idx="1"/>
          </p:nvPr>
        </p:nvSpPr>
        <p:spPr>
          <a:xfrm>
            <a:off x="914400" y="1844824"/>
            <a:ext cx="6897960" cy="4752528"/>
          </a:xfrm>
        </p:spPr>
        <p:txBody>
          <a:bodyPr>
            <a:noAutofit/>
          </a:bodyPr>
          <a:lstStyle/>
          <a:p>
            <a:r>
              <a:rPr lang="es-ES" sz="2400" dirty="0"/>
              <a:t>La ciudad más grande de Israel, Tel Aviv es el centro comercial del estado. </a:t>
            </a:r>
          </a:p>
          <a:p>
            <a:r>
              <a:rPr lang="es-ES" sz="2400" dirty="0"/>
              <a:t>Como la mayoría de las ciudades del mundo Tel Aviv también lleva una vida muy ocupada y tiene muchos atractivos y lugares hermosos para los visitantes. </a:t>
            </a:r>
          </a:p>
          <a:p>
            <a:r>
              <a:rPr lang="es-ES" sz="2400" dirty="0"/>
              <a:t>Junto con varios observatorios, museos y edificios históricos hay algunos impresionantes Parques y Jardines en Tel Aviv. </a:t>
            </a:r>
          </a:p>
          <a:p>
            <a:r>
              <a:rPr lang="es-ES" sz="2400" dirty="0"/>
              <a:t>No hay que olvidar los innumerables centros comerciales, mercados coloridos, restaurantes y locales de ocio, que no hay que perderse. </a:t>
            </a:r>
          </a:p>
        </p:txBody>
      </p:sp>
    </p:spTree>
    <p:extLst>
      <p:ext uri="{BB962C8B-B14F-4D97-AF65-F5344CB8AC3E}">
        <p14:creationId xmlns:p14="http://schemas.microsoft.com/office/powerpoint/2010/main" val="40170941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
          </p:nvPr>
        </p:nvSpPr>
        <p:spPr>
          <a:xfrm>
            <a:off x="699247" y="1268760"/>
            <a:ext cx="7329137" cy="4857402"/>
          </a:xfrm>
        </p:spPr>
        <p:txBody>
          <a:bodyPr>
            <a:normAutofit fontScale="92500"/>
          </a:bodyPr>
          <a:lstStyle/>
          <a:p>
            <a:r>
              <a:rPr lang="es-ES" sz="2400" dirty="0"/>
              <a:t>El Departamento de Parques y Jardines en Tel Aviv es un refugio perfecto para tener paz y tranquilidad.</a:t>
            </a:r>
          </a:p>
          <a:p>
            <a:r>
              <a:rPr lang="es-ES" sz="2400" dirty="0"/>
              <a:t>Yarqon Park de Tel Aviv es un muy popular parque urbano en la ciudad. </a:t>
            </a:r>
          </a:p>
          <a:p>
            <a:r>
              <a:rPr lang="es-ES" sz="2400" dirty="0"/>
              <a:t>El lugar atrae a unos mil visitantes cada semana. </a:t>
            </a:r>
          </a:p>
          <a:p>
            <a:r>
              <a:rPr lang="es-ES" sz="2400" dirty="0"/>
              <a:t>El Parque Yarqon cuenta con un aviario, un jardín botánico, lagos artificiales, junto con un parque acuático y las instalaciones deportivas para el entretenimiento de los niños, así como adultos. </a:t>
            </a:r>
          </a:p>
          <a:p>
            <a:r>
              <a:rPr lang="es-ES" sz="2400" dirty="0"/>
              <a:t>Con el río Yarqon fluye a través del centro del parque el lugar es ideal para tener total tranquilidad.</a:t>
            </a:r>
          </a:p>
          <a:p>
            <a:endParaRPr lang="es-ES" dirty="0"/>
          </a:p>
        </p:txBody>
      </p:sp>
    </p:spTree>
    <p:extLst>
      <p:ext uri="{BB962C8B-B14F-4D97-AF65-F5344CB8AC3E}">
        <p14:creationId xmlns:p14="http://schemas.microsoft.com/office/powerpoint/2010/main" val="8747579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
          </p:nvPr>
        </p:nvSpPr>
        <p:spPr>
          <a:xfrm>
            <a:off x="827584" y="836712"/>
            <a:ext cx="7056784" cy="5256583"/>
          </a:xfrm>
        </p:spPr>
        <p:txBody>
          <a:bodyPr>
            <a:normAutofit fontScale="92500"/>
          </a:bodyPr>
          <a:lstStyle/>
          <a:p>
            <a:r>
              <a:rPr lang="es-ES" sz="2400" dirty="0"/>
              <a:t>Gan Meir Park de Tel Aviv es el mayor parque de la ciudad con una reserva de vegetación.</a:t>
            </a:r>
          </a:p>
          <a:p>
            <a:r>
              <a:rPr lang="es-ES" sz="2400" dirty="0"/>
              <a:t> No </a:t>
            </a:r>
            <a:r>
              <a:rPr lang="es-ES" dirty="0"/>
              <a:t>esta</a:t>
            </a:r>
            <a:r>
              <a:rPr lang="es-ES" sz="2400" dirty="0"/>
              <a:t> muy bien cuidado, pero sigue siendo el parque </a:t>
            </a:r>
            <a:r>
              <a:rPr lang="es-ES" dirty="0"/>
              <a:t>mas</a:t>
            </a:r>
            <a:r>
              <a:rPr lang="es-ES" sz="2400" dirty="0"/>
              <a:t> popular entre la gente, los niños y hasta los perros que están exhaustos con el ajetreo de la ciudad.</a:t>
            </a:r>
          </a:p>
          <a:p>
            <a:r>
              <a:rPr lang="es-ES" sz="2400" dirty="0"/>
              <a:t> Es el lugar perfecto para descansar a la sombra de los árboles, mientras que tiene un poco de comida que se puede comprar en las calles y comercios cercanos. </a:t>
            </a:r>
          </a:p>
          <a:p>
            <a:r>
              <a:rPr lang="es-ES" sz="2400" dirty="0"/>
              <a:t>Aparte del Parque Gan Meir en Tel Aviv y el Parque Yarqon en Tel Aviv, hay pocos otros parques de la ciudad. Son el Haatzmaut Park, el Parque Charles Clore y el Parque Hayarkon.</a:t>
            </a:r>
          </a:p>
          <a:p>
            <a:endParaRPr lang="es-ES" sz="2400" dirty="0"/>
          </a:p>
        </p:txBody>
      </p:sp>
    </p:spTree>
    <p:extLst>
      <p:ext uri="{BB962C8B-B14F-4D97-AF65-F5344CB8AC3E}">
        <p14:creationId xmlns:p14="http://schemas.microsoft.com/office/powerpoint/2010/main" val="282083742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
          </p:nvPr>
        </p:nvSpPr>
        <p:spPr>
          <a:xfrm>
            <a:off x="683568" y="685801"/>
            <a:ext cx="7344816" cy="5335487"/>
          </a:xfrm>
        </p:spPr>
        <p:txBody>
          <a:bodyPr>
            <a:normAutofit lnSpcReduction="10000"/>
          </a:bodyPr>
          <a:lstStyle/>
          <a:p>
            <a:r>
              <a:rPr lang="es-ES" sz="2400" dirty="0"/>
              <a:t>El Parque Hayarkon de Tel Aviv dispone de muchas instalaciones de ocio junto con el entretenimiento para los niños que vienen al parque.</a:t>
            </a:r>
          </a:p>
          <a:p>
            <a:r>
              <a:rPr lang="es-ES" sz="2400" dirty="0"/>
              <a:t> El lugar es ideal para hacer footing, senderismo y ciclismo. </a:t>
            </a:r>
          </a:p>
          <a:p>
            <a:r>
              <a:rPr lang="es-ES" sz="2400" dirty="0"/>
              <a:t>La ciudad de Tel Aviv tiene muchos jardines hermosos también, además de los parques. </a:t>
            </a:r>
          </a:p>
          <a:p>
            <a:r>
              <a:rPr lang="es-ES" sz="2400" dirty="0"/>
              <a:t>Los famosos jardines de Tel Aviv son Gan Dudnov y Yaakov.</a:t>
            </a:r>
          </a:p>
          <a:p>
            <a:r>
              <a:rPr lang="es-ES" sz="2400" dirty="0"/>
              <a:t> Otro maravilloso jardín está situado en la parte posterior del centro comercial Gan Hayir con hermosas flores aromáticas.</a:t>
            </a:r>
          </a:p>
          <a:p>
            <a:r>
              <a:rPr lang="es-ES" sz="2400" dirty="0"/>
              <a:t> </a:t>
            </a:r>
            <a:endParaRPr lang="es-ES" dirty="0"/>
          </a:p>
        </p:txBody>
      </p:sp>
    </p:spTree>
    <p:extLst>
      <p:ext uri="{BB962C8B-B14F-4D97-AF65-F5344CB8AC3E}">
        <p14:creationId xmlns:p14="http://schemas.microsoft.com/office/powerpoint/2010/main" val="8762128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Además también hay un jardín de rosas en Tel Aviv, donde se puede ver a través de varios tipos de flores las rosas mas diversas. </a:t>
            </a:r>
          </a:p>
        </p:txBody>
      </p:sp>
    </p:spTree>
    <p:extLst>
      <p:ext uri="{BB962C8B-B14F-4D97-AF65-F5344CB8AC3E}">
        <p14:creationId xmlns:p14="http://schemas.microsoft.com/office/powerpoint/2010/main" val="18741055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PikiWiki Israel 8312 meir garden tel- aviv.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05743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le:PikiWiki Israel 8311 nymphea in meir garden tel-aviv.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2445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telaviv4fun.com/images/park-hayarkon-playgroun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20185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upload.wikimedia.org/wikipedia/commons/3/38/PikiWiki_Israel_15304_Tel-Aviv_-_Yarkon_par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9392"/>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83456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74066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54759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75306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85159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77550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821632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857"/>
            <a:ext cx="4684128"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4128" y="0"/>
            <a:ext cx="4459872" cy="6858000"/>
          </a:xfrm>
          <a:prstGeom prst="rect">
            <a:avLst/>
          </a:prstGeom>
        </p:spPr>
      </p:pic>
    </p:spTree>
    <p:extLst>
      <p:ext uri="{BB962C8B-B14F-4D97-AF65-F5344CB8AC3E}">
        <p14:creationId xmlns:p14="http://schemas.microsoft.com/office/powerpoint/2010/main" val="1157406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168948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05969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779206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869956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73012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044825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upload.wikimedia.org/wikipedia/commons/thumb/b/b0/Gan_Meir_2009.JPG/1024px-Gan_Meir_20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655366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קובץ:Gan Meir 0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8459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622399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620688"/>
            <a:ext cx="7315200" cy="1296143"/>
          </a:xfrm>
        </p:spPr>
        <p:txBody>
          <a:bodyPr>
            <a:normAutofit/>
          </a:bodyPr>
          <a:lstStyle/>
          <a:p>
            <a:r>
              <a:rPr lang="es-ES" sz="4000" b="1" dirty="0"/>
              <a:t>Yarkon Park,.Tel Aviv</a:t>
            </a:r>
          </a:p>
        </p:txBody>
      </p:sp>
      <p:sp>
        <p:nvSpPr>
          <p:cNvPr id="3" name="2 Marcador de contenido"/>
          <p:cNvSpPr>
            <a:spLocks noGrp="1"/>
          </p:cNvSpPr>
          <p:nvPr>
            <p:ph sz="quarter" idx="1"/>
          </p:nvPr>
        </p:nvSpPr>
        <p:spPr>
          <a:xfrm>
            <a:off x="827584" y="2132856"/>
            <a:ext cx="6912768" cy="4032448"/>
          </a:xfrm>
        </p:spPr>
        <p:txBody>
          <a:bodyPr>
            <a:noAutofit/>
          </a:bodyPr>
          <a:lstStyle/>
          <a:p>
            <a:r>
              <a:rPr lang="es-ES" sz="2400" dirty="0"/>
              <a:t>Yarkon Park ( hebreo : </a:t>
            </a:r>
            <a:r>
              <a:rPr lang="he-IL" sz="2400" dirty="0"/>
              <a:t>פארק הירקון, </a:t>
            </a:r>
            <a:r>
              <a:rPr lang="es-ES" sz="2400" dirty="0"/>
              <a:t>Parque HaYarkon) es un  grande parque urbano (3,8 km ²) en Tel Aviv , Israel , con unos dieciséis millones de visitantes al año.</a:t>
            </a:r>
          </a:p>
          <a:p>
            <a:r>
              <a:rPr lang="es-ES" sz="2400" dirty="0"/>
              <a:t> Limitado por Rokach bulevar en el norte y Bavli en el sur , el parque incluye amplios jardines , instalaciones deportivas, jardines botánicos , un aviario , un parque acuático al aire libre, dos conciertos en salas y lagos artificiales.</a:t>
            </a:r>
          </a:p>
        </p:txBody>
      </p:sp>
    </p:spTree>
    <p:extLst>
      <p:ext uri="{BB962C8B-B14F-4D97-AF65-F5344CB8AC3E}">
        <p14:creationId xmlns:p14="http://schemas.microsoft.com/office/powerpoint/2010/main" val="217236347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lnSpcReduction="10000"/>
          </a:bodyPr>
          <a:lstStyle/>
          <a:p>
            <a:r>
              <a:rPr lang="es-ES" dirty="0"/>
              <a:t>Planificación del parque se inició en 1969. Cuando se abrió al público en 1973, fue llamado Ganei Yehoshua, en honor a Yehoshua Rabinovich , el alcalde de Tel Aviv entre 1969-1974.</a:t>
            </a:r>
          </a:p>
          <a:p>
            <a:r>
              <a:rPr lang="es-ES" dirty="0"/>
              <a:t>Uno de los principales atractivos del parque es Tel Afek y su otomano fortaleza período, Binary Bashi, con vistas a las aguas del río Yarkon. Binary Bashi fue construido en 1571 sobre una antigua tell .</a:t>
            </a:r>
          </a:p>
          <a:p>
            <a:r>
              <a:rPr lang="es-ES" dirty="0"/>
              <a:t>La fortaleza ofrece una vista del Rosh HaAyin aguas, que fluyen a los pies de Tel Afek .</a:t>
            </a:r>
          </a:p>
          <a:p>
            <a:r>
              <a:rPr lang="es-ES" dirty="0"/>
              <a:t> En la parte oriental del saber son los restos de una estación de bombeo desde el Mandato Británico período, que se utilizan para el transporte de agua de manantial a Jerusalén. </a:t>
            </a:r>
          </a:p>
          <a:p>
            <a:endParaRPr lang="es-ES" dirty="0"/>
          </a:p>
        </p:txBody>
      </p:sp>
    </p:spTree>
    <p:extLst>
      <p:ext uri="{BB962C8B-B14F-4D97-AF65-F5344CB8AC3E}">
        <p14:creationId xmlns:p14="http://schemas.microsoft.com/office/powerpoint/2010/main" val="172530821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764705"/>
            <a:ext cx="6753944" cy="5544656"/>
          </a:xfrm>
        </p:spPr>
        <p:txBody>
          <a:bodyPr>
            <a:normAutofit lnSpcReduction="10000"/>
          </a:bodyPr>
          <a:lstStyle/>
          <a:p>
            <a:r>
              <a:rPr lang="es-ES" sz="2400" dirty="0"/>
              <a:t>Hayarkon río que fluye por el parque </a:t>
            </a:r>
          </a:p>
          <a:p>
            <a:r>
              <a:rPr lang="es-ES" sz="2400" dirty="0"/>
              <a:t>El parque cuenta con seis jardines: Gan Habanim (Fallen Soldiers Memorial Garden), Gan Nifga'ei HaTeror (Terror Víctimas Memorial Garden), Gan HaSlaim (Rock Garden), Gan HaKaktusim (Cactus Garden), Gan HaGazum (recortado Garden), y Gan HaTropi (Jardín Tropical.</a:t>
            </a:r>
          </a:p>
          <a:p>
            <a:r>
              <a:rPr lang="es-ES" sz="2400" dirty="0"/>
              <a:t>El jardín de rocas, una de las más grandes de su tipo en el mundo, refleja la diversidad geológica de Israel. En sus 10 hectáreas de recinto de las rocas se mezclan con unas 3.500 especies de plantas, incluyendo más de seis hectáreas de cactus .</a:t>
            </a:r>
          </a:p>
          <a:p>
            <a:r>
              <a:rPr lang="es-ES" sz="2400" dirty="0"/>
              <a:t> </a:t>
            </a:r>
            <a:endParaRPr lang="es-ES" dirty="0"/>
          </a:p>
        </p:txBody>
      </p:sp>
    </p:spTree>
    <p:extLst>
      <p:ext uri="{BB962C8B-B14F-4D97-AF65-F5344CB8AC3E}">
        <p14:creationId xmlns:p14="http://schemas.microsoft.com/office/powerpoint/2010/main" val="66038724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1"/>
            <a:ext cx="7041976" cy="5760680"/>
          </a:xfrm>
        </p:spPr>
        <p:txBody>
          <a:bodyPr>
            <a:normAutofit/>
          </a:bodyPr>
          <a:lstStyle/>
          <a:p>
            <a:r>
              <a:rPr lang="es-ES" dirty="0"/>
              <a:t>El Jardín Tropical de cinco acres cuenta con una pasarela de madera a la sombra de las palmeras que conducen a un pequeño lago.</a:t>
            </a:r>
          </a:p>
          <a:p>
            <a:r>
              <a:rPr lang="es-ES" sz="2400" dirty="0"/>
              <a:t>La selva-como microclima es compatible con una gran variedad de orquídeas y lianas . </a:t>
            </a:r>
          </a:p>
          <a:p>
            <a:r>
              <a:rPr lang="es-ES" sz="2400" dirty="0"/>
              <a:t>El río Yarkon se ejecuta a través del parque y llega hasta el mar Mediterráneo en la orilla occidental del parque, luego se conecta en el puerto de Tel Aviv , un centro de entretenimiento y turismo.</a:t>
            </a:r>
          </a:p>
          <a:p>
            <a:r>
              <a:rPr lang="es-ES" sz="2400" dirty="0"/>
              <a:t> A pesar de los esfuerzos de limpieza en los últimos años, el río sigue contaminado. </a:t>
            </a:r>
          </a:p>
        </p:txBody>
      </p:sp>
    </p:spTree>
    <p:extLst>
      <p:ext uri="{BB962C8B-B14F-4D97-AF65-F5344CB8AC3E}">
        <p14:creationId xmlns:p14="http://schemas.microsoft.com/office/powerpoint/2010/main" val="108186627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A pesar de sus aguas contaminadas, en julio de 2011 el alcalde de Tel Aviv, Ron Huldai , saltó al agua y nadó en el lago. </a:t>
            </a:r>
          </a:p>
          <a:p>
            <a:r>
              <a:rPr lang="es-ES" dirty="0"/>
              <a:t>Sin embargo, la región ha mantenido su biodiversidad. </a:t>
            </a:r>
          </a:p>
          <a:p>
            <a:r>
              <a:rPr lang="es-ES" dirty="0"/>
              <a:t>Es el hogar de una gran cantidad de insectos , aves acuáticas , chacales , puerco espines y mangostas.</a:t>
            </a:r>
          </a:p>
          <a:p>
            <a:endParaRPr lang="es-ES" dirty="0"/>
          </a:p>
        </p:txBody>
      </p:sp>
    </p:spTree>
    <p:extLst>
      <p:ext uri="{BB962C8B-B14F-4D97-AF65-F5344CB8AC3E}">
        <p14:creationId xmlns:p14="http://schemas.microsoft.com/office/powerpoint/2010/main" val="324871175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509070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167232905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File:PikiWiki Israel 15702 Bridge over Yarkon river Tel Aviv.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890492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ile:PikiWiki Israel 15698 Yarkon Park Promenade in Tel Aviv.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76955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upload.wikimedia.org/wikipedia/commons/thumb/5/58/%D7%A4%D7%90%D7%A8%D7%A7_%D7%94%D7%99%D7%A8%D7%A7%D7%95%D7%9F.JPG/1280px-%D7%A4%D7%90%D7%A8%D7%A7_%D7%94%D7%99%D7%A8%D7%A7%D7%95%D7%9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449438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120474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371273508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67288819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479747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899374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111"/>
            <a:ext cx="9144000" cy="6829778"/>
          </a:xfrm>
          <a:prstGeom prst="rect">
            <a:avLst/>
          </a:prstGeom>
        </p:spPr>
      </p:pic>
    </p:spTree>
    <p:extLst>
      <p:ext uri="{BB962C8B-B14F-4D97-AF65-F5344CB8AC3E}">
        <p14:creationId xmlns:p14="http://schemas.microsoft.com/office/powerpoint/2010/main" val="162604509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259732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877134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107504" y="6433610"/>
            <a:ext cx="2709031" cy="369332"/>
          </a:xfrm>
          <a:prstGeom prst="rect">
            <a:avLst/>
          </a:prstGeom>
          <a:solidFill>
            <a:schemeClr val="bg1"/>
          </a:solidFill>
        </p:spPr>
        <p:txBody>
          <a:bodyPr wrap="square" rtlCol="0">
            <a:spAutoFit/>
          </a:bodyPr>
          <a:lstStyle/>
          <a:p>
            <a:r>
              <a:rPr lang="es-ES" dirty="0">
                <a:solidFill>
                  <a:prstClr val="white"/>
                </a:solidFill>
              </a:rPr>
              <a:t>Yarkon Park</a:t>
            </a:r>
          </a:p>
        </p:txBody>
      </p:sp>
    </p:spTree>
    <p:extLst>
      <p:ext uri="{BB962C8B-B14F-4D97-AF65-F5344CB8AC3E}">
        <p14:creationId xmlns:p14="http://schemas.microsoft.com/office/powerpoint/2010/main" val="4250376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802527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332657"/>
            <a:ext cx="7315200" cy="936103"/>
          </a:xfrm>
        </p:spPr>
        <p:txBody>
          <a:bodyPr/>
          <a:lstStyle/>
          <a:p>
            <a:r>
              <a:rPr lang="es-ES" sz="4000" dirty="0"/>
              <a:t>Ramat Hanadiv</a:t>
            </a:r>
          </a:p>
        </p:txBody>
      </p:sp>
      <p:sp>
        <p:nvSpPr>
          <p:cNvPr id="3" name="2 Marcador de contenido"/>
          <p:cNvSpPr>
            <a:spLocks noGrp="1"/>
          </p:cNvSpPr>
          <p:nvPr>
            <p:ph sz="quarter" idx="1"/>
          </p:nvPr>
        </p:nvSpPr>
        <p:spPr>
          <a:xfrm>
            <a:off x="914400" y="1484785"/>
            <a:ext cx="6969968" cy="4824576"/>
          </a:xfrm>
        </p:spPr>
        <p:txBody>
          <a:bodyPr>
            <a:noAutofit/>
          </a:bodyPr>
          <a:lstStyle/>
          <a:p>
            <a:r>
              <a:rPr lang="es-ES" sz="2400" dirty="0"/>
              <a:t>Ramat Hanadiv ( hebreo : </a:t>
            </a:r>
            <a:r>
              <a:rPr lang="he-IL" sz="2400" dirty="0"/>
              <a:t>רמת הנדיב, </a:t>
            </a:r>
            <a:r>
              <a:rPr lang="es-ES" sz="2400" dirty="0"/>
              <a:t>Alturas del Benefactor, también conocida como Umm el-'Aleq ["Madre de las sanguijuelas"] en árabe ) es un parque natural y jardines en el norte de Israel , que cubre 4,5 kilometros en el extremo sur de Monte Carmelo entre Zichron Ya'akov al norte y Binyamina hacia el sur. </a:t>
            </a:r>
          </a:p>
          <a:p>
            <a:r>
              <a:rPr lang="es-ES" sz="2400" dirty="0"/>
              <a:t> El Fondo Nacional Judío plantó arboledas de pino y ciprés en la mayor parte de la zona,</a:t>
            </a:r>
          </a:p>
          <a:p>
            <a:r>
              <a:rPr lang="es-ES" sz="2400" dirty="0"/>
              <a:t>Umm el-'Aleq era un pequeño pueblo árabe palestino  donde en el siglo XIX se construyó una granja (Beit Khouri) por la familia árabe cristiana palestina de El-Khouri de Haifa . </a:t>
            </a:r>
          </a:p>
        </p:txBody>
      </p:sp>
    </p:spTree>
    <p:extLst>
      <p:ext uri="{BB962C8B-B14F-4D97-AF65-F5344CB8AC3E}">
        <p14:creationId xmlns:p14="http://schemas.microsoft.com/office/powerpoint/2010/main" val="341409589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1"/>
            <a:ext cx="7315200" cy="5760680"/>
          </a:xfrm>
        </p:spPr>
        <p:txBody>
          <a:bodyPr>
            <a:normAutofit lnSpcReduction="10000"/>
          </a:bodyPr>
          <a:lstStyle/>
          <a:p>
            <a:r>
              <a:rPr lang="es-ES" sz="2400" dirty="0"/>
              <a:t>El Barón Edmond James de Rothschild compró la tierra de la familia de el-Khouri.</a:t>
            </a:r>
          </a:p>
          <a:p>
            <a:r>
              <a:rPr lang="es-ES" sz="2400" dirty="0"/>
              <a:t>La Tercera Aliá colonos cambió el nombre de la región a Ummlaleq ("el miserable"). </a:t>
            </a:r>
          </a:p>
          <a:p>
            <a:r>
              <a:rPr lang="es-ES" sz="2400" dirty="0"/>
              <a:t>La tercera aliá colonos duró sólo 3 meses. Los mosquitos de la malaria ha demostrado ser un impedimento para el asentamiento en la región. </a:t>
            </a:r>
          </a:p>
          <a:p>
            <a:r>
              <a:rPr lang="es-ES" sz="2400" dirty="0"/>
              <a:t>Baron Rothschild murió en 1934 en Château Rothschild , Boulogne-Billancourt .</a:t>
            </a:r>
          </a:p>
          <a:p>
            <a:r>
              <a:rPr lang="es-ES" sz="2400" dirty="0"/>
              <a:t> Su esposa Adelaida murió un año más tarde el 29 de diciembre de 1935. </a:t>
            </a:r>
          </a:p>
          <a:p>
            <a:r>
              <a:rPr lang="es-ES" sz="2400" dirty="0"/>
              <a:t>Ellos fueron enterrados en el cementerio de Père Lachaise en París hasta abril de 1954 cuando sus restos fueron trasladados a Israel a bordo de una fragata naval. </a:t>
            </a:r>
          </a:p>
          <a:p>
            <a:endParaRPr lang="es-ES" dirty="0"/>
          </a:p>
        </p:txBody>
      </p:sp>
    </p:spTree>
    <p:extLst>
      <p:ext uri="{BB962C8B-B14F-4D97-AF65-F5344CB8AC3E}">
        <p14:creationId xmlns:p14="http://schemas.microsoft.com/office/powerpoint/2010/main" val="116156658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3"/>
            <a:ext cx="7315200" cy="5832688"/>
          </a:xfrm>
        </p:spPr>
        <p:txBody>
          <a:bodyPr>
            <a:noAutofit/>
          </a:bodyPr>
          <a:lstStyle/>
          <a:p>
            <a:r>
              <a:rPr lang="es-ES" sz="2400" dirty="0"/>
              <a:t>En el puerto de Haifa, la nave fue recibida con sirenas y un saludo diecinueve-gun.</a:t>
            </a:r>
          </a:p>
          <a:p>
            <a:r>
              <a:rPr lang="es-ES" sz="2400" dirty="0"/>
              <a:t> Un funeral de Estado se llevó a cabo con el ex primer ministro David Ben-Gurion dando el siguiente elogio que Edmond de Rothschild y su esposa fueron re-enterrados en el Memorial Gardens de Ramat Hanadiv.</a:t>
            </a:r>
          </a:p>
          <a:p>
            <a:r>
              <a:rPr lang="es-ES" sz="2400" dirty="0"/>
              <a:t> Por su filantropía judía Edmond Baron llegó a ser conocido como "Hanadiv HaYadu'a" (en hebreo, "El Benefactor se conoce" o "El Benefactor Famous") y en su memoria de su hijo legó los fondos para construir el edificio de la Knesset . </a:t>
            </a:r>
          </a:p>
        </p:txBody>
      </p:sp>
    </p:spTree>
    <p:extLst>
      <p:ext uri="{BB962C8B-B14F-4D97-AF65-F5344CB8AC3E}">
        <p14:creationId xmlns:p14="http://schemas.microsoft.com/office/powerpoint/2010/main" val="28266138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5"/>
            <a:ext cx="7315200" cy="5904696"/>
          </a:xfrm>
        </p:spPr>
        <p:txBody>
          <a:bodyPr>
            <a:normAutofit/>
          </a:bodyPr>
          <a:lstStyle/>
          <a:p>
            <a:r>
              <a:rPr lang="es-ES" sz="2400" dirty="0"/>
              <a:t>En 1994, un especial de "Waste Verde" proyecto de reciclaje fue lanzado en Ramat Hanadiv, para servir como un ejemplo para los contratistas de jardinería, consejos comarcales y los municipios.</a:t>
            </a:r>
          </a:p>
          <a:p>
            <a:r>
              <a:rPr lang="es-ES" sz="2400" dirty="0"/>
              <a:t> Residuos forestales y jardinería - ramas, hierba, hojas y otros - son recogidos y tratados por compostaje que luego se reutiliza para la jardinería</a:t>
            </a:r>
          </a:p>
          <a:p>
            <a:r>
              <a:rPr lang="es-ES" sz="2400" dirty="0"/>
              <a:t>Una instalación de depuración de aguas residuales se instaló en Ramat Hanadiv en 1998. </a:t>
            </a:r>
          </a:p>
          <a:p>
            <a:r>
              <a:rPr lang="es-ES" sz="2400" dirty="0"/>
              <a:t>Se trata de una instalación de tipo Bio-Disc utiliza para la purificación de las aguas residuales generadas por la oficina y baños públicos en los jardines. </a:t>
            </a:r>
          </a:p>
          <a:p>
            <a:endParaRPr lang="es-ES" dirty="0"/>
          </a:p>
        </p:txBody>
      </p:sp>
    </p:spTree>
    <p:extLst>
      <p:ext uri="{BB962C8B-B14F-4D97-AF65-F5344CB8AC3E}">
        <p14:creationId xmlns:p14="http://schemas.microsoft.com/office/powerpoint/2010/main" val="276412541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404664"/>
            <a:ext cx="7704856" cy="6192687"/>
          </a:xfrm>
        </p:spPr>
        <p:txBody>
          <a:bodyPr>
            <a:normAutofit/>
          </a:bodyPr>
          <a:lstStyle/>
          <a:p>
            <a:r>
              <a:rPr lang="es-ES" sz="2400" dirty="0"/>
              <a:t>El 12 de marzo de 2008, Pabellón de Ramat Hanadiv de Visitantes se convirtió en el primer edificio en Israel que se concede la certificación estándar para la construcción sostenible.</a:t>
            </a:r>
          </a:p>
          <a:p>
            <a:r>
              <a:rPr lang="es-ES" sz="2400" dirty="0"/>
              <a:t>Control de clima interior se proporciona por el sistema de primera tierra energético de la región, también conocido como un sistema de bomba de calor geotérmica, consiste en un compresor accionado eléctricamente y el dispositivo intercambiador conectado a una serie de tuberías de diámetro pequeño enterrado en la tierra para crear un intercambiador de energía a través del cual la energía térmica puede ser capturado desde el interior del edificio y rechazado en la tierra, o invertirse para capturar la energía de calor de la tierra y se deposita en el edificio. </a:t>
            </a:r>
          </a:p>
          <a:p>
            <a:endParaRPr lang="es-ES" sz="2400" dirty="0"/>
          </a:p>
          <a:p>
            <a:endParaRPr lang="es-ES" sz="2400" dirty="0"/>
          </a:p>
          <a:p>
            <a:endParaRPr lang="es-ES" dirty="0"/>
          </a:p>
        </p:txBody>
      </p:sp>
    </p:spTree>
    <p:extLst>
      <p:ext uri="{BB962C8B-B14F-4D97-AF65-F5344CB8AC3E}">
        <p14:creationId xmlns:p14="http://schemas.microsoft.com/office/powerpoint/2010/main" val="206883863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260649"/>
            <a:ext cx="7315200" cy="6048712"/>
          </a:xfrm>
        </p:spPr>
        <p:txBody>
          <a:bodyPr/>
          <a:lstStyle/>
          <a:p>
            <a:r>
              <a:rPr lang="es-ES" sz="2400" dirty="0"/>
              <a:t>El Pabellón de Visitantes nuevo fue diseñado por la firma arquitectónica de Ada Karmi Melamede con el objetivo de hacer el menor impacto posible sobre el medio ambiente. </a:t>
            </a:r>
          </a:p>
          <a:p>
            <a:r>
              <a:rPr lang="es-ES" sz="2400" dirty="0"/>
              <a:t>El pabellón de visitantes se ha construido como un montículo verde cubierto con tierra y vegetación.</a:t>
            </a:r>
          </a:p>
          <a:p>
            <a:r>
              <a:rPr lang="es-ES" sz="2400" dirty="0"/>
              <a:t> Alberga un salón de actos donde los visitantes pueden ver una película en Ramat Hanadiv, una galería que muestra exposiciones temporales sobre temas relacionados con el sitio, una sala de conferencias, centro de educación, chiringuito y restaurante.</a:t>
            </a:r>
          </a:p>
          <a:p>
            <a:endParaRPr lang="es-ES" dirty="0"/>
          </a:p>
          <a:p>
            <a:endParaRPr lang="es-ES" dirty="0"/>
          </a:p>
        </p:txBody>
      </p:sp>
    </p:spTree>
    <p:extLst>
      <p:ext uri="{BB962C8B-B14F-4D97-AF65-F5344CB8AC3E}">
        <p14:creationId xmlns:p14="http://schemas.microsoft.com/office/powerpoint/2010/main" val="51401590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 y="0"/>
            <a:ext cx="9142785" cy="6858000"/>
          </a:xfrm>
          <a:prstGeom prst="rect">
            <a:avLst/>
          </a:prstGeom>
        </p:spPr>
      </p:pic>
    </p:spTree>
    <p:extLst>
      <p:ext uri="{BB962C8B-B14F-4D97-AF65-F5344CB8AC3E}">
        <p14:creationId xmlns:p14="http://schemas.microsoft.com/office/powerpoint/2010/main" val="143253688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468894"/>
          </a:xfrm>
          <a:prstGeom prst="rect">
            <a:avLst/>
          </a:prstGeom>
        </p:spPr>
      </p:pic>
    </p:spTree>
    <p:extLst>
      <p:ext uri="{BB962C8B-B14F-4D97-AF65-F5344CB8AC3E}">
        <p14:creationId xmlns:p14="http://schemas.microsoft.com/office/powerpoint/2010/main" val="286747365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upload.wikimedia.org/wikipedia/commons/thumb/1/1a/PikiWiki_Israel_15216_Palm_tree.JPG/1024px-PikiWiki_Israel_15216_Palm_tre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818655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11329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36318905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871342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21033919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237718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232151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3999" cy="6957391"/>
          </a:xfrm>
          <a:prstGeom prst="rect">
            <a:avLst/>
          </a:prstGeom>
        </p:spPr>
      </p:pic>
    </p:spTree>
    <p:extLst>
      <p:ext uri="{BB962C8B-B14F-4D97-AF65-F5344CB8AC3E}">
        <p14:creationId xmlns:p14="http://schemas.microsoft.com/office/powerpoint/2010/main" val="287434410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741368"/>
          </a:xfrm>
          <a:prstGeom prst="rect">
            <a:avLst/>
          </a:prstGeom>
        </p:spPr>
      </p:pic>
    </p:spTree>
    <p:extLst>
      <p:ext uri="{BB962C8B-B14F-4D97-AF65-F5344CB8AC3E}">
        <p14:creationId xmlns:p14="http://schemas.microsoft.com/office/powerpoint/2010/main" val="68876141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3999" cy="6840759"/>
          </a:xfrm>
          <a:prstGeom prst="rect">
            <a:avLst/>
          </a:prstGeom>
        </p:spPr>
      </p:pic>
    </p:spTree>
    <p:extLst>
      <p:ext uri="{BB962C8B-B14F-4D97-AF65-F5344CB8AC3E}">
        <p14:creationId xmlns:p14="http://schemas.microsoft.com/office/powerpoint/2010/main" val="304980699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988095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400868859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170973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958469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615187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upload.wikimedia.org/wikipedia/commons/thumb/a/a3/PikiWiki_Israel_14938_Ramat_Hanadiv.jpg/1024px-PikiWiki_Israel_14938_Ramat_Hanadi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680351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upload.wikimedia.org/wikipedia/commons/thumb/9/92/PikiWiki_Israel_14935_indian_alder.jpg/1024px-PikiWiki_Israel_14935_indian_ald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4003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30</TotalTime>
  <Words>2795</Words>
  <Application>Microsoft Office PowerPoint</Application>
  <PresentationFormat>Presentación en pantalla (4:3)</PresentationFormat>
  <Paragraphs>256</Paragraphs>
  <Slides>153</Slides>
  <Notes>70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153</vt:i4>
      </vt:variant>
    </vt:vector>
  </HeadingPairs>
  <TitlesOfParts>
    <vt:vector size="159" baseType="lpstr">
      <vt:lpstr>Calibri</vt:lpstr>
      <vt:lpstr>Century Schoolbook</vt:lpstr>
      <vt:lpstr>Times New Roman</vt:lpstr>
      <vt:lpstr>Wingdings</vt:lpstr>
      <vt:lpstr>Wingdings 2</vt:lpstr>
      <vt:lpstr>Mirador</vt:lpstr>
      <vt:lpstr>ASIA.-LA VUELTA AL MUNDO EN 885 JARDINES ISRAEL.-C </vt:lpstr>
      <vt:lpstr>Jerusalem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Bahai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Israel-Cactus garden (Holon)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Japanese Garden en Holon.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Israel.-Tel Giborin..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Ramat Gan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Tel Aviv</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Yarkon Park,.Tel Aviv</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Ramat Hanadiv</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7</cp:revision>
  <dcterms:created xsi:type="dcterms:W3CDTF">2013-09-17T05:34:35Z</dcterms:created>
  <dcterms:modified xsi:type="dcterms:W3CDTF">2018-03-02T06:05:14Z</dcterms:modified>
</cp:coreProperties>
</file>