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964E8-531C-4B20-921D-BF470CD5D193}"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82A3B7-6D72-453C-A291-AE470F68AC83}" type="slidenum">
              <a:rPr lang="es-ES" smtClean="0"/>
              <a:t>‹Nº›</a:t>
            </a:fld>
            <a:endParaRPr lang="es-ES" dirty="0"/>
          </a:p>
        </p:txBody>
      </p:sp>
    </p:spTree>
    <p:extLst>
      <p:ext uri="{BB962C8B-B14F-4D97-AF65-F5344CB8AC3E}">
        <p14:creationId xmlns:p14="http://schemas.microsoft.com/office/powerpoint/2010/main" val="2887497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E37EFE-D8BC-4541-A42E-E164856E917A}"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C4FEC2-D160-4381-A914-D95303AC2A2E}"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E5B760-2860-4F61-8EA0-FAD893E8420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9D3B81-F6CD-4A54-8131-FB01CCCC4877}"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49BB17-4F11-461B-A450-8B2C5F069B4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72846C-E19C-4D3B-80EE-C66B51EE01D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Zoysia japonica</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68B9E1-0118-4294-9DC4-D35CDB708153}"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58A56-7408-4CA4-8F6C-622A44BD56F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8DB52A-C754-45AC-9393-E8D667A5139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29</a:t>
            </a:fld>
            <a:endParaRPr lang="es-ES" dirty="0"/>
          </a:p>
        </p:txBody>
      </p:sp>
    </p:spTree>
    <p:extLst>
      <p:ext uri="{BB962C8B-B14F-4D97-AF65-F5344CB8AC3E}">
        <p14:creationId xmlns:p14="http://schemas.microsoft.com/office/powerpoint/2010/main" val="497419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30</a:t>
            </a:fld>
            <a:endParaRPr lang="es-ES" dirty="0"/>
          </a:p>
        </p:txBody>
      </p:sp>
    </p:spTree>
    <p:extLst>
      <p:ext uri="{BB962C8B-B14F-4D97-AF65-F5344CB8AC3E}">
        <p14:creationId xmlns:p14="http://schemas.microsoft.com/office/powerpoint/2010/main" val="3690387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31</a:t>
            </a:fld>
            <a:endParaRPr lang="es-ES" dirty="0"/>
          </a:p>
        </p:txBody>
      </p:sp>
    </p:spTree>
    <p:extLst>
      <p:ext uri="{BB962C8B-B14F-4D97-AF65-F5344CB8AC3E}">
        <p14:creationId xmlns:p14="http://schemas.microsoft.com/office/powerpoint/2010/main" val="1743629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32</a:t>
            </a:fld>
            <a:endParaRPr lang="es-ES" dirty="0"/>
          </a:p>
        </p:txBody>
      </p:sp>
    </p:spTree>
    <p:extLst>
      <p:ext uri="{BB962C8B-B14F-4D97-AF65-F5344CB8AC3E}">
        <p14:creationId xmlns:p14="http://schemas.microsoft.com/office/powerpoint/2010/main" val="1390387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33</a:t>
            </a:fld>
            <a:endParaRPr lang="es-ES" dirty="0"/>
          </a:p>
        </p:txBody>
      </p:sp>
    </p:spTree>
    <p:extLst>
      <p:ext uri="{BB962C8B-B14F-4D97-AF65-F5344CB8AC3E}">
        <p14:creationId xmlns:p14="http://schemas.microsoft.com/office/powerpoint/2010/main" val="4232482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Sapir Park</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375712-D29F-49DB-9DEA-B9C8C956BDB6}"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35</a:t>
            </a:fld>
            <a:endParaRPr lang="es-ES" dirty="0"/>
          </a:p>
        </p:txBody>
      </p:sp>
    </p:spTree>
    <p:extLst>
      <p:ext uri="{BB962C8B-B14F-4D97-AF65-F5344CB8AC3E}">
        <p14:creationId xmlns:p14="http://schemas.microsoft.com/office/powerpoint/2010/main" val="1736090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36</a:t>
            </a:fld>
            <a:endParaRPr lang="es-ES" dirty="0"/>
          </a:p>
        </p:txBody>
      </p:sp>
    </p:spTree>
    <p:extLst>
      <p:ext uri="{BB962C8B-B14F-4D97-AF65-F5344CB8AC3E}">
        <p14:creationId xmlns:p14="http://schemas.microsoft.com/office/powerpoint/2010/main" val="3127856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Sapir Park</a:t>
            </a:r>
          </a:p>
        </p:txBody>
      </p:sp>
      <p:sp>
        <p:nvSpPr>
          <p:cNvPr id="4" name="3 Marcador de número de diapositiva"/>
          <p:cNvSpPr>
            <a:spLocks noGrp="1"/>
          </p:cNvSpPr>
          <p:nvPr>
            <p:ph type="sldNum" sz="quarter" idx="5"/>
          </p:nvPr>
        </p:nvSpPr>
        <p:spPr/>
        <p:txBody>
          <a:bodyPr/>
          <a:lstStyle/>
          <a:p>
            <a:pPr>
              <a:defRPr/>
            </a:pPr>
            <a:fld id="{CF631F9B-BB13-42FD-BE61-EF82368F3BB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Sapir Park</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38</a:t>
            </a:fld>
            <a:endParaRPr lang="es-ES" dirty="0"/>
          </a:p>
        </p:txBody>
      </p:sp>
    </p:spTree>
    <p:extLst>
      <p:ext uri="{BB962C8B-B14F-4D97-AF65-F5344CB8AC3E}">
        <p14:creationId xmlns:p14="http://schemas.microsoft.com/office/powerpoint/2010/main" val="488953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149B46-9B07-438D-B30E-93B9E28363C9}"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5080AA-EA8C-4731-9F46-917B8E86EE15}"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0868FF-986D-4AF5-A969-B6DB9418396F}"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3F5877-76A1-4AA0-ACB4-35AD3B6A9DA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Yarkon Park</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4A45AD-BFE1-4011-820E-900F766C388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Yarkon Park</a:t>
            </a:r>
          </a:p>
        </p:txBody>
      </p:sp>
      <p:sp>
        <p:nvSpPr>
          <p:cNvPr id="4" name="3 Marcador de número de diapositiva"/>
          <p:cNvSpPr>
            <a:spLocks noGrp="1"/>
          </p:cNvSpPr>
          <p:nvPr>
            <p:ph type="sldNum" sz="quarter" idx="5"/>
          </p:nvPr>
        </p:nvSpPr>
        <p:spPr/>
        <p:txBody>
          <a:bodyPr/>
          <a:lstStyle/>
          <a:p>
            <a:pPr>
              <a:defRPr/>
            </a:pPr>
            <a:fld id="{1D5CB0CD-2481-4726-8380-6FCFE920C6A0}"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Yarkon Park</a:t>
            </a:r>
          </a:p>
        </p:txBody>
      </p:sp>
      <p:sp>
        <p:nvSpPr>
          <p:cNvPr id="4" name="3 Marcador de número de diapositiva"/>
          <p:cNvSpPr>
            <a:spLocks noGrp="1"/>
          </p:cNvSpPr>
          <p:nvPr>
            <p:ph type="sldNum" sz="quarter" idx="5"/>
          </p:nvPr>
        </p:nvSpPr>
        <p:spPr/>
        <p:txBody>
          <a:bodyPr/>
          <a:lstStyle/>
          <a:p>
            <a:pPr>
              <a:defRPr/>
            </a:pPr>
            <a:fld id="{F5D9F646-50F6-4BC1-9B95-AC4908FB315A}"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2AED54ED-1B11-4454-BFC7-9AEDA1D9B27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2E6E4C9A-D7B2-493F-8192-89BB0ABBA5B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5C4A930C-BE6F-46A4-A0A8-F9CDC1888440}"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58BA242E-3573-4EEE-A666-E3EE5282139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29117E4C-6F1B-4859-AA92-BBE9D69F5C57}"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 Yarkon Park</a:t>
            </a:r>
          </a:p>
        </p:txBody>
      </p:sp>
      <p:sp>
        <p:nvSpPr>
          <p:cNvPr id="4" name="3 Marcador de número de diapositiva"/>
          <p:cNvSpPr>
            <a:spLocks noGrp="1"/>
          </p:cNvSpPr>
          <p:nvPr>
            <p:ph type="sldNum" sz="quarter" idx="5"/>
          </p:nvPr>
        </p:nvSpPr>
        <p:spPr/>
        <p:txBody>
          <a:bodyPr/>
          <a:lstStyle/>
          <a:p>
            <a:pPr>
              <a:defRPr/>
            </a:pPr>
            <a:fld id="{D685D669-7FCE-441E-B459-7B44851733B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67</a:t>
            </a:fld>
            <a:endParaRPr lang="es-ES" dirty="0"/>
          </a:p>
        </p:txBody>
      </p:sp>
    </p:spTree>
    <p:extLst>
      <p:ext uri="{BB962C8B-B14F-4D97-AF65-F5344CB8AC3E}">
        <p14:creationId xmlns:p14="http://schemas.microsoft.com/office/powerpoint/2010/main" val="3005244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68</a:t>
            </a:fld>
            <a:endParaRPr lang="es-ES" dirty="0"/>
          </a:p>
        </p:txBody>
      </p:sp>
    </p:spTree>
    <p:extLst>
      <p:ext uri="{BB962C8B-B14F-4D97-AF65-F5344CB8AC3E}">
        <p14:creationId xmlns:p14="http://schemas.microsoft.com/office/powerpoint/2010/main" val="10951047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9482AC-E329-44EF-A40C-75C3BD4AC69C}"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70</a:t>
            </a:fld>
            <a:endParaRPr lang="es-ES" dirty="0"/>
          </a:p>
        </p:txBody>
      </p:sp>
    </p:spTree>
    <p:extLst>
      <p:ext uri="{BB962C8B-B14F-4D97-AF65-F5344CB8AC3E}">
        <p14:creationId xmlns:p14="http://schemas.microsoft.com/office/powerpoint/2010/main" val="2519176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71</a:t>
            </a:fld>
            <a:endParaRPr lang="es-ES" dirty="0"/>
          </a:p>
        </p:txBody>
      </p:sp>
    </p:spTree>
    <p:extLst>
      <p:ext uri="{BB962C8B-B14F-4D97-AF65-F5344CB8AC3E}">
        <p14:creationId xmlns:p14="http://schemas.microsoft.com/office/powerpoint/2010/main" val="639911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F10585-8CD8-4A9C-BE60-B85C142AB9D7}"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8D0CF3-2DF9-4BD5-B986-241746365B9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74</a:t>
            </a:fld>
            <a:endParaRPr lang="es-ES" dirty="0"/>
          </a:p>
        </p:txBody>
      </p:sp>
    </p:spTree>
    <p:extLst>
      <p:ext uri="{BB962C8B-B14F-4D97-AF65-F5344CB8AC3E}">
        <p14:creationId xmlns:p14="http://schemas.microsoft.com/office/powerpoint/2010/main" val="34512443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DCAE68-2AEF-46C3-A284-009702DD086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274ECE-8084-4D39-92B5-2F3B08ED5D43}"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FF1733-7B05-4942-A45E-696B0D252B0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514F59-4152-42F9-9103-1FE7B8C9929C}"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Jerusalem Botanic  Garden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38698F-5F4B-4BCD-A937-80C11B864E2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80</a:t>
            </a:fld>
            <a:endParaRPr lang="es-ES" dirty="0"/>
          </a:p>
        </p:txBody>
      </p:sp>
    </p:spTree>
    <p:extLst>
      <p:ext uri="{BB962C8B-B14F-4D97-AF65-F5344CB8AC3E}">
        <p14:creationId xmlns:p14="http://schemas.microsoft.com/office/powerpoint/2010/main" val="39996690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5282A3B7-6D72-453C-A291-AE470F68AC83}" type="slidenum">
              <a:rPr lang="es-ES" smtClean="0"/>
              <a:t>81</a:t>
            </a:fld>
            <a:endParaRPr lang="es-ES" dirty="0"/>
          </a:p>
        </p:txBody>
      </p:sp>
    </p:spTree>
    <p:extLst>
      <p:ext uri="{BB962C8B-B14F-4D97-AF65-F5344CB8AC3E}">
        <p14:creationId xmlns:p14="http://schemas.microsoft.com/office/powerpoint/2010/main" val="13082667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7D7EB2B2-E6C6-4D4C-B67C-3AFE8C6F5EEF}"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4A2DE9C2-E8EA-4440-89B3-FF5BBA54874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Agardecn of Gethsemene</a:t>
            </a:r>
          </a:p>
        </p:txBody>
      </p:sp>
      <p:sp>
        <p:nvSpPr>
          <p:cNvPr id="4" name="3 Marcador de número de diapositiva"/>
          <p:cNvSpPr>
            <a:spLocks noGrp="1"/>
          </p:cNvSpPr>
          <p:nvPr>
            <p:ph type="sldNum" sz="quarter" idx="5"/>
          </p:nvPr>
        </p:nvSpPr>
        <p:spPr/>
        <p:txBody>
          <a:bodyPr/>
          <a:lstStyle/>
          <a:p>
            <a:pPr>
              <a:defRPr/>
            </a:pPr>
            <a:fld id="{5E409C86-7A74-4F26-B0E0-CB63A1381E8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D0EE2AD3-AAE3-4B89-B9E7-365A306EC81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B99C4D35-1FC2-49CB-8286-DBC48AB6BC5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F5AB4381-370E-440B-BC69-1E3AC2B66C84}"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35AE6CA8-1745-412D-8673-9F4933E643A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Garden of Gethsemene</a:t>
            </a:r>
          </a:p>
        </p:txBody>
      </p:sp>
      <p:sp>
        <p:nvSpPr>
          <p:cNvPr id="4" name="3 Marcador de número de diapositiva"/>
          <p:cNvSpPr>
            <a:spLocks noGrp="1"/>
          </p:cNvSpPr>
          <p:nvPr>
            <p:ph type="sldNum" sz="quarter" idx="5"/>
          </p:nvPr>
        </p:nvSpPr>
        <p:spPr/>
        <p:txBody>
          <a:bodyPr/>
          <a:lstStyle/>
          <a:p>
            <a:pPr>
              <a:defRPr/>
            </a:pPr>
            <a:fld id="{E61DBF13-1413-4D31-B67B-5169CF33CA4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7940599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9978772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7320093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732235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92197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5733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3197174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8810585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6175660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6015335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8474194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8236420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6841093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3991201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8436388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5130030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11802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0232455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183267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4689100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1006703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8162100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6374636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6244153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8268634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Park.-Nelumbium</a:t>
            </a:r>
            <a:r>
              <a:rPr lang="es-ES" baseline="0" dirty="0"/>
              <a:t> nucifera</a:t>
            </a:r>
            <a:endParaRPr lang="es-ES" dirty="0"/>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5263597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36911343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4779089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4305274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39029761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8832498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Israel.-Utopia Park.-</a:t>
            </a:r>
          </a:p>
        </p:txBody>
      </p:sp>
      <p:sp>
        <p:nvSpPr>
          <p:cNvPr id="4" name="3 Marcador de número de diapositiva"/>
          <p:cNvSpPr>
            <a:spLocks noGrp="1"/>
          </p:cNvSpPr>
          <p:nvPr>
            <p:ph type="sldNum" sz="quarter" idx="10"/>
          </p:nvPr>
        </p:nvSpPr>
        <p:spPr/>
        <p:txBody>
          <a:bodyPr/>
          <a:lstStyle/>
          <a:p>
            <a:fld id="{86C4D9FE-512E-43DB-96FD-0D1F054A03A0}"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097474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upload.wikimedia.org/wikipedia/en/7/72/Sapir_spring_of_youth.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3" Type="http://schemas.openxmlformats.org/officeDocument/2006/relationships/hyperlink" Target="//upload.wikimedia.org/wikipedia/en/a/a7/Sapir_park1.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en/b/b1/Sapir_park2.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upload.wikimedia.org/wikipedia/commons/0/04/PikiWiki_Israel_5120_pond_in_the_roses_garden_in_jerusalem.jpg"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http://melblackaby.files.wordpress.com/2009/06/gethsemene-olive-tree.jpg"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390456" cy="3384376"/>
          </a:xfrm>
        </p:spPr>
        <p:txBody>
          <a:bodyPr>
            <a:normAutofit fontScale="90000"/>
          </a:bodyPr>
          <a:lstStyle/>
          <a:p>
            <a:r>
              <a:rPr lang="es-ES" sz="3600" dirty="0"/>
              <a:t>ASIA.-LA VUELTA AL MUNDO </a:t>
            </a:r>
            <a:r>
              <a:rPr lang="es-ES" sz="3600"/>
              <a:t>EN 885 </a:t>
            </a:r>
            <a:r>
              <a:rPr lang="es-ES" sz="3600" dirty="0"/>
              <a:t>JARDINES.-</a:t>
            </a:r>
            <a:br>
              <a:rPr lang="es-ES" sz="3600" dirty="0"/>
            </a:br>
            <a:r>
              <a:rPr lang="es-ES" sz="3600" dirty="0"/>
              <a:t>ISRAEL</a:t>
            </a:r>
            <a:r>
              <a:rPr lang="es-ES" dirty="0"/>
              <a:t>.-Ramat Hanadiv.-Sapir Park.-Yarkon Park.-Jerusalem Botanic  Garden.-Garden of Gethsemeni.-Utopia Park.-</a:t>
            </a:r>
            <a:br>
              <a:rPr lang="es-ES" dirty="0"/>
            </a:br>
            <a:endParaRPr lang="es-ES" dirty="0"/>
          </a:p>
        </p:txBody>
      </p:sp>
      <p:sp>
        <p:nvSpPr>
          <p:cNvPr id="3" name="2 Subtítulo"/>
          <p:cNvSpPr>
            <a:spLocks noGrp="1"/>
          </p:cNvSpPr>
          <p:nvPr>
            <p:ph type="subTitle" idx="1"/>
          </p:nvPr>
        </p:nvSpPr>
        <p:spPr>
          <a:xfrm>
            <a:off x="2699792" y="4983608"/>
            <a:ext cx="467828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dirty="0"/>
              <a:t>Ramat Hanadiv</a:t>
            </a:r>
          </a:p>
        </p:txBody>
      </p:sp>
      <p:sp>
        <p:nvSpPr>
          <p:cNvPr id="43011" name="2 Marcador de contenido"/>
          <p:cNvSpPr>
            <a:spLocks noGrp="1"/>
          </p:cNvSpPr>
          <p:nvPr>
            <p:ph sz="quarter" idx="1"/>
          </p:nvPr>
        </p:nvSpPr>
        <p:spPr>
          <a:xfrm>
            <a:off x="914400" y="1447800"/>
            <a:ext cx="7041976" cy="4718050"/>
          </a:xfrm>
        </p:spPr>
        <p:txBody>
          <a:bodyPr>
            <a:normAutofit fontScale="92500"/>
          </a:bodyPr>
          <a:lstStyle/>
          <a:p>
            <a:pPr eaLnBrk="1" hangingPunct="1"/>
            <a:r>
              <a:rPr lang="es-ES" b="1" dirty="0"/>
              <a:t>Ramat Hanadiv</a:t>
            </a:r>
            <a:r>
              <a:rPr lang="es-ES" dirty="0"/>
              <a:t> es un parque natural y jardines en el norte de Israel , que cubre 4,5 kilometros en el extremo sur de Monte Carmelo entre Zichron Ya'akov en el norte y Binyamina , al sur.</a:t>
            </a:r>
          </a:p>
          <a:p>
            <a:pPr eaLnBrk="1" hangingPunct="1"/>
            <a:r>
              <a:rPr lang="es-ES" dirty="0"/>
              <a:t>El Fondo Nacional Judío ha plantado pinos y bosques de cipréses en la mayor parte de la zona.</a:t>
            </a:r>
          </a:p>
          <a:p>
            <a:pPr eaLnBrk="1" hangingPunct="1"/>
            <a:r>
              <a:rPr lang="es-ES" dirty="0"/>
              <a:t>Umm el-'Aleq era un pequeño pueblo árabe palestino donde en el siglo XIX se construyó una granja (Beit Khouri) por una  familia palestina  árabe cristiana de El-Khouri de Haifa . </a:t>
            </a:r>
          </a:p>
          <a:p>
            <a:pPr eaLnBrk="1" hangingPunct="1"/>
            <a:r>
              <a:rPr lang="es-ES" dirty="0"/>
              <a:t>El barón Edmond James de Rothschild compró los terrenos de la familia.</a:t>
            </a:r>
          </a:p>
        </p:txBody>
      </p:sp>
    </p:spTree>
    <p:extLst>
      <p:ext uri="{BB962C8B-B14F-4D97-AF65-F5344CB8AC3E}">
        <p14:creationId xmlns:p14="http://schemas.microsoft.com/office/powerpoint/2010/main" val="3380164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1042988" y="549275"/>
            <a:ext cx="7057404" cy="5760045"/>
          </a:xfrm>
        </p:spPr>
        <p:txBody>
          <a:bodyPr>
            <a:normAutofit lnSpcReduction="10000"/>
          </a:bodyPr>
          <a:lstStyle/>
          <a:p>
            <a:pPr eaLnBrk="1" hangingPunct="1"/>
            <a:r>
              <a:rPr lang="es-ES" dirty="0"/>
              <a:t>Los colonos del   Tercera Aliá  cambiaron el nombre de la región por el de Ummlaleq ("el miserable"). </a:t>
            </a:r>
          </a:p>
          <a:p>
            <a:pPr eaLnBrk="1" hangingPunct="1"/>
            <a:r>
              <a:rPr lang="es-ES" dirty="0"/>
              <a:t>La tercera aliá  sólo duró 3 meses. </a:t>
            </a:r>
          </a:p>
          <a:p>
            <a:pPr eaLnBrk="1" hangingPunct="1"/>
            <a:r>
              <a:rPr lang="es-ES" dirty="0"/>
              <a:t>Los mosquitos de la malaria ha demostrado ser un impedimento para el asentamiento en la región.</a:t>
            </a:r>
          </a:p>
          <a:p>
            <a:pPr eaLnBrk="1" hangingPunct="1"/>
            <a:r>
              <a:rPr lang="es-ES" dirty="0"/>
              <a:t>Baron Rothschild murió en 1934 en Château Rothschild , Boulogne-Billancourt . </a:t>
            </a:r>
          </a:p>
          <a:p>
            <a:pPr eaLnBrk="1" hangingPunct="1"/>
            <a:r>
              <a:rPr lang="es-ES" dirty="0"/>
              <a:t>Su esposa Adelaida murió un año después el 29 de diciembre de 1935. </a:t>
            </a:r>
          </a:p>
          <a:p>
            <a:pPr eaLnBrk="1" hangingPunct="1"/>
            <a:r>
              <a:rPr lang="es-ES" dirty="0"/>
              <a:t>Fueron enterrados en el cementerio de Père Lachaise en París hasta abril de 1954, cuando sus restos fueron trasladados a Israel a bordo de una fragata. </a:t>
            </a:r>
          </a:p>
        </p:txBody>
      </p:sp>
    </p:spTree>
    <p:extLst>
      <p:ext uri="{BB962C8B-B14F-4D97-AF65-F5344CB8AC3E}">
        <p14:creationId xmlns:p14="http://schemas.microsoft.com/office/powerpoint/2010/main" val="672971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404813"/>
            <a:ext cx="7041976" cy="5614987"/>
          </a:xfrm>
        </p:spPr>
        <p:txBody>
          <a:bodyPr/>
          <a:lstStyle/>
          <a:p>
            <a:pPr eaLnBrk="1" hangingPunct="1"/>
            <a:r>
              <a:rPr lang="es-ES" dirty="0"/>
              <a:t>En el puerto de Haifa, el barco se encontró con las sirenas y un saludo de la década arma de fuego. </a:t>
            </a:r>
          </a:p>
          <a:p>
            <a:pPr eaLnBrk="1" hangingPunct="1"/>
            <a:r>
              <a:rPr lang="es-ES" dirty="0"/>
              <a:t>Un funeral de Estado se llevó a cabo con el ex primer ministro David Ben-Gurion dando el siguiente elogio que Edmond de Rothschild y su esposa volvieron a ser enterrados en el Memorial Gardens de Ramat Hanadiv.</a:t>
            </a:r>
          </a:p>
          <a:p>
            <a:pPr eaLnBrk="1" hangingPunct="1"/>
            <a:r>
              <a:rPr lang="es-ES" dirty="0"/>
              <a:t>Por su filantropía judía el Barón Edmond se conocía como "Hanadiv HaYadu'a" (en hebreo, "El Benefactor se conoce" o "El Benefactor famoso") y en memoria a su hijo legó los fondos para construir el edificio de la Knesset .</a:t>
            </a:r>
          </a:p>
          <a:p>
            <a:pPr eaLnBrk="1" hangingPunct="1"/>
            <a:endParaRPr lang="es-ES" dirty="0"/>
          </a:p>
        </p:txBody>
      </p:sp>
    </p:spTree>
    <p:extLst>
      <p:ext uri="{BB962C8B-B14F-4D97-AF65-F5344CB8AC3E}">
        <p14:creationId xmlns:p14="http://schemas.microsoft.com/office/powerpoint/2010/main" val="2804858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404813"/>
            <a:ext cx="7041976" cy="6264547"/>
          </a:xfrm>
        </p:spPr>
        <p:txBody>
          <a:bodyPr>
            <a:normAutofit lnSpcReduction="10000"/>
          </a:bodyPr>
          <a:lstStyle/>
          <a:p>
            <a:pPr eaLnBrk="1" hangingPunct="1"/>
            <a:r>
              <a:rPr lang="es-ES" b="1" dirty="0"/>
              <a:t>Tecnología Verde </a:t>
            </a:r>
          </a:p>
          <a:p>
            <a:pPr eaLnBrk="1" hangingPunct="1"/>
            <a:r>
              <a:rPr lang="es-ES" dirty="0"/>
              <a:t>En 1994, un especial  proyecto de reciclaje denominado “ residuos verdes “fue lanzado en Ramat Hanadiv, para servir como un ejemplo para los contratistas de jardinería, los consejos regionales y los municipios. </a:t>
            </a:r>
          </a:p>
          <a:p>
            <a:pPr eaLnBrk="1" hangingPunct="1"/>
            <a:r>
              <a:rPr lang="es-ES" dirty="0"/>
              <a:t>Residuos forestales y de jardinería - ramas, hierba, hojas y otros - eran recogidos y procesados ​​en compost que luego se reutilizaba para la jardinería. </a:t>
            </a:r>
          </a:p>
          <a:p>
            <a:pPr eaLnBrk="1" hangingPunct="1"/>
            <a:r>
              <a:rPr lang="es-ES" dirty="0"/>
              <a:t>Una instalación de depuración de aguas residuales se instaló en Ramat Hanadiv en 1998.</a:t>
            </a:r>
          </a:p>
          <a:p>
            <a:pPr eaLnBrk="1" hangingPunct="1"/>
            <a:r>
              <a:rPr lang="es-ES" dirty="0"/>
              <a:t> Esta es una instalación de tipo Bio-Disc utilizada para la purificación de las aguas residuales generadas por la oficina y baños públicos en los jardines. </a:t>
            </a:r>
          </a:p>
        </p:txBody>
      </p:sp>
    </p:spTree>
    <p:extLst>
      <p:ext uri="{BB962C8B-B14F-4D97-AF65-F5344CB8AC3E}">
        <p14:creationId xmlns:p14="http://schemas.microsoft.com/office/powerpoint/2010/main" val="31499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404813"/>
            <a:ext cx="7041976" cy="5614987"/>
          </a:xfrm>
        </p:spPr>
        <p:txBody>
          <a:bodyPr/>
          <a:lstStyle/>
          <a:p>
            <a:pPr eaLnBrk="1" hangingPunct="1"/>
            <a:r>
              <a:rPr lang="es-ES" dirty="0"/>
              <a:t>El 12 de marzo de 2008, Pabellón de Ramat Hanadiv de Visitantes se convirtió en el primer edificio en Israel que se ha concedido la certificación estándar para la construcción sostenible. </a:t>
            </a:r>
          </a:p>
          <a:p>
            <a:pPr eaLnBrk="1" hangingPunct="1"/>
            <a:r>
              <a:rPr lang="es-ES" dirty="0"/>
              <a:t>El Pabellón de Visitantes nuevo fue diseñado por la firma arquitectónica de Ada Karmi Melamede con el objetivo de producir el menor impacto posible sobre el medio ambiente.</a:t>
            </a:r>
          </a:p>
          <a:p>
            <a:pPr eaLnBrk="1" hangingPunct="1"/>
            <a:endParaRPr lang="es-ES" dirty="0"/>
          </a:p>
          <a:p>
            <a:pPr eaLnBrk="1" hangingPunct="1"/>
            <a:endParaRPr lang="es-ES" dirty="0"/>
          </a:p>
        </p:txBody>
      </p:sp>
    </p:spTree>
    <p:extLst>
      <p:ext uri="{BB962C8B-B14F-4D97-AF65-F5344CB8AC3E}">
        <p14:creationId xmlns:p14="http://schemas.microsoft.com/office/powerpoint/2010/main" val="1184098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2 Imagen" descr="Ramat Hanadiv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178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Ramat Hanadiv.-Rose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836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Ramat Hanadi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548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Ramat_hanadiv.-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487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Ramat Hanadiv.-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38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Ramat Hanadiv Memorial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531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Ramat hANADIV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849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Ramat HaNadiv.-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200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Ramat HaNadiv.-Gan_Hamapali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704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Ramat hanadiv.-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617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Ramat_Hanadi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592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Ramat_Hanadiv_Palms_gar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053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Ramat_hanadiv_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63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Ramat-hanadiv-zichron-yaakov-isra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488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Ramat Hanadiv.-Zoys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449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Ramat Hanadiv Park.-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904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Ramat Avi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57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Ramat Hanadif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093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Ramat Hanadiv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423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Ramat Hanadiv Park.-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35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dirty="0"/>
              <a:t>Sapir Park</a:t>
            </a:r>
          </a:p>
        </p:txBody>
      </p:sp>
      <p:sp>
        <p:nvSpPr>
          <p:cNvPr id="68611" name="2 Marcador de contenido"/>
          <p:cNvSpPr>
            <a:spLocks noGrp="1"/>
          </p:cNvSpPr>
          <p:nvPr>
            <p:ph sz="quarter" idx="1"/>
          </p:nvPr>
        </p:nvSpPr>
        <p:spPr/>
        <p:txBody>
          <a:bodyPr>
            <a:normAutofit lnSpcReduction="10000"/>
          </a:bodyPr>
          <a:lstStyle/>
          <a:p>
            <a:pPr eaLnBrk="1" hangingPunct="1"/>
            <a:r>
              <a:rPr lang="es-ES" dirty="0"/>
              <a:t>Sapir Park, o, como los residentes del Centro de Arava lo llaman "El Valle Escondido", es un paraje frondoso donde los turistas pueden descansar en su camino hacia Eilat y la población local puede encontrar un rincón tranquilo. </a:t>
            </a:r>
          </a:p>
          <a:p>
            <a:pPr eaLnBrk="1" hangingPunct="1"/>
            <a:r>
              <a:rPr lang="es-ES" dirty="0"/>
              <a:t> Un lago con encanto en el centro, una cascada, un manantial, grandes extensiones de césped, vegetación inusual, áreas sombreadas para picnic y un jardín de esculturas impresionantes - se combinan para hacer Sapir Park una joya en el desierto. </a:t>
            </a:r>
            <a:br>
              <a:rPr lang="es-ES" dirty="0"/>
            </a:br>
            <a:br>
              <a:rPr lang="es-ES" dirty="0"/>
            </a:br>
            <a:endParaRPr lang="es-ES" dirty="0"/>
          </a:p>
        </p:txBody>
      </p:sp>
    </p:spTree>
    <p:extLst>
      <p:ext uri="{BB962C8B-B14F-4D97-AF65-F5344CB8AC3E}">
        <p14:creationId xmlns:p14="http://schemas.microsoft.com/office/powerpoint/2010/main" val="350225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dirty="0"/>
              <a:t>Se puede visitar el parque de baobab, que comprende cincuenta árboles, el stand del segundo mayor de baobabs en Israel, sólo superada por la de Holanda de Eilat Park. </a:t>
            </a:r>
          </a:p>
          <a:p>
            <a:pPr eaLnBrk="1" hangingPunct="1"/>
            <a:r>
              <a:rPr lang="es-ES" dirty="0"/>
              <a:t>Se puede pasear entre las palmeras dum - Sapir Park es el lugar más septentrional del mundo donde esta especie crece de los árboles - el parque infantil niño y visitar la Campana de la Amistad Tailandia, presentado por el gobierno tailandés para simbolizar la relación especial entre los agricultores locales y la muchos ciudadanos tailandeses que trabajan en granjas de la zona. </a:t>
            </a:r>
          </a:p>
          <a:p>
            <a:pPr eaLnBrk="1" hangingPunct="1">
              <a:buFont typeface="Wingdings 2" pitchFamily="18" charset="2"/>
              <a:buNone/>
            </a:pPr>
            <a:br>
              <a:rPr lang="es-ES" dirty="0"/>
            </a:br>
            <a:endParaRPr lang="es-ES" dirty="0"/>
          </a:p>
        </p:txBody>
      </p:sp>
    </p:spTree>
    <p:extLst>
      <p:ext uri="{BB962C8B-B14F-4D97-AF65-F5344CB8AC3E}">
        <p14:creationId xmlns:p14="http://schemas.microsoft.com/office/powerpoint/2010/main" val="2246539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im2.my-country-israel.com/Resources/58/9KJEUE/Image/KKL/9CP/Z_B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4" descr="http://im2.my-country-israel.com/Resources/58/9KJEUE/Image/KKL/9CP/Z_BG/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6" descr="http://im2.my-country-israel.com/Resources/58/9KJEUE/Image/KKL/9CP/Z_BG/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0438"/>
            <a:ext cx="4572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8" descr="http://im2.my-country-israel.com/Resources/58/9KJEUE/Image/KKL/9CP/Z_BG/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500438"/>
            <a:ext cx="4572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564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im2.my-country-israel.com/Resources/58/9KJEUE/Image/KKL/9CP/Z_BG/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Picture 4" descr="http://im2.my-country-israel.com/Resources/58/9KJEUE/Image/KKL/9CP/Z_BG/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6" descr="http://im2.my-country-israel.com/Resources/58/9KJEUE/Image/KKL/9CP/Z_BG/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643438"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8" descr="http://im2.my-country-israel.com/Resources/58/9KJEUE/Image/KKL/9CP/Z_BG/1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500438"/>
            <a:ext cx="45720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596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im2.my-country-israel.com/Resources/58/9KJEUE/Image/KKL/9CP/Z_B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4" descr="http://im2.my-country-israel.com/Resources/58/9KJEUE/Image/KKL/9CP/Z_BG/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6" descr="http://im2.my-country-israel.com/Resources/58/9KJEUE/Image/KKL/9CP/Z_BG/1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0438"/>
            <a:ext cx="4572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8" descr="http://im2.my-country-israel.com/Resources/58/9KJEUE/Image/KKL/9CP/Z_BG/1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679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2 Imagen" descr="Safi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587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apir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77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api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 y="33338"/>
            <a:ext cx="9048750" cy="67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162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apir Part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319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File:Sapir spring of yout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594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File:Sapir park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34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File:Sapir park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662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a:xfrm>
            <a:off x="1115616" y="274638"/>
            <a:ext cx="6809184" cy="1143000"/>
          </a:xfrm>
        </p:spPr>
        <p:txBody>
          <a:bodyPr/>
          <a:lstStyle/>
          <a:p>
            <a:pPr eaLnBrk="1" hangingPunct="1"/>
            <a:r>
              <a:rPr lang="es-ES" dirty="0"/>
              <a:t>Yarkon Park</a:t>
            </a:r>
          </a:p>
        </p:txBody>
      </p:sp>
      <p:sp>
        <p:nvSpPr>
          <p:cNvPr id="80899" name="2 Marcador de contenido"/>
          <p:cNvSpPr>
            <a:spLocks noGrp="1"/>
          </p:cNvSpPr>
          <p:nvPr>
            <p:ph sz="quarter" idx="1"/>
          </p:nvPr>
        </p:nvSpPr>
        <p:spPr>
          <a:xfrm>
            <a:off x="914400" y="1844824"/>
            <a:ext cx="6969968" cy="4174976"/>
          </a:xfrm>
        </p:spPr>
        <p:txBody>
          <a:bodyPr>
            <a:normAutofit lnSpcReduction="10000"/>
          </a:bodyPr>
          <a:lstStyle/>
          <a:p>
            <a:pPr eaLnBrk="1" hangingPunct="1"/>
            <a:r>
              <a:rPr lang="es-ES" b="1" dirty="0"/>
              <a:t>Parque Yarkon</a:t>
            </a:r>
            <a:r>
              <a:rPr lang="es-ES" dirty="0"/>
              <a:t> </a:t>
            </a:r>
            <a:r>
              <a:rPr lang="es-ES" i="1" dirty="0"/>
              <a:t>,</a:t>
            </a:r>
            <a:r>
              <a:rPr lang="es-ES" dirty="0"/>
              <a:t> también conocido como </a:t>
            </a:r>
            <a:r>
              <a:rPr lang="es-ES" b="1" dirty="0"/>
              <a:t>Jardines de Josué,</a:t>
            </a:r>
            <a:r>
              <a:rPr lang="es-ES" dirty="0"/>
              <a:t> es un gran parque urbano (3,8 km ²) en Tel Aviv , Israel , con cerca de dieciséis millones de visitantes anualmente. </a:t>
            </a:r>
            <a:endParaRPr lang="es-ES" baseline="30000" dirty="0"/>
          </a:p>
          <a:p>
            <a:pPr eaLnBrk="1" hangingPunct="1"/>
            <a:r>
              <a:rPr lang="es-ES" dirty="0"/>
              <a:t> Limitado por Rokach bulevar en el norte y el Bavli en el sur, el parque incluye unos amplios jardines , instalaciones deportivas, jardines botánicos , un aviario , un parque acuático , dos auditorios al aire libre  y lagos artificiales.</a:t>
            </a:r>
          </a:p>
        </p:txBody>
      </p:sp>
    </p:spTree>
    <p:extLst>
      <p:ext uri="{BB962C8B-B14F-4D97-AF65-F5344CB8AC3E}">
        <p14:creationId xmlns:p14="http://schemas.microsoft.com/office/powerpoint/2010/main" val="235612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969968" cy="5688632"/>
          </a:xfrm>
        </p:spPr>
        <p:txBody>
          <a:bodyPr>
            <a:normAutofit lnSpcReduction="10000"/>
          </a:bodyPr>
          <a:lstStyle/>
          <a:p>
            <a:r>
              <a:rPr lang="es-ES" dirty="0"/>
              <a:t>La planificación del parque se inició en 1969.Cuando se abrió al público en 1973, fue llamado Ganei Yehoshua, en honor a Yehoshua Rabinovich , el alcalde de Tel Aviv entre 1969-1974.</a:t>
            </a:r>
          </a:p>
          <a:p>
            <a:r>
              <a:rPr lang="es-ES" dirty="0"/>
              <a:t>El parque cuenta con seis jardines: Gan Habanim (soldados caídos Memorial Garden), Gan Nifga'ei HaTeror (Terror Víctimas Memorial Garden), Gan HaSlaim (jardín de rocas), Gan HaKaktusim (Jardín de Cactus), Gan HaGazum (recortada Jardín), y Gan HaTropi (Jardín Tropical). </a:t>
            </a:r>
          </a:p>
          <a:p>
            <a:r>
              <a:rPr lang="es-ES" dirty="0"/>
              <a:t>La rocalla es , una de las mayores de su tipo en el mundo, refleja la diversidad geológica de Israel. </a:t>
            </a:r>
          </a:p>
          <a:p>
            <a:endParaRPr lang="es-ES" dirty="0"/>
          </a:p>
          <a:p>
            <a:endParaRPr lang="es-ES" dirty="0"/>
          </a:p>
        </p:txBody>
      </p:sp>
    </p:spTree>
    <p:extLst>
      <p:ext uri="{BB962C8B-B14F-4D97-AF65-F5344CB8AC3E}">
        <p14:creationId xmlns:p14="http://schemas.microsoft.com/office/powerpoint/2010/main" val="959520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260648"/>
            <a:ext cx="6969968" cy="6264695"/>
          </a:xfrm>
        </p:spPr>
        <p:txBody>
          <a:bodyPr/>
          <a:lstStyle/>
          <a:p>
            <a:pPr eaLnBrk="1" hangingPunct="1"/>
            <a:r>
              <a:rPr lang="es-ES" dirty="0"/>
              <a:t>En sus 10 hectáreas de recinto de las rocas se mezclan con unas 3.500 especies de plantas, incluyendo más de seis hectáreas de cactus .</a:t>
            </a:r>
          </a:p>
          <a:p>
            <a:pPr eaLnBrk="1" hangingPunct="1"/>
            <a:r>
              <a:rPr lang="es-ES" dirty="0"/>
              <a:t> El jardín tropical de dos hectáreas tiene una pasarela de madera a la sombra de las palmeras que conduce a un pequeño lago.</a:t>
            </a:r>
          </a:p>
          <a:p>
            <a:pPr eaLnBrk="1" hangingPunct="1"/>
            <a:r>
              <a:rPr lang="es-ES" dirty="0"/>
              <a:t> La selva-como el microclima es compatible con una gran variedad de orquídeas y lianas . </a:t>
            </a:r>
          </a:p>
          <a:p>
            <a:pPr eaLnBrk="1" hangingPunct="1"/>
            <a:r>
              <a:rPr lang="es-ES" dirty="0"/>
              <a:t>El parque ha acogido conciertos al aire libre, como Guns N 'Roses , Michael Jackson , Madonna , U2 , Paul McCartney , Elton John , Tina Turner , Aerosmith , Ozzy Osbourne , Justin Bieber , Metallica , Linkin Park , David Bowie , Eurythmics , Dire Estrecho , Foreigner , The Prodigy y Westlife y 5ive . </a:t>
            </a:r>
          </a:p>
          <a:p>
            <a:pPr eaLnBrk="1" hangingPunct="1"/>
            <a:endParaRPr lang="es-ES" dirty="0"/>
          </a:p>
          <a:p>
            <a:pPr eaLnBrk="1" hangingPunct="1"/>
            <a:endParaRPr lang="es-ES" dirty="0"/>
          </a:p>
        </p:txBody>
      </p:sp>
    </p:spTree>
    <p:extLst>
      <p:ext uri="{BB962C8B-B14F-4D97-AF65-F5344CB8AC3E}">
        <p14:creationId xmlns:p14="http://schemas.microsoft.com/office/powerpoint/2010/main" val="2670726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692696"/>
            <a:ext cx="7113984" cy="5327104"/>
          </a:xfrm>
        </p:spPr>
        <p:txBody>
          <a:bodyPr/>
          <a:lstStyle/>
          <a:p>
            <a:pPr eaLnBrk="1" hangingPunct="1"/>
            <a:r>
              <a:rPr lang="es-ES" dirty="0"/>
              <a:t>El mundialmente famoso teatro italiano La Scala realizó un concierto al aire libre del Requiem de  Verdi en el parque como parte de las celebraciones del 100 aniversario de Tel Aviv, que atrajo a unas 100.000 personas.  </a:t>
            </a:r>
          </a:p>
          <a:p>
            <a:pPr eaLnBrk="1" hangingPunct="1"/>
            <a:r>
              <a:rPr lang="es-ES" dirty="0"/>
              <a:t>También es sede de eventos anuales como el Festival de la Ciudad de gusto y clásicas actuaciones de la Orquesta Filarmónica de Israel y la Nueva Opera de Israel . </a:t>
            </a:r>
          </a:p>
          <a:p>
            <a:pPr eaLnBrk="1" hangingPunct="1"/>
            <a:endParaRPr lang="es-ES" dirty="0"/>
          </a:p>
        </p:txBody>
      </p:sp>
    </p:spTree>
    <p:extLst>
      <p:ext uri="{BB962C8B-B14F-4D97-AF65-F5344CB8AC3E}">
        <p14:creationId xmlns:p14="http://schemas.microsoft.com/office/powerpoint/2010/main" val="2291407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Yarkon Park.-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966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Yarkon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3952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Yarkon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332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Yarkon Park.-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714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Yarkon Park - Tel Aviv _15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6110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Yarkon_park_wide_vi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6003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Yarkon-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916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media-cdn.tripadvisor.com/media/photo-s/01/05/2b/16/cap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1089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static.panoramio.com/photos/original/16388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884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static.panoramio.com/photos/original/163887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6002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static.panoramio.com/photos/original/301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009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i20.tinypic.com/20saom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583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i21.tinypic.com/290rh9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4956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i23.tinypic.com/rctxr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7937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1.bp.blogspot.com/-2JByM0Dce8I/TdfoCkg7EII/AAAAAAAAErY/EcHwf2_79h4/s1600/IMG_16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7200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lh5.ggpht.com/-LDD8nDZCbM0/S_5_qJ6aA1I/AAAAAAAAAQA/6u72Ukv1y5Q/20090605_TelAviv_Banim_Garden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6976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1.bp.blogspot.com/_5xU8Pff7Cw4/TOAl_VEhm8I/AAAAAAAACbA/dC9hrB1X8eg/s1600/P13107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841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3.bp.blogspot.com/_5xU8Pff7Cw4/TOAlycdeZbI/AAAAAAAACa8/XkLSbU7-YBM/s1600/P13107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0041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2.bp.blogspot.com/_5xU8Pff7Cw4/TOAj9x7_CCI/AAAAAAAACak/GLQ5wIMnQlM/s1600/P13108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4275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3.bp.blogspot.com/_5xU8Pff7Cw4/TOAg0cca6sI/AAAAAAAACaE/2GSIfnUskXU/s1600/P1310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1319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a:xfrm>
            <a:off x="1115616" y="274638"/>
            <a:ext cx="6809184" cy="1143000"/>
          </a:xfrm>
        </p:spPr>
        <p:txBody>
          <a:bodyPr/>
          <a:lstStyle/>
          <a:p>
            <a:pPr eaLnBrk="1" hangingPunct="1"/>
            <a:r>
              <a:rPr lang="es-ES" dirty="0"/>
              <a:t>Jerusalem Botanic  Garden</a:t>
            </a:r>
          </a:p>
        </p:txBody>
      </p:sp>
      <p:sp>
        <p:nvSpPr>
          <p:cNvPr id="104451" name="2 Marcador de contenido"/>
          <p:cNvSpPr>
            <a:spLocks noGrp="1"/>
          </p:cNvSpPr>
          <p:nvPr>
            <p:ph sz="quarter" idx="1"/>
          </p:nvPr>
        </p:nvSpPr>
        <p:spPr>
          <a:xfrm>
            <a:off x="914400" y="1447800"/>
            <a:ext cx="7041976" cy="4718050"/>
          </a:xfrm>
        </p:spPr>
        <p:txBody>
          <a:bodyPr/>
          <a:lstStyle/>
          <a:p>
            <a:pPr eaLnBrk="1" hangingPunct="1"/>
            <a:r>
              <a:rPr lang="es-ES" dirty="0"/>
              <a:t>El </a:t>
            </a:r>
            <a:r>
              <a:rPr lang="es-ES" b="1" dirty="0"/>
              <a:t>Jardin Botánico de Jerusalén (JBG)</a:t>
            </a:r>
            <a:r>
              <a:rPr lang="es-ES" dirty="0"/>
              <a:t> se encuentra en el barrio de Nayot en Jerusalén , en el borde sureste de la Givat Ram campus de la Universidad Hebrea de Jerusalén.  </a:t>
            </a:r>
          </a:p>
          <a:p>
            <a:pPr eaLnBrk="1" hangingPunct="1"/>
            <a:r>
              <a:rPr lang="es-ES" dirty="0"/>
              <a:t>El jardín está dividido en secciones fitogeográficas, con flora de diversas regiones el mundo.</a:t>
            </a:r>
          </a:p>
          <a:p>
            <a:pPr eaLnBrk="1" hangingPunct="1"/>
            <a:r>
              <a:rPr lang="es-ES" dirty="0"/>
              <a:t>El Jardin Botánico de Jerusalén abrió sus puertas al público en 1985. </a:t>
            </a:r>
          </a:p>
          <a:p>
            <a:pPr eaLnBrk="1" hangingPunct="1"/>
            <a:r>
              <a:rPr lang="es-ES" dirty="0"/>
              <a:t>El invernadero tropical se abrió en 1986 y la sección de Sudáfrica fue plantada en 1989. </a:t>
            </a:r>
          </a:p>
        </p:txBody>
      </p:sp>
    </p:spTree>
    <p:extLst>
      <p:ext uri="{BB962C8B-B14F-4D97-AF65-F5344CB8AC3E}">
        <p14:creationId xmlns:p14="http://schemas.microsoft.com/office/powerpoint/2010/main" val="2003164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825952" cy="5399112"/>
          </a:xfrm>
        </p:spPr>
        <p:txBody>
          <a:bodyPr/>
          <a:lstStyle/>
          <a:p>
            <a:r>
              <a:rPr lang="es-ES" dirty="0"/>
              <a:t>El Hank Greenspan Entrance Plaza, Centro de Visitantes Dvorsky y restaurantes fueron construidos en 1990.</a:t>
            </a:r>
          </a:p>
          <a:p>
            <a:r>
              <a:rPr lang="es-ES" dirty="0"/>
              <a:t>La primera parcela de terreno fue comprada en el Monte Scopus en 1926.</a:t>
            </a:r>
          </a:p>
          <a:p>
            <a:r>
              <a:rPr lang="es-ES" dirty="0"/>
              <a:t>Los planes para el jardín botánico se han elaborado por Alexander Eig , presidente del Departamento de Botánica de la Universidad Hebrea, en base a la flora de la Tierra de Israel desde el Monte Líbano hasta el desierto. </a:t>
            </a:r>
          </a:p>
          <a:p>
            <a:r>
              <a:rPr lang="es-ES" dirty="0"/>
              <a:t>La plantación comenzó en 1931.</a:t>
            </a:r>
          </a:p>
          <a:p>
            <a:endParaRPr lang="es-ES" dirty="0"/>
          </a:p>
          <a:p>
            <a:endParaRPr lang="es-ES" dirty="0"/>
          </a:p>
        </p:txBody>
      </p:sp>
    </p:spTree>
    <p:extLst>
      <p:ext uri="{BB962C8B-B14F-4D97-AF65-F5344CB8AC3E}">
        <p14:creationId xmlns:p14="http://schemas.microsoft.com/office/powerpoint/2010/main" val="30822775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692696"/>
            <a:ext cx="6897960" cy="5327104"/>
          </a:xfrm>
        </p:spPr>
        <p:txBody>
          <a:bodyPr/>
          <a:lstStyle/>
          <a:p>
            <a:pPr eaLnBrk="1" hangingPunct="1"/>
            <a:r>
              <a:rPr lang="es-ES" dirty="0"/>
              <a:t>En 1948, en la Guerra de Independencia de Israel, el acceso al Monte Scopus y el campus universitario fue cortada.</a:t>
            </a:r>
          </a:p>
          <a:p>
            <a:pPr eaLnBrk="1" hangingPunct="1"/>
            <a:r>
              <a:rPr lang="es-ES" dirty="0"/>
              <a:t>Cuando una escuela alternativa fue construida en Givat Ram en 1954, un nuevo jardín botánico fue plantado cerca de la Biblioteca Nacional y la Universidad , incluyendo una colección única de coníferas.</a:t>
            </a:r>
          </a:p>
          <a:p>
            <a:pPr eaLnBrk="1" hangingPunct="1"/>
            <a:r>
              <a:rPr lang="es-ES" dirty="0"/>
              <a:t>En 1962, una colina rocosa en el extremo sureste del campus fue plantada con coníferas de América del Norte.</a:t>
            </a:r>
          </a:p>
          <a:p>
            <a:pPr eaLnBrk="1" hangingPunct="1"/>
            <a:endParaRPr lang="es-ES" dirty="0"/>
          </a:p>
        </p:txBody>
      </p:sp>
    </p:spTree>
    <p:extLst>
      <p:ext uri="{BB962C8B-B14F-4D97-AF65-F5344CB8AC3E}">
        <p14:creationId xmlns:p14="http://schemas.microsoft.com/office/powerpoint/2010/main" val="40537132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476250"/>
            <a:ext cx="7041976" cy="5833070"/>
          </a:xfrm>
        </p:spPr>
        <p:txBody>
          <a:bodyPr/>
          <a:lstStyle/>
          <a:p>
            <a:pPr eaLnBrk="1" hangingPunct="1"/>
            <a:r>
              <a:rPr lang="es-ES" dirty="0"/>
              <a:t>Presupuesto fue un problema serio hasta 1975, cuando la Sociedad de Amigos del Jardín Botánico fue creado y el jardín se convirtió en un proyecto conjunto de la universidad, la Municipalidad de Jerusalén y el Fondo Nacional Judío. </a:t>
            </a:r>
          </a:p>
          <a:p>
            <a:pPr eaLnBrk="1" hangingPunct="1"/>
            <a:r>
              <a:rPr lang="es-ES" dirty="0"/>
              <a:t>Un comité científico fue nombrado, y el arquitecto Shlomo Aronson fue el encargado de planificar el diseño.</a:t>
            </a:r>
          </a:p>
          <a:p>
            <a:pPr eaLnBrk="1" hangingPunct="1"/>
            <a:r>
              <a:rPr lang="es-ES" dirty="0"/>
              <a:t>En 1981, la Asociación Jardín de su fundación, y nombró una junta de ejecutivos. </a:t>
            </a:r>
          </a:p>
          <a:p>
            <a:pPr eaLnBrk="1" hangingPunct="1"/>
            <a:r>
              <a:rPr lang="es-ES" dirty="0"/>
              <a:t>El jardín fue abierto al público en 1985. En 1994, se separó de la Universidad Hebrea, y ha sido gestionado por la Asociación Jardín Botánico desde 1996. </a:t>
            </a:r>
          </a:p>
        </p:txBody>
      </p:sp>
    </p:spTree>
    <p:extLst>
      <p:ext uri="{BB962C8B-B14F-4D97-AF65-F5344CB8AC3E}">
        <p14:creationId xmlns:p14="http://schemas.microsoft.com/office/powerpoint/2010/main" val="2949083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Jerusalem.-Tropical_Greenhouse_Jerusalem_Botanical_Gardens_IMG_04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8165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Jerusalem Botanic Garden.-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9928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Jerusalem Botanic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1877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Jerusalem_Botanical_Garden_Givat_R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1985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Jerusalem_Botanical_Garden_visitors_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5928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Jerusalem_Botanical_Garden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5839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erusalem_Botanical_Gardens_IMG_04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5551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Jerusalem_Botanical_Gardens_IMG_04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4572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2 Imagen" descr="Jerusalem_Botanical_Gardens_IMG_048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713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1626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erusalem_Botanical_Gardens_IMG_04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1605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erusalem_Botanical_Gardens_IMG_04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047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erusalem_Botanical_Gardens_IMG_04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526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lh3.ggpht.com/-1XWmq5JNgYo/SciKnJ0TucE/AAAAAAAAEKQ/uOgsa5GhRdI/BotanicGardenJerusale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8995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drive-israel.com/blog/wp-content/uploads/2010/07/img_04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6729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upload.wikimedia.org/wikipedia/commons/f/f1/Jerusalem_Botanical_Gardens_IMG_04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3939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ile:PikiWiki Israel 5120 pond in the roses garden in jerusale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3202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static.panoramio.com/photos/original/216046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0945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dirty="0"/>
              <a:t>Garden of Gethsemeni</a:t>
            </a:r>
          </a:p>
        </p:txBody>
      </p:sp>
      <p:sp>
        <p:nvSpPr>
          <p:cNvPr id="123907" name="2 Marcador de contenido"/>
          <p:cNvSpPr>
            <a:spLocks noGrp="1"/>
          </p:cNvSpPr>
          <p:nvPr>
            <p:ph sz="quarter" idx="1"/>
          </p:nvPr>
        </p:nvSpPr>
        <p:spPr>
          <a:xfrm>
            <a:off x="914400" y="1447800"/>
            <a:ext cx="7113984" cy="4933950"/>
          </a:xfrm>
        </p:spPr>
        <p:txBody>
          <a:bodyPr/>
          <a:lstStyle/>
          <a:p>
            <a:pPr eaLnBrk="1" hangingPunct="1"/>
            <a:r>
              <a:rPr lang="es-ES" b="1" dirty="0"/>
              <a:t>Getsemaní</a:t>
            </a:r>
            <a:r>
              <a:rPr lang="es-ES" dirty="0"/>
              <a:t> es un jardín a los pies del Monte de los Olivos en Jerusalém, más conocido como el lugar donde, según los textos bíblicos, Jesús y sus discípulos se dice que oraron la noche antes de la crucifixión de Jesús .</a:t>
            </a:r>
          </a:p>
          <a:p>
            <a:pPr eaLnBrk="1" hangingPunct="1"/>
            <a:r>
              <a:rPr lang="es-ES" i="1" dirty="0"/>
              <a:t>Getsemaní</a:t>
            </a:r>
            <a:r>
              <a:rPr lang="es-ES" dirty="0"/>
              <a:t> aparece en el griego del Evangelio de Mateo  y el Evangelio de Marcos como </a:t>
            </a:r>
            <a:r>
              <a:rPr lang="el-GR" i="1" dirty="0"/>
              <a:t>Γεθσημανἱ (</a:t>
            </a:r>
            <a:r>
              <a:rPr lang="es-ES" i="1" dirty="0"/>
              <a:t>Getsemaní).</a:t>
            </a:r>
            <a:r>
              <a:rPr lang="es-ES" dirty="0"/>
              <a:t> </a:t>
            </a:r>
          </a:p>
          <a:p>
            <a:pPr eaLnBrk="1" hangingPunct="1"/>
            <a:r>
              <a:rPr lang="es-ES" dirty="0"/>
              <a:t>El nombre se deriva del asirio </a:t>
            </a:r>
            <a:r>
              <a:rPr lang="syr-SY" dirty="0"/>
              <a:t>ܓ ܕ ܣ ܡ ܢ (</a:t>
            </a:r>
            <a:r>
              <a:rPr lang="es-ES" dirty="0"/>
              <a:t>GAT-Šmānê), que significa "prensa de aceite". </a:t>
            </a:r>
            <a:endParaRPr lang="es-ES" baseline="30000" dirty="0"/>
          </a:p>
          <a:p>
            <a:pPr eaLnBrk="1" hangingPunct="1"/>
            <a:r>
              <a:rPr lang="es-ES" dirty="0"/>
              <a:t> </a:t>
            </a:r>
          </a:p>
        </p:txBody>
      </p:sp>
    </p:spTree>
    <p:extLst>
      <p:ext uri="{BB962C8B-B14F-4D97-AF65-F5344CB8AC3E}">
        <p14:creationId xmlns:p14="http://schemas.microsoft.com/office/powerpoint/2010/main" val="16930941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6969968" cy="5327104"/>
          </a:xfrm>
        </p:spPr>
        <p:txBody>
          <a:bodyPr/>
          <a:lstStyle/>
          <a:p>
            <a:r>
              <a:rPr lang="es-ES" dirty="0"/>
              <a:t>Mateo (26:36) y Marcos (14:32) llaman χωρἰον (18:1), un lugar o bienes. </a:t>
            </a:r>
          </a:p>
          <a:p>
            <a:r>
              <a:rPr lang="es-ES" dirty="0"/>
              <a:t>El Evangelio de Juan dice que Jesús entró en un jardín (κῆπος) con sus discípulos.</a:t>
            </a:r>
          </a:p>
          <a:p>
            <a:r>
              <a:rPr lang="es-ES" dirty="0"/>
              <a:t>El Jardín de Getsemaní se convirtió en un lugar central para los primeros cristianos peregrinos . </a:t>
            </a:r>
          </a:p>
          <a:p>
            <a:r>
              <a:rPr lang="es-ES" dirty="0"/>
              <a:t>Fue visitado en el año 333 por el anónimo "Peregrino de Burdeos", cuyo Itinerarium Burdigalense es la primera descripción dejada por un viajero cristiano en Tierra Santa. </a:t>
            </a:r>
          </a:p>
          <a:p>
            <a:endParaRPr lang="es-ES" dirty="0"/>
          </a:p>
          <a:p>
            <a:endParaRPr lang="es-ES" dirty="0"/>
          </a:p>
        </p:txBody>
      </p:sp>
    </p:spTree>
    <p:extLst>
      <p:ext uri="{BB962C8B-B14F-4D97-AF65-F5344CB8AC3E}">
        <p14:creationId xmlns:p14="http://schemas.microsoft.com/office/powerpoint/2010/main" val="11242171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914400" y="404813"/>
            <a:ext cx="7041976" cy="5614987"/>
          </a:xfrm>
        </p:spPr>
        <p:txBody>
          <a:bodyPr/>
          <a:lstStyle/>
          <a:p>
            <a:pPr marL="0" indent="0" eaLnBrk="1" hangingPunct="1">
              <a:buNone/>
            </a:pPr>
            <a:r>
              <a:rPr lang="es-ES" dirty="0"/>
              <a:t> </a:t>
            </a:r>
          </a:p>
          <a:p>
            <a:pPr eaLnBrk="1" hangingPunct="1"/>
            <a:r>
              <a:rPr lang="es-ES" dirty="0"/>
              <a:t>En su </a:t>
            </a:r>
            <a:r>
              <a:rPr lang="es-ES" i="1" dirty="0"/>
              <a:t>Onomástico,</a:t>
            </a:r>
            <a:r>
              <a:rPr lang="es-ES" dirty="0"/>
              <a:t> Eusebio de Cesarea,señala el sitio de Getsemaní encuentra "al pie del Monte de los Olivos", y añade que "los fieles estaban acostumbrados a ir allí a orar". </a:t>
            </a:r>
          </a:p>
          <a:p>
            <a:pPr eaLnBrk="1" hangingPunct="1"/>
            <a:r>
              <a:rPr lang="es-ES" dirty="0"/>
              <a:t>Los antiguos olivos que crecen en el jardín se dice que tienen 900 años. </a:t>
            </a:r>
          </a:p>
        </p:txBody>
      </p:sp>
    </p:spTree>
    <p:extLst>
      <p:ext uri="{BB962C8B-B14F-4D97-AF65-F5344CB8AC3E}">
        <p14:creationId xmlns:p14="http://schemas.microsoft.com/office/powerpoint/2010/main" val="30551882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itsabeautifulgospel.files.wordpress.com/2011/06/garden-of-gethseman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0759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farm4.static.flickr.com/3402/3335511662_ac56a58c22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7278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bbgsusa.com/resources/DSC035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700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2.bp.blogspot.com/-I3s0zobGATc/TZsonwEvUEI/AAAAAAAACZY/KH1p88pEpI4/s1600/Gethsemane+olive+tree%252C+tb+n0516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4883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farm4.static.flickr.com/3402/3335511662_ac56a58c22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1207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Gethseman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9962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4.bp.blogspot.com/_1OL2RF1Ley4/TDS31-iWZ3I/AAAAAAAAAFE/YaIsQSrvkyI/s1600/Garden+of+Gethsema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5007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victory-in-jesus.net/Jerusalem%2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668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peanutbutternomads.files.wordpress.com/2008/06/img_249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8559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Israel.-Utopia Park.-</a:t>
            </a:r>
          </a:p>
        </p:txBody>
      </p:sp>
      <p:sp>
        <p:nvSpPr>
          <p:cNvPr id="3" name="2 Marcador de contenido"/>
          <p:cNvSpPr>
            <a:spLocks noGrp="1"/>
          </p:cNvSpPr>
          <p:nvPr>
            <p:ph sz="quarter" idx="1"/>
          </p:nvPr>
        </p:nvSpPr>
        <p:spPr/>
        <p:txBody>
          <a:bodyPr/>
          <a:lstStyle/>
          <a:p>
            <a:r>
              <a:rPr lang="es-ES" dirty="0"/>
              <a:t>La reciente apertura, minusválidos Utopia Orchid Park en Israel central, construida en 40.000 metros cuadrados de terreno, ofrece a los turistas y familias que visitan un atractivo único, muy cerca de Tel Aviv, Haifa y Netanya.  </a:t>
            </a:r>
          </a:p>
          <a:p>
            <a:r>
              <a:rPr lang="es-ES" dirty="0"/>
              <a:t>Este singular jardín botánico-ecológico incluye una piscina cubierta parque, invernadero con aire acondicionado para orquídeas en el que unas 20.000  de diferentes especies crecen; una selva tropical, con decenas de miles de plantas tropicales.  </a:t>
            </a:r>
          </a:p>
        </p:txBody>
      </p:sp>
    </p:spTree>
    <p:extLst>
      <p:ext uri="{BB962C8B-B14F-4D97-AF65-F5344CB8AC3E}">
        <p14:creationId xmlns:p14="http://schemas.microsoft.com/office/powerpoint/2010/main" val="3044275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681936" cy="5543128"/>
          </a:xfrm>
        </p:spPr>
        <p:txBody>
          <a:bodyPr/>
          <a:lstStyle/>
          <a:p>
            <a:r>
              <a:rPr lang="es-ES" dirty="0"/>
              <a:t>Incluye las plantas carnívoras, cascadas y exuberante vegetación, un jardín de mariposas, donde cientos de hermosas mariposas florecen, un parque de animales con una gran variedad de animales y aves y dos laberintos vegetales, uno diseñado en el estilo clásico Inglés y el otro, un laberinto ficus más difícil en dos niveles y distribuido en 2.000 metros. </a:t>
            </a:r>
          </a:p>
          <a:p>
            <a:r>
              <a:rPr lang="es-ES" dirty="0"/>
              <a:t>La zona exterior grande y bien sombreada incluye zonas de relajación y equipo de juego para los niños. </a:t>
            </a:r>
          </a:p>
          <a:p>
            <a:endParaRPr lang="es-ES" dirty="0"/>
          </a:p>
        </p:txBody>
      </p:sp>
    </p:spTree>
    <p:extLst>
      <p:ext uri="{BB962C8B-B14F-4D97-AF65-F5344CB8AC3E}">
        <p14:creationId xmlns:p14="http://schemas.microsoft.com/office/powerpoint/2010/main" val="24518508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920218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6" y="0"/>
            <a:ext cx="4667250" cy="34956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0621" y="24735"/>
            <a:ext cx="4667250" cy="34956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18" y="3495675"/>
            <a:ext cx="4667250" cy="336176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0621" y="3520410"/>
            <a:ext cx="4667250" cy="3337030"/>
          </a:xfrm>
          <a:prstGeom prst="rect">
            <a:avLst/>
          </a:prstGeom>
        </p:spPr>
      </p:pic>
    </p:spTree>
    <p:extLst>
      <p:ext uri="{BB962C8B-B14F-4D97-AF65-F5344CB8AC3E}">
        <p14:creationId xmlns:p14="http://schemas.microsoft.com/office/powerpoint/2010/main" val="35555825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84052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54861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50" b="5547"/>
          <a:stretch/>
        </p:blipFill>
        <p:spPr>
          <a:xfrm>
            <a:off x="0" y="0"/>
            <a:ext cx="9144000" cy="6858000"/>
          </a:xfrm>
          <a:prstGeom prst="rect">
            <a:avLst/>
          </a:prstGeom>
        </p:spPr>
      </p:pic>
    </p:spTree>
    <p:extLst>
      <p:ext uri="{BB962C8B-B14F-4D97-AF65-F5344CB8AC3E}">
        <p14:creationId xmlns:p14="http://schemas.microsoft.com/office/powerpoint/2010/main" val="42200485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8678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5882" r="-366" b="5882"/>
          <a:stretch/>
        </p:blipFill>
        <p:spPr>
          <a:xfrm>
            <a:off x="-13448" y="66854"/>
            <a:ext cx="9143999" cy="6669360"/>
          </a:xfrm>
          <a:prstGeom prst="rect">
            <a:avLst/>
          </a:prstGeom>
        </p:spPr>
      </p:pic>
    </p:spTree>
    <p:extLst>
      <p:ext uri="{BB962C8B-B14F-4D97-AF65-F5344CB8AC3E}">
        <p14:creationId xmlns:p14="http://schemas.microsoft.com/office/powerpoint/2010/main" val="30815531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0400778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1040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80451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88640"/>
            <a:ext cx="3600400" cy="251869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35568"/>
            <a:ext cx="4667250" cy="34956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2996952"/>
            <a:ext cx="4667250" cy="34956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0072" y="3645024"/>
            <a:ext cx="3659138" cy="2736304"/>
          </a:xfrm>
          <a:prstGeom prst="rect">
            <a:avLst/>
          </a:prstGeom>
        </p:spPr>
      </p:pic>
    </p:spTree>
    <p:extLst>
      <p:ext uri="{BB962C8B-B14F-4D97-AF65-F5344CB8AC3E}">
        <p14:creationId xmlns:p14="http://schemas.microsoft.com/office/powerpoint/2010/main" val="24444456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424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5949280"/>
            <a:ext cx="2808312" cy="369332"/>
          </a:xfrm>
          <a:prstGeom prst="rect">
            <a:avLst/>
          </a:prstGeom>
          <a:solidFill>
            <a:srgbClr val="92D050"/>
          </a:solidFill>
        </p:spPr>
        <p:txBody>
          <a:bodyPr wrap="square" rtlCol="0">
            <a:spAutoFit/>
          </a:bodyPr>
          <a:lstStyle/>
          <a:p>
            <a:r>
              <a:rPr lang="es-ES" dirty="0">
                <a:solidFill>
                  <a:prstClr val="white"/>
                </a:solidFill>
              </a:rPr>
              <a:t>Israel.-Utopia Park.-</a:t>
            </a:r>
          </a:p>
        </p:txBody>
      </p:sp>
    </p:spTree>
    <p:extLst>
      <p:ext uri="{BB962C8B-B14F-4D97-AF65-F5344CB8AC3E}">
        <p14:creationId xmlns:p14="http://schemas.microsoft.com/office/powerpoint/2010/main" val="14137566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4242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924982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128007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711232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587320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4" y="0"/>
            <a:ext cx="9138431" cy="6858000"/>
          </a:xfrm>
          <a:prstGeom prst="rect">
            <a:avLst/>
          </a:prstGeom>
        </p:spPr>
      </p:pic>
    </p:spTree>
    <p:extLst>
      <p:ext uri="{BB962C8B-B14F-4D97-AF65-F5344CB8AC3E}">
        <p14:creationId xmlns:p14="http://schemas.microsoft.com/office/powerpoint/2010/main" val="19645422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482"/>
            <a:ext cx="9144000" cy="6858000"/>
          </a:xfrm>
          <a:prstGeom prst="rect">
            <a:avLst/>
          </a:prstGeom>
        </p:spPr>
      </p:pic>
      <p:sp>
        <p:nvSpPr>
          <p:cNvPr id="3" name="2 CuadroTexto"/>
          <p:cNvSpPr txBox="1"/>
          <p:nvPr/>
        </p:nvSpPr>
        <p:spPr>
          <a:xfrm>
            <a:off x="5940152" y="6021288"/>
            <a:ext cx="3096344" cy="369332"/>
          </a:xfrm>
          <a:prstGeom prst="rect">
            <a:avLst/>
          </a:prstGeom>
          <a:solidFill>
            <a:srgbClr val="92D050"/>
          </a:solidFill>
        </p:spPr>
        <p:txBody>
          <a:bodyPr wrap="square" rtlCol="0">
            <a:spAutoFit/>
          </a:bodyPr>
          <a:lstStyle/>
          <a:p>
            <a:r>
              <a:rPr lang="es-ES" dirty="0">
                <a:solidFill>
                  <a:prstClr val="white"/>
                </a:solidFill>
              </a:rPr>
              <a:t>Israel.-Utopia Park.-</a:t>
            </a:r>
          </a:p>
        </p:txBody>
      </p:sp>
    </p:spTree>
    <p:extLst>
      <p:ext uri="{BB962C8B-B14F-4D97-AF65-F5344CB8AC3E}">
        <p14:creationId xmlns:p14="http://schemas.microsoft.com/office/powerpoint/2010/main" val="15461628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7418317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9863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6261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12464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74213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4635558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12793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7671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9996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35780125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3129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41441594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381686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059"/>
          <a:stretch/>
        </p:blipFill>
        <p:spPr>
          <a:xfrm>
            <a:off x="0" y="0"/>
            <a:ext cx="9143999" cy="6858000"/>
          </a:xfrm>
          <a:prstGeom prst="rect">
            <a:avLst/>
          </a:prstGeom>
        </p:spPr>
      </p:pic>
    </p:spTree>
    <p:extLst>
      <p:ext uri="{BB962C8B-B14F-4D97-AF65-F5344CB8AC3E}">
        <p14:creationId xmlns:p14="http://schemas.microsoft.com/office/powerpoint/2010/main" val="16537449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TotalTime>
  <Words>2193</Words>
  <Application>Microsoft Office PowerPoint</Application>
  <PresentationFormat>Presentación en pantalla (4:3)</PresentationFormat>
  <Paragraphs>242</Paragraphs>
  <Slides>130</Slides>
  <Notes>87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130</vt:i4>
      </vt:variant>
    </vt:vector>
  </HeadingPairs>
  <TitlesOfParts>
    <vt:vector size="136" baseType="lpstr">
      <vt:lpstr>Calibri</vt:lpstr>
      <vt:lpstr>Century Schoolbook</vt:lpstr>
      <vt:lpstr>Estrangelo Edessa</vt:lpstr>
      <vt:lpstr>Wingdings</vt:lpstr>
      <vt:lpstr>Wingdings 2</vt:lpstr>
      <vt:lpstr>Default Theme</vt:lpstr>
      <vt:lpstr>ASIA.-LA VUELTA AL MUNDO EN 885 JARDINES.- ISRAEL.-Ramat Hanadiv.-Sapir Park.-Yarkon Park.-Jerusalem Botanic  Garden.-Garden of Gethsemeni.-Utopia Park.- </vt:lpstr>
      <vt:lpstr>Ramat Hanadiv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Sapir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Yarkon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Jerusalem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Garden of Gethsemeni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Israel.-Utopia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9</cp:revision>
  <dcterms:created xsi:type="dcterms:W3CDTF">2013-09-17T05:34:35Z</dcterms:created>
  <dcterms:modified xsi:type="dcterms:W3CDTF">2018-03-02T06:14:54Z</dcterms:modified>
</cp:coreProperties>
</file>