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6"/>
  </p:notesMasterIdLst>
  <p:sldIdLst>
    <p:sldId id="257" r:id="rId2"/>
    <p:sldId id="258" r:id="rId3"/>
    <p:sldId id="259" r:id="rId4"/>
    <p:sldId id="260" r:id="rId5"/>
    <p:sldId id="262" r:id="rId6"/>
    <p:sldId id="263" r:id="rId7"/>
    <p:sldId id="265" r:id="rId8"/>
    <p:sldId id="266" r:id="rId9"/>
    <p:sldId id="267" r:id="rId10"/>
    <p:sldId id="268" r:id="rId11"/>
    <p:sldId id="269" r:id="rId12"/>
    <p:sldId id="270" r:id="rId13"/>
    <p:sldId id="271" r:id="rId14"/>
    <p:sldId id="272" r:id="rId15"/>
    <p:sldId id="273" r:id="rId16"/>
    <p:sldId id="264" r:id="rId17"/>
    <p:sldId id="274" r:id="rId18"/>
    <p:sldId id="275" r:id="rId19"/>
    <p:sldId id="289" r:id="rId20"/>
    <p:sldId id="313" r:id="rId21"/>
    <p:sldId id="284" r:id="rId22"/>
    <p:sldId id="276" r:id="rId23"/>
    <p:sldId id="278" r:id="rId24"/>
    <p:sldId id="314" r:id="rId25"/>
    <p:sldId id="316" r:id="rId26"/>
    <p:sldId id="315" r:id="rId27"/>
    <p:sldId id="308" r:id="rId28"/>
    <p:sldId id="306" r:id="rId29"/>
    <p:sldId id="280" r:id="rId30"/>
    <p:sldId id="281" r:id="rId31"/>
    <p:sldId id="282" r:id="rId32"/>
    <p:sldId id="283" r:id="rId33"/>
    <p:sldId id="285" r:id="rId34"/>
    <p:sldId id="286" r:id="rId35"/>
    <p:sldId id="288" r:id="rId36"/>
    <p:sldId id="290" r:id="rId37"/>
    <p:sldId id="287" r:id="rId38"/>
    <p:sldId id="291" r:id="rId39"/>
    <p:sldId id="300" r:id="rId40"/>
    <p:sldId id="292" r:id="rId41"/>
    <p:sldId id="294" r:id="rId42"/>
    <p:sldId id="295" r:id="rId43"/>
    <p:sldId id="296" r:id="rId44"/>
    <p:sldId id="297" r:id="rId45"/>
    <p:sldId id="298" r:id="rId46"/>
    <p:sldId id="299" r:id="rId47"/>
    <p:sldId id="301" r:id="rId48"/>
    <p:sldId id="302" r:id="rId49"/>
    <p:sldId id="303" r:id="rId50"/>
    <p:sldId id="304" r:id="rId51"/>
    <p:sldId id="305" r:id="rId52"/>
    <p:sldId id="307" r:id="rId53"/>
    <p:sldId id="309" r:id="rId54"/>
    <p:sldId id="310" r:id="rId55"/>
    <p:sldId id="311" r:id="rId56"/>
    <p:sldId id="312" r:id="rId57"/>
    <p:sldId id="318" r:id="rId58"/>
    <p:sldId id="319" r:id="rId59"/>
    <p:sldId id="320" r:id="rId60"/>
    <p:sldId id="367" r:id="rId61"/>
    <p:sldId id="324" r:id="rId62"/>
    <p:sldId id="330" r:id="rId63"/>
    <p:sldId id="322" r:id="rId64"/>
    <p:sldId id="326" r:id="rId65"/>
    <p:sldId id="323" r:id="rId66"/>
    <p:sldId id="331" r:id="rId67"/>
    <p:sldId id="329" r:id="rId68"/>
    <p:sldId id="325" r:id="rId69"/>
    <p:sldId id="327" r:id="rId70"/>
    <p:sldId id="328" r:id="rId71"/>
    <p:sldId id="332" r:id="rId72"/>
    <p:sldId id="333" r:id="rId73"/>
    <p:sldId id="334" r:id="rId74"/>
    <p:sldId id="335" r:id="rId75"/>
    <p:sldId id="336" r:id="rId76"/>
    <p:sldId id="349" r:id="rId77"/>
    <p:sldId id="337" r:id="rId78"/>
    <p:sldId id="338" r:id="rId79"/>
    <p:sldId id="339" r:id="rId80"/>
    <p:sldId id="340" r:id="rId81"/>
    <p:sldId id="341" r:id="rId82"/>
    <p:sldId id="342" r:id="rId83"/>
    <p:sldId id="343" r:id="rId84"/>
    <p:sldId id="344" r:id="rId85"/>
    <p:sldId id="346" r:id="rId86"/>
    <p:sldId id="347" r:id="rId87"/>
    <p:sldId id="348" r:id="rId88"/>
    <p:sldId id="350" r:id="rId89"/>
    <p:sldId id="351" r:id="rId90"/>
    <p:sldId id="352" r:id="rId91"/>
    <p:sldId id="353" r:id="rId92"/>
    <p:sldId id="355" r:id="rId93"/>
    <p:sldId id="356" r:id="rId94"/>
    <p:sldId id="357" r:id="rId95"/>
    <p:sldId id="358" r:id="rId96"/>
    <p:sldId id="363" r:id="rId97"/>
    <p:sldId id="360" r:id="rId98"/>
    <p:sldId id="361" r:id="rId99"/>
    <p:sldId id="362" r:id="rId100"/>
    <p:sldId id="364" r:id="rId101"/>
    <p:sldId id="372" r:id="rId102"/>
    <p:sldId id="376" r:id="rId103"/>
    <p:sldId id="365" r:id="rId104"/>
    <p:sldId id="366" r:id="rId105"/>
    <p:sldId id="368" r:id="rId106"/>
    <p:sldId id="369" r:id="rId107"/>
    <p:sldId id="370" r:id="rId108"/>
    <p:sldId id="371" r:id="rId109"/>
    <p:sldId id="373" r:id="rId110"/>
    <p:sldId id="374" r:id="rId111"/>
    <p:sldId id="375" r:id="rId112"/>
    <p:sldId id="377" r:id="rId113"/>
    <p:sldId id="378" r:id="rId114"/>
    <p:sldId id="379"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345" autoAdjust="0"/>
  </p:normalViewPr>
  <p:slideViewPr>
    <p:cSldViewPr>
      <p:cViewPr varScale="1">
        <p:scale>
          <a:sx n="103" d="100"/>
          <a:sy n="103" d="100"/>
        </p:scale>
        <p:origin x="1854"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B613F0-C6FE-430C-86B9-346B35E94303}"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519F50-D2A5-451F-8C74-16410AF7D909}" type="slidenum">
              <a:rPr lang="es-ES" smtClean="0"/>
              <a:t>‹Nº›</a:t>
            </a:fld>
            <a:endParaRPr lang="es-ES" dirty="0"/>
          </a:p>
        </p:txBody>
      </p:sp>
    </p:spTree>
    <p:extLst>
      <p:ext uri="{BB962C8B-B14F-4D97-AF65-F5344CB8AC3E}">
        <p14:creationId xmlns:p14="http://schemas.microsoft.com/office/powerpoint/2010/main" val="1568108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a:t>
            </a:fld>
            <a:endParaRPr lang="es-ES" dirty="0"/>
          </a:p>
        </p:txBody>
      </p:sp>
    </p:spTree>
    <p:extLst>
      <p:ext uri="{BB962C8B-B14F-4D97-AF65-F5344CB8AC3E}">
        <p14:creationId xmlns:p14="http://schemas.microsoft.com/office/powerpoint/2010/main" val="3329019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a:t>
            </a:fld>
            <a:endParaRPr lang="es-ES" dirty="0"/>
          </a:p>
        </p:txBody>
      </p:sp>
    </p:spTree>
    <p:extLst>
      <p:ext uri="{BB962C8B-B14F-4D97-AF65-F5344CB8AC3E}">
        <p14:creationId xmlns:p14="http://schemas.microsoft.com/office/powerpoint/2010/main" val="3158067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a:t>
            </a:fld>
            <a:endParaRPr lang="es-ES" dirty="0"/>
          </a:p>
        </p:txBody>
      </p:sp>
    </p:spTree>
    <p:extLst>
      <p:ext uri="{BB962C8B-B14F-4D97-AF65-F5344CB8AC3E}">
        <p14:creationId xmlns:p14="http://schemas.microsoft.com/office/powerpoint/2010/main" val="2399333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6</a:t>
            </a:fld>
            <a:endParaRPr lang="es-ES" dirty="0"/>
          </a:p>
        </p:txBody>
      </p:sp>
    </p:spTree>
    <p:extLst>
      <p:ext uri="{BB962C8B-B14F-4D97-AF65-F5344CB8AC3E}">
        <p14:creationId xmlns:p14="http://schemas.microsoft.com/office/powerpoint/2010/main" val="1482152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7</a:t>
            </a:fld>
            <a:endParaRPr lang="es-ES" dirty="0"/>
          </a:p>
        </p:txBody>
      </p:sp>
    </p:spTree>
    <p:extLst>
      <p:ext uri="{BB962C8B-B14F-4D97-AF65-F5344CB8AC3E}">
        <p14:creationId xmlns:p14="http://schemas.microsoft.com/office/powerpoint/2010/main" val="2274146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a:t>
            </a:fld>
            <a:endParaRPr lang="es-ES" dirty="0"/>
          </a:p>
        </p:txBody>
      </p:sp>
    </p:spTree>
    <p:extLst>
      <p:ext uri="{BB962C8B-B14F-4D97-AF65-F5344CB8AC3E}">
        <p14:creationId xmlns:p14="http://schemas.microsoft.com/office/powerpoint/2010/main" val="1629977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a:t>
            </a:fld>
            <a:endParaRPr lang="es-ES" dirty="0"/>
          </a:p>
        </p:txBody>
      </p:sp>
    </p:spTree>
    <p:extLst>
      <p:ext uri="{BB962C8B-B14F-4D97-AF65-F5344CB8AC3E}">
        <p14:creationId xmlns:p14="http://schemas.microsoft.com/office/powerpoint/2010/main" val="1701315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a:t>
            </a:fld>
            <a:endParaRPr lang="es-ES" dirty="0"/>
          </a:p>
        </p:txBody>
      </p:sp>
    </p:spTree>
    <p:extLst>
      <p:ext uri="{BB962C8B-B14F-4D97-AF65-F5344CB8AC3E}">
        <p14:creationId xmlns:p14="http://schemas.microsoft.com/office/powerpoint/2010/main" val="1865134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11</a:t>
            </a:fld>
            <a:endParaRPr lang="es-ES" dirty="0"/>
          </a:p>
        </p:txBody>
      </p:sp>
    </p:spTree>
    <p:extLst>
      <p:ext uri="{BB962C8B-B14F-4D97-AF65-F5344CB8AC3E}">
        <p14:creationId xmlns:p14="http://schemas.microsoft.com/office/powerpoint/2010/main" val="1012300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12</a:t>
            </a:fld>
            <a:endParaRPr lang="es-ES" dirty="0"/>
          </a:p>
        </p:txBody>
      </p:sp>
    </p:spTree>
    <p:extLst>
      <p:ext uri="{BB962C8B-B14F-4D97-AF65-F5344CB8AC3E}">
        <p14:creationId xmlns:p14="http://schemas.microsoft.com/office/powerpoint/2010/main" val="4088373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13</a:t>
            </a:fld>
            <a:endParaRPr lang="es-ES" dirty="0"/>
          </a:p>
        </p:txBody>
      </p:sp>
    </p:spTree>
    <p:extLst>
      <p:ext uri="{BB962C8B-B14F-4D97-AF65-F5344CB8AC3E}">
        <p14:creationId xmlns:p14="http://schemas.microsoft.com/office/powerpoint/2010/main" val="286741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14</a:t>
            </a:fld>
            <a:endParaRPr lang="es-ES" dirty="0"/>
          </a:p>
        </p:txBody>
      </p:sp>
    </p:spTree>
    <p:extLst>
      <p:ext uri="{BB962C8B-B14F-4D97-AF65-F5344CB8AC3E}">
        <p14:creationId xmlns:p14="http://schemas.microsoft.com/office/powerpoint/2010/main" val="3527784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15</a:t>
            </a:fld>
            <a:endParaRPr lang="es-ES" dirty="0"/>
          </a:p>
        </p:txBody>
      </p:sp>
    </p:spTree>
    <p:extLst>
      <p:ext uri="{BB962C8B-B14F-4D97-AF65-F5344CB8AC3E}">
        <p14:creationId xmlns:p14="http://schemas.microsoft.com/office/powerpoint/2010/main" val="2111466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Suigō Sawara Aquatic Botanical Garden</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16</a:t>
            </a:fld>
            <a:endParaRPr lang="es-ES" dirty="0"/>
          </a:p>
        </p:txBody>
      </p:sp>
    </p:spTree>
    <p:extLst>
      <p:ext uri="{BB962C8B-B14F-4D97-AF65-F5344CB8AC3E}">
        <p14:creationId xmlns:p14="http://schemas.microsoft.com/office/powerpoint/2010/main" val="2450964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19</a:t>
            </a:fld>
            <a:endParaRPr lang="es-ES" dirty="0"/>
          </a:p>
        </p:txBody>
      </p:sp>
    </p:spTree>
    <p:extLst>
      <p:ext uri="{BB962C8B-B14F-4D97-AF65-F5344CB8AC3E}">
        <p14:creationId xmlns:p14="http://schemas.microsoft.com/office/powerpoint/2010/main" val="1677818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20</a:t>
            </a:fld>
            <a:endParaRPr lang="es-ES" dirty="0"/>
          </a:p>
        </p:txBody>
      </p:sp>
    </p:spTree>
    <p:extLst>
      <p:ext uri="{BB962C8B-B14F-4D97-AF65-F5344CB8AC3E}">
        <p14:creationId xmlns:p14="http://schemas.microsoft.com/office/powerpoint/2010/main" val="835830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21</a:t>
            </a:fld>
            <a:endParaRPr lang="es-ES" dirty="0"/>
          </a:p>
        </p:txBody>
      </p:sp>
    </p:spTree>
    <p:extLst>
      <p:ext uri="{BB962C8B-B14F-4D97-AF65-F5344CB8AC3E}">
        <p14:creationId xmlns:p14="http://schemas.microsoft.com/office/powerpoint/2010/main" val="1618147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22</a:t>
            </a:fld>
            <a:endParaRPr lang="es-ES" dirty="0"/>
          </a:p>
        </p:txBody>
      </p:sp>
    </p:spTree>
    <p:extLst>
      <p:ext uri="{BB962C8B-B14F-4D97-AF65-F5344CB8AC3E}">
        <p14:creationId xmlns:p14="http://schemas.microsoft.com/office/powerpoint/2010/main" val="1913153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23</a:t>
            </a:fld>
            <a:endParaRPr lang="es-ES" dirty="0"/>
          </a:p>
        </p:txBody>
      </p:sp>
    </p:spTree>
    <p:extLst>
      <p:ext uri="{BB962C8B-B14F-4D97-AF65-F5344CB8AC3E}">
        <p14:creationId xmlns:p14="http://schemas.microsoft.com/office/powerpoint/2010/main" val="3692268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24</a:t>
            </a:fld>
            <a:endParaRPr lang="es-ES" dirty="0"/>
          </a:p>
        </p:txBody>
      </p:sp>
    </p:spTree>
    <p:extLst>
      <p:ext uri="{BB962C8B-B14F-4D97-AF65-F5344CB8AC3E}">
        <p14:creationId xmlns:p14="http://schemas.microsoft.com/office/powerpoint/2010/main" val="410315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25</a:t>
            </a:fld>
            <a:endParaRPr lang="es-ES" dirty="0"/>
          </a:p>
        </p:txBody>
      </p:sp>
    </p:spTree>
    <p:extLst>
      <p:ext uri="{BB962C8B-B14F-4D97-AF65-F5344CB8AC3E}">
        <p14:creationId xmlns:p14="http://schemas.microsoft.com/office/powerpoint/2010/main" val="3707348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26</a:t>
            </a:fld>
            <a:endParaRPr lang="es-ES" dirty="0"/>
          </a:p>
        </p:txBody>
      </p:sp>
    </p:spTree>
    <p:extLst>
      <p:ext uri="{BB962C8B-B14F-4D97-AF65-F5344CB8AC3E}">
        <p14:creationId xmlns:p14="http://schemas.microsoft.com/office/powerpoint/2010/main" val="2857470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27</a:t>
            </a:fld>
            <a:endParaRPr lang="es-ES" dirty="0"/>
          </a:p>
        </p:txBody>
      </p:sp>
    </p:spTree>
    <p:extLst>
      <p:ext uri="{BB962C8B-B14F-4D97-AF65-F5344CB8AC3E}">
        <p14:creationId xmlns:p14="http://schemas.microsoft.com/office/powerpoint/2010/main" val="20138543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Gardens.-Okinawa.-.-Pandanus utilis</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28</a:t>
            </a:fld>
            <a:endParaRPr lang="es-ES" dirty="0"/>
          </a:p>
        </p:txBody>
      </p:sp>
    </p:spTree>
    <p:extLst>
      <p:ext uri="{BB962C8B-B14F-4D97-AF65-F5344CB8AC3E}">
        <p14:creationId xmlns:p14="http://schemas.microsoft.com/office/powerpoint/2010/main" val="3367075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Gardens.-Okinawa.-Pandanus</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29</a:t>
            </a:fld>
            <a:endParaRPr lang="es-ES" dirty="0"/>
          </a:p>
        </p:txBody>
      </p:sp>
    </p:spTree>
    <p:extLst>
      <p:ext uri="{BB962C8B-B14F-4D97-AF65-F5344CB8AC3E}">
        <p14:creationId xmlns:p14="http://schemas.microsoft.com/office/powerpoint/2010/main" val="16955784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30</a:t>
            </a:fld>
            <a:endParaRPr lang="es-ES" dirty="0"/>
          </a:p>
        </p:txBody>
      </p:sp>
    </p:spTree>
    <p:extLst>
      <p:ext uri="{BB962C8B-B14F-4D97-AF65-F5344CB8AC3E}">
        <p14:creationId xmlns:p14="http://schemas.microsoft.com/office/powerpoint/2010/main" val="37879619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31</a:t>
            </a:fld>
            <a:endParaRPr lang="es-ES" dirty="0"/>
          </a:p>
        </p:txBody>
      </p:sp>
    </p:spTree>
    <p:extLst>
      <p:ext uri="{BB962C8B-B14F-4D97-AF65-F5344CB8AC3E}">
        <p14:creationId xmlns:p14="http://schemas.microsoft.com/office/powerpoint/2010/main" val="2116099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32</a:t>
            </a:fld>
            <a:endParaRPr lang="es-ES" dirty="0"/>
          </a:p>
        </p:txBody>
      </p:sp>
    </p:spTree>
    <p:extLst>
      <p:ext uri="{BB962C8B-B14F-4D97-AF65-F5344CB8AC3E}">
        <p14:creationId xmlns:p14="http://schemas.microsoft.com/office/powerpoint/2010/main" val="24349527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Gardens.-Okinawa-.-Strongylodon macrobotrys,.-Jade Vine</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33</a:t>
            </a:fld>
            <a:endParaRPr lang="es-ES" dirty="0"/>
          </a:p>
        </p:txBody>
      </p:sp>
    </p:spTree>
    <p:extLst>
      <p:ext uri="{BB962C8B-B14F-4D97-AF65-F5344CB8AC3E}">
        <p14:creationId xmlns:p14="http://schemas.microsoft.com/office/powerpoint/2010/main" val="1341386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34</a:t>
            </a:fld>
            <a:endParaRPr lang="es-ES" dirty="0"/>
          </a:p>
        </p:txBody>
      </p:sp>
    </p:spTree>
    <p:extLst>
      <p:ext uri="{BB962C8B-B14F-4D97-AF65-F5344CB8AC3E}">
        <p14:creationId xmlns:p14="http://schemas.microsoft.com/office/powerpoint/2010/main" val="41976224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Pitaya.-Dragon fruit.- ‎Hylocereus undatus</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35</a:t>
            </a:fld>
            <a:endParaRPr lang="es-ES" dirty="0"/>
          </a:p>
        </p:txBody>
      </p:sp>
    </p:spTree>
    <p:extLst>
      <p:ext uri="{BB962C8B-B14F-4D97-AF65-F5344CB8AC3E}">
        <p14:creationId xmlns:p14="http://schemas.microsoft.com/office/powerpoint/2010/main" val="1420670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36</a:t>
            </a:fld>
            <a:endParaRPr lang="es-ES" dirty="0"/>
          </a:p>
        </p:txBody>
      </p:sp>
    </p:spTree>
    <p:extLst>
      <p:ext uri="{BB962C8B-B14F-4D97-AF65-F5344CB8AC3E}">
        <p14:creationId xmlns:p14="http://schemas.microsoft.com/office/powerpoint/2010/main" val="10411790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37</a:t>
            </a:fld>
            <a:endParaRPr lang="es-ES" dirty="0"/>
          </a:p>
        </p:txBody>
      </p:sp>
    </p:spTree>
    <p:extLst>
      <p:ext uri="{BB962C8B-B14F-4D97-AF65-F5344CB8AC3E}">
        <p14:creationId xmlns:p14="http://schemas.microsoft.com/office/powerpoint/2010/main" val="27961091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38</a:t>
            </a:fld>
            <a:endParaRPr lang="es-ES" dirty="0"/>
          </a:p>
        </p:txBody>
      </p:sp>
    </p:spTree>
    <p:extLst>
      <p:ext uri="{BB962C8B-B14F-4D97-AF65-F5344CB8AC3E}">
        <p14:creationId xmlns:p14="http://schemas.microsoft.com/office/powerpoint/2010/main" val="17365861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Southeast Botanical Gardens.-Okinawa.-</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39</a:t>
            </a:fld>
            <a:endParaRPr lang="es-ES" dirty="0"/>
          </a:p>
        </p:txBody>
      </p:sp>
    </p:spTree>
    <p:extLst>
      <p:ext uri="{BB962C8B-B14F-4D97-AF65-F5344CB8AC3E}">
        <p14:creationId xmlns:p14="http://schemas.microsoft.com/office/powerpoint/2010/main" val="38789332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Southeast Botanical Gardens.-Okinawa.-Hedychium</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40</a:t>
            </a:fld>
            <a:endParaRPr lang="es-ES" dirty="0"/>
          </a:p>
        </p:txBody>
      </p:sp>
    </p:spTree>
    <p:extLst>
      <p:ext uri="{BB962C8B-B14F-4D97-AF65-F5344CB8AC3E}">
        <p14:creationId xmlns:p14="http://schemas.microsoft.com/office/powerpoint/2010/main" val="5725735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Southeast Botanical Gardens.-Okinawa.-Hedychium</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41</a:t>
            </a:fld>
            <a:endParaRPr lang="es-ES" dirty="0"/>
          </a:p>
        </p:txBody>
      </p:sp>
    </p:spTree>
    <p:extLst>
      <p:ext uri="{BB962C8B-B14F-4D97-AF65-F5344CB8AC3E}">
        <p14:creationId xmlns:p14="http://schemas.microsoft.com/office/powerpoint/2010/main" val="16814217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Southeast Botanical Gardens.-Okinawa.-Hedychium</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42</a:t>
            </a:fld>
            <a:endParaRPr lang="es-ES" dirty="0"/>
          </a:p>
        </p:txBody>
      </p:sp>
    </p:spTree>
    <p:extLst>
      <p:ext uri="{BB962C8B-B14F-4D97-AF65-F5344CB8AC3E}">
        <p14:creationId xmlns:p14="http://schemas.microsoft.com/office/powerpoint/2010/main" val="32850935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Southeast Botanical Gardens.-Okinawa.</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43</a:t>
            </a:fld>
            <a:endParaRPr lang="es-ES" dirty="0"/>
          </a:p>
        </p:txBody>
      </p:sp>
    </p:spTree>
    <p:extLst>
      <p:ext uri="{BB962C8B-B14F-4D97-AF65-F5344CB8AC3E}">
        <p14:creationId xmlns:p14="http://schemas.microsoft.com/office/powerpoint/2010/main" val="1325083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Southeast Botanical Gardens.-Okinawa.-Mussaenda philippica</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44</a:t>
            </a:fld>
            <a:endParaRPr lang="es-ES" dirty="0"/>
          </a:p>
        </p:txBody>
      </p:sp>
    </p:spTree>
    <p:extLst>
      <p:ext uri="{BB962C8B-B14F-4D97-AF65-F5344CB8AC3E}">
        <p14:creationId xmlns:p14="http://schemas.microsoft.com/office/powerpoint/2010/main" val="16037907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Southeast Botanical Gardens.-Okinawa.</a:t>
            </a:r>
            <a:r>
              <a:rPr lang="en-US" baseline="0" dirty="0"/>
              <a:t> Nelumbo nucifera</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45</a:t>
            </a:fld>
            <a:endParaRPr lang="es-ES" dirty="0"/>
          </a:p>
        </p:txBody>
      </p:sp>
    </p:spTree>
    <p:extLst>
      <p:ext uri="{BB962C8B-B14F-4D97-AF65-F5344CB8AC3E}">
        <p14:creationId xmlns:p14="http://schemas.microsoft.com/office/powerpoint/2010/main" val="23475375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Southeast Botanical Gardens.-Okinawa.-Nelumbo</a:t>
            </a:r>
            <a:r>
              <a:rPr lang="en-US" baseline="0" dirty="0"/>
              <a:t> nucifera</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46</a:t>
            </a:fld>
            <a:endParaRPr lang="es-ES" dirty="0"/>
          </a:p>
        </p:txBody>
      </p:sp>
    </p:spTree>
    <p:extLst>
      <p:ext uri="{BB962C8B-B14F-4D97-AF65-F5344CB8AC3E}">
        <p14:creationId xmlns:p14="http://schemas.microsoft.com/office/powerpoint/2010/main" val="2125337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Gardens.-Okinawa.-Pandanus utilis y Totem</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47</a:t>
            </a:fld>
            <a:endParaRPr lang="es-ES" dirty="0"/>
          </a:p>
        </p:txBody>
      </p:sp>
    </p:spTree>
    <p:extLst>
      <p:ext uri="{BB962C8B-B14F-4D97-AF65-F5344CB8AC3E}">
        <p14:creationId xmlns:p14="http://schemas.microsoft.com/office/powerpoint/2010/main" val="20653085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48</a:t>
            </a:fld>
            <a:endParaRPr lang="es-ES" dirty="0"/>
          </a:p>
        </p:txBody>
      </p:sp>
    </p:spTree>
    <p:extLst>
      <p:ext uri="{BB962C8B-B14F-4D97-AF65-F5344CB8AC3E}">
        <p14:creationId xmlns:p14="http://schemas.microsoft.com/office/powerpoint/2010/main" val="42370363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49</a:t>
            </a:fld>
            <a:endParaRPr lang="es-ES" dirty="0"/>
          </a:p>
        </p:txBody>
      </p:sp>
    </p:spTree>
    <p:extLst>
      <p:ext uri="{BB962C8B-B14F-4D97-AF65-F5344CB8AC3E}">
        <p14:creationId xmlns:p14="http://schemas.microsoft.com/office/powerpoint/2010/main" val="15981060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50</a:t>
            </a:fld>
            <a:endParaRPr lang="es-ES" dirty="0"/>
          </a:p>
        </p:txBody>
      </p:sp>
    </p:spTree>
    <p:extLst>
      <p:ext uri="{BB962C8B-B14F-4D97-AF65-F5344CB8AC3E}">
        <p14:creationId xmlns:p14="http://schemas.microsoft.com/office/powerpoint/2010/main" val="19068681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51</a:t>
            </a:fld>
            <a:endParaRPr lang="es-ES" dirty="0"/>
          </a:p>
        </p:txBody>
      </p:sp>
    </p:spTree>
    <p:extLst>
      <p:ext uri="{BB962C8B-B14F-4D97-AF65-F5344CB8AC3E}">
        <p14:creationId xmlns:p14="http://schemas.microsoft.com/office/powerpoint/2010/main" val="19558150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52</a:t>
            </a:fld>
            <a:endParaRPr lang="es-ES" dirty="0"/>
          </a:p>
        </p:txBody>
      </p:sp>
    </p:spTree>
    <p:extLst>
      <p:ext uri="{BB962C8B-B14F-4D97-AF65-F5344CB8AC3E}">
        <p14:creationId xmlns:p14="http://schemas.microsoft.com/office/powerpoint/2010/main" val="23153412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53</a:t>
            </a:fld>
            <a:endParaRPr lang="es-ES" dirty="0"/>
          </a:p>
        </p:txBody>
      </p:sp>
    </p:spTree>
    <p:extLst>
      <p:ext uri="{BB962C8B-B14F-4D97-AF65-F5344CB8AC3E}">
        <p14:creationId xmlns:p14="http://schemas.microsoft.com/office/powerpoint/2010/main" val="19826476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54</a:t>
            </a:fld>
            <a:endParaRPr lang="es-ES" dirty="0"/>
          </a:p>
        </p:txBody>
      </p:sp>
    </p:spTree>
    <p:extLst>
      <p:ext uri="{BB962C8B-B14F-4D97-AF65-F5344CB8AC3E}">
        <p14:creationId xmlns:p14="http://schemas.microsoft.com/office/powerpoint/2010/main" val="4880522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55</a:t>
            </a:fld>
            <a:endParaRPr lang="es-ES" dirty="0"/>
          </a:p>
        </p:txBody>
      </p:sp>
    </p:spTree>
    <p:extLst>
      <p:ext uri="{BB962C8B-B14F-4D97-AF65-F5344CB8AC3E}">
        <p14:creationId xmlns:p14="http://schemas.microsoft.com/office/powerpoint/2010/main" val="41612097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56</a:t>
            </a:fld>
            <a:endParaRPr lang="es-ES" dirty="0"/>
          </a:p>
        </p:txBody>
      </p:sp>
    </p:spTree>
    <p:extLst>
      <p:ext uri="{BB962C8B-B14F-4D97-AF65-F5344CB8AC3E}">
        <p14:creationId xmlns:p14="http://schemas.microsoft.com/office/powerpoint/2010/main" val="6779245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Gardens.-Okinawa.-Ixora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57</a:t>
            </a:fld>
            <a:endParaRPr lang="es-ES" dirty="0"/>
          </a:p>
        </p:txBody>
      </p:sp>
    </p:spTree>
    <p:extLst>
      <p:ext uri="{BB962C8B-B14F-4D97-AF65-F5344CB8AC3E}">
        <p14:creationId xmlns:p14="http://schemas.microsoft.com/office/powerpoint/2010/main" val="40850476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58</a:t>
            </a:fld>
            <a:endParaRPr lang="es-ES" dirty="0"/>
          </a:p>
        </p:txBody>
      </p:sp>
    </p:spTree>
    <p:extLst>
      <p:ext uri="{BB962C8B-B14F-4D97-AF65-F5344CB8AC3E}">
        <p14:creationId xmlns:p14="http://schemas.microsoft.com/office/powerpoint/2010/main" val="41513081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Southeast Botanical Gardens.-Okinawa.-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59</a:t>
            </a:fld>
            <a:endParaRPr lang="es-ES" dirty="0"/>
          </a:p>
        </p:txBody>
      </p:sp>
    </p:spTree>
    <p:extLst>
      <p:ext uri="{BB962C8B-B14F-4D97-AF65-F5344CB8AC3E}">
        <p14:creationId xmlns:p14="http://schemas.microsoft.com/office/powerpoint/2010/main" val="14637415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 ( </a:t>
            </a:r>
            <a:r>
              <a:rPr lang="ja-JP" altLang="es-ES" dirty="0"/>
              <a:t>青島亜熱帯植物園 </a:t>
            </a:r>
            <a:r>
              <a:rPr lang="es-ES" dirty="0"/>
              <a:t>Aoshima Anettai Shokubutsuen ? ) es un jardín botánico situado en la isla de Aoshima en la ciudad de Miyazaki , prefectura de Miyazaki , Japón . Está abierto todos los días; una cuota de admisión se cobra por el efecto invernadero .</a:t>
            </a:r>
          </a:p>
          <a:p>
            <a:endParaRPr lang="es-ES" dirty="0"/>
          </a:p>
          <a:p>
            <a:r>
              <a:rPr lang="es-ES" dirty="0"/>
              <a:t>El jardín cuenta con 400 especies de plantas subtropicales.</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61</a:t>
            </a:fld>
            <a:endParaRPr lang="es-ES" dirty="0"/>
          </a:p>
        </p:txBody>
      </p:sp>
    </p:spTree>
    <p:extLst>
      <p:ext uri="{BB962C8B-B14F-4D97-AF65-F5344CB8AC3E}">
        <p14:creationId xmlns:p14="http://schemas.microsoft.com/office/powerpoint/2010/main" val="17221508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62</a:t>
            </a:fld>
            <a:endParaRPr lang="es-ES" dirty="0"/>
          </a:p>
        </p:txBody>
      </p:sp>
    </p:spTree>
    <p:extLst>
      <p:ext uri="{BB962C8B-B14F-4D97-AF65-F5344CB8AC3E}">
        <p14:creationId xmlns:p14="http://schemas.microsoft.com/office/powerpoint/2010/main" val="20715542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64</a:t>
            </a:fld>
            <a:endParaRPr lang="es-ES" dirty="0"/>
          </a:p>
        </p:txBody>
      </p:sp>
    </p:spTree>
    <p:extLst>
      <p:ext uri="{BB962C8B-B14F-4D97-AF65-F5344CB8AC3E}">
        <p14:creationId xmlns:p14="http://schemas.microsoft.com/office/powerpoint/2010/main" val="11605200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Aoshima</a:t>
            </a:r>
            <a:r>
              <a:rPr lang="es-ES" baseline="0" dirty="0"/>
              <a:t> S</a:t>
            </a:r>
            <a:r>
              <a:rPr lang="es-ES" dirty="0"/>
              <a:t>ubtropical</a:t>
            </a:r>
            <a:r>
              <a:rPr lang="es-ES" baseline="0" dirty="0"/>
              <a:t> B</a:t>
            </a:r>
            <a:r>
              <a:rPr lang="es-ES" dirty="0"/>
              <a:t>otanical.</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65</a:t>
            </a:fld>
            <a:endParaRPr lang="es-ES" dirty="0"/>
          </a:p>
        </p:txBody>
      </p:sp>
    </p:spTree>
    <p:extLst>
      <p:ext uri="{BB962C8B-B14F-4D97-AF65-F5344CB8AC3E}">
        <p14:creationId xmlns:p14="http://schemas.microsoft.com/office/powerpoint/2010/main" val="27498220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66</a:t>
            </a:fld>
            <a:endParaRPr lang="es-ES" dirty="0"/>
          </a:p>
        </p:txBody>
      </p:sp>
    </p:spTree>
    <p:extLst>
      <p:ext uri="{BB962C8B-B14F-4D97-AF65-F5344CB8AC3E}">
        <p14:creationId xmlns:p14="http://schemas.microsoft.com/office/powerpoint/2010/main" val="34672814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67</a:t>
            </a:fld>
            <a:endParaRPr lang="es-ES" dirty="0"/>
          </a:p>
        </p:txBody>
      </p:sp>
    </p:spTree>
    <p:extLst>
      <p:ext uri="{BB962C8B-B14F-4D97-AF65-F5344CB8AC3E}">
        <p14:creationId xmlns:p14="http://schemas.microsoft.com/office/powerpoint/2010/main" val="37644429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68</a:t>
            </a:fld>
            <a:endParaRPr lang="es-ES" dirty="0"/>
          </a:p>
        </p:txBody>
      </p:sp>
    </p:spTree>
    <p:extLst>
      <p:ext uri="{BB962C8B-B14F-4D97-AF65-F5344CB8AC3E}">
        <p14:creationId xmlns:p14="http://schemas.microsoft.com/office/powerpoint/2010/main" val="36824729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69</a:t>
            </a:fld>
            <a:endParaRPr lang="es-ES" dirty="0"/>
          </a:p>
        </p:txBody>
      </p:sp>
    </p:spTree>
    <p:extLst>
      <p:ext uri="{BB962C8B-B14F-4D97-AF65-F5344CB8AC3E}">
        <p14:creationId xmlns:p14="http://schemas.microsoft.com/office/powerpoint/2010/main" val="18898281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70</a:t>
            </a:fld>
            <a:endParaRPr lang="es-ES" dirty="0"/>
          </a:p>
        </p:txBody>
      </p:sp>
    </p:spTree>
    <p:extLst>
      <p:ext uri="{BB962C8B-B14F-4D97-AF65-F5344CB8AC3E}">
        <p14:creationId xmlns:p14="http://schemas.microsoft.com/office/powerpoint/2010/main" val="11111011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71</a:t>
            </a:fld>
            <a:endParaRPr lang="es-ES" dirty="0"/>
          </a:p>
        </p:txBody>
      </p:sp>
    </p:spTree>
    <p:extLst>
      <p:ext uri="{BB962C8B-B14F-4D97-AF65-F5344CB8AC3E}">
        <p14:creationId xmlns:p14="http://schemas.microsoft.com/office/powerpoint/2010/main" val="15947430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72</a:t>
            </a:fld>
            <a:endParaRPr lang="es-ES" dirty="0"/>
          </a:p>
        </p:txBody>
      </p:sp>
    </p:spTree>
    <p:extLst>
      <p:ext uri="{BB962C8B-B14F-4D97-AF65-F5344CB8AC3E}">
        <p14:creationId xmlns:p14="http://schemas.microsoft.com/office/powerpoint/2010/main" val="40592919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Jardín Botánico Subtropical de Aoshima</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73</a:t>
            </a:fld>
            <a:endParaRPr lang="es-ES" dirty="0"/>
          </a:p>
        </p:txBody>
      </p:sp>
    </p:spTree>
    <p:extLst>
      <p:ext uri="{BB962C8B-B14F-4D97-AF65-F5344CB8AC3E}">
        <p14:creationId xmlns:p14="http://schemas.microsoft.com/office/powerpoint/2010/main" val="17242900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76</a:t>
            </a:fld>
            <a:endParaRPr lang="es-ES" dirty="0"/>
          </a:p>
        </p:txBody>
      </p:sp>
    </p:spTree>
    <p:extLst>
      <p:ext uri="{BB962C8B-B14F-4D97-AF65-F5344CB8AC3E}">
        <p14:creationId xmlns:p14="http://schemas.microsoft.com/office/powerpoint/2010/main" val="22860530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77</a:t>
            </a:fld>
            <a:endParaRPr lang="es-ES" dirty="0"/>
          </a:p>
        </p:txBody>
      </p:sp>
    </p:spTree>
    <p:extLst>
      <p:ext uri="{BB962C8B-B14F-4D97-AF65-F5344CB8AC3E}">
        <p14:creationId xmlns:p14="http://schemas.microsoft.com/office/powerpoint/2010/main" val="5562653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78</a:t>
            </a:fld>
            <a:endParaRPr lang="es-ES" dirty="0"/>
          </a:p>
        </p:txBody>
      </p:sp>
    </p:spTree>
    <p:extLst>
      <p:ext uri="{BB962C8B-B14F-4D97-AF65-F5344CB8AC3E}">
        <p14:creationId xmlns:p14="http://schemas.microsoft.com/office/powerpoint/2010/main" val="33400154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79</a:t>
            </a:fld>
            <a:endParaRPr lang="es-ES" dirty="0"/>
          </a:p>
        </p:txBody>
      </p:sp>
    </p:spTree>
    <p:extLst>
      <p:ext uri="{BB962C8B-B14F-4D97-AF65-F5344CB8AC3E}">
        <p14:creationId xmlns:p14="http://schemas.microsoft.com/office/powerpoint/2010/main" val="27518059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80</a:t>
            </a:fld>
            <a:endParaRPr lang="es-ES" dirty="0"/>
          </a:p>
        </p:txBody>
      </p:sp>
    </p:spTree>
    <p:extLst>
      <p:ext uri="{BB962C8B-B14F-4D97-AF65-F5344CB8AC3E}">
        <p14:creationId xmlns:p14="http://schemas.microsoft.com/office/powerpoint/2010/main" val="34552003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81</a:t>
            </a:fld>
            <a:endParaRPr lang="es-ES" dirty="0"/>
          </a:p>
        </p:txBody>
      </p:sp>
    </p:spTree>
    <p:extLst>
      <p:ext uri="{BB962C8B-B14F-4D97-AF65-F5344CB8AC3E}">
        <p14:creationId xmlns:p14="http://schemas.microsoft.com/office/powerpoint/2010/main" val="10460072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82</a:t>
            </a:fld>
            <a:endParaRPr lang="es-ES" dirty="0"/>
          </a:p>
        </p:txBody>
      </p:sp>
    </p:spTree>
    <p:extLst>
      <p:ext uri="{BB962C8B-B14F-4D97-AF65-F5344CB8AC3E}">
        <p14:creationId xmlns:p14="http://schemas.microsoft.com/office/powerpoint/2010/main" val="13700539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83</a:t>
            </a:fld>
            <a:endParaRPr lang="es-ES" dirty="0"/>
          </a:p>
        </p:txBody>
      </p:sp>
    </p:spTree>
    <p:extLst>
      <p:ext uri="{BB962C8B-B14F-4D97-AF65-F5344CB8AC3E}">
        <p14:creationId xmlns:p14="http://schemas.microsoft.com/office/powerpoint/2010/main" val="36029736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84</a:t>
            </a:fld>
            <a:endParaRPr lang="es-ES" dirty="0"/>
          </a:p>
        </p:txBody>
      </p:sp>
    </p:spTree>
    <p:extLst>
      <p:ext uri="{BB962C8B-B14F-4D97-AF65-F5344CB8AC3E}">
        <p14:creationId xmlns:p14="http://schemas.microsoft.com/office/powerpoint/2010/main" val="31307591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.-Geranium erianthum de Candolle</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85</a:t>
            </a:fld>
            <a:endParaRPr lang="es-ES" dirty="0"/>
          </a:p>
        </p:txBody>
      </p:sp>
    </p:spTree>
    <p:extLst>
      <p:ext uri="{BB962C8B-B14F-4D97-AF65-F5344CB8AC3E}">
        <p14:creationId xmlns:p14="http://schemas.microsoft.com/office/powerpoint/2010/main" val="1399607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86</a:t>
            </a:fld>
            <a:endParaRPr lang="es-ES" dirty="0"/>
          </a:p>
        </p:txBody>
      </p:sp>
    </p:spTree>
    <p:extLst>
      <p:ext uri="{BB962C8B-B14F-4D97-AF65-F5344CB8AC3E}">
        <p14:creationId xmlns:p14="http://schemas.microsoft.com/office/powerpoint/2010/main" val="42398264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87</a:t>
            </a:fld>
            <a:endParaRPr lang="es-ES" dirty="0"/>
          </a:p>
        </p:txBody>
      </p:sp>
    </p:spTree>
    <p:extLst>
      <p:ext uri="{BB962C8B-B14F-4D97-AF65-F5344CB8AC3E}">
        <p14:creationId xmlns:p14="http://schemas.microsoft.com/office/powerpoint/2010/main" val="1400957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88</a:t>
            </a:fld>
            <a:endParaRPr lang="es-ES" dirty="0"/>
          </a:p>
        </p:txBody>
      </p:sp>
    </p:spTree>
    <p:extLst>
      <p:ext uri="{BB962C8B-B14F-4D97-AF65-F5344CB8AC3E}">
        <p14:creationId xmlns:p14="http://schemas.microsoft.com/office/powerpoint/2010/main" val="38201198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89</a:t>
            </a:fld>
            <a:endParaRPr lang="es-ES" dirty="0"/>
          </a:p>
        </p:txBody>
      </p:sp>
    </p:spTree>
    <p:extLst>
      <p:ext uri="{BB962C8B-B14F-4D97-AF65-F5344CB8AC3E}">
        <p14:creationId xmlns:p14="http://schemas.microsoft.com/office/powerpoint/2010/main" val="217960888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90</a:t>
            </a:fld>
            <a:endParaRPr lang="es-ES" dirty="0"/>
          </a:p>
        </p:txBody>
      </p:sp>
    </p:spTree>
    <p:extLst>
      <p:ext uri="{BB962C8B-B14F-4D97-AF65-F5344CB8AC3E}">
        <p14:creationId xmlns:p14="http://schemas.microsoft.com/office/powerpoint/2010/main" val="80964160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Hokkaido University Botanical Garden.- Hylotelephium cauticola</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91</a:t>
            </a:fld>
            <a:endParaRPr lang="es-ES" dirty="0"/>
          </a:p>
        </p:txBody>
      </p:sp>
    </p:spTree>
    <p:extLst>
      <p:ext uri="{BB962C8B-B14F-4D97-AF65-F5344CB8AC3E}">
        <p14:creationId xmlns:p14="http://schemas.microsoft.com/office/powerpoint/2010/main" val="27918302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Phytolacca acinosa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92</a:t>
            </a:fld>
            <a:endParaRPr lang="es-ES" dirty="0"/>
          </a:p>
        </p:txBody>
      </p:sp>
    </p:spTree>
    <p:extLst>
      <p:ext uri="{BB962C8B-B14F-4D97-AF65-F5344CB8AC3E}">
        <p14:creationId xmlns:p14="http://schemas.microsoft.com/office/powerpoint/2010/main" val="1070803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Phytolacca acinosa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93</a:t>
            </a:fld>
            <a:endParaRPr lang="es-ES" dirty="0"/>
          </a:p>
        </p:txBody>
      </p:sp>
    </p:spTree>
    <p:extLst>
      <p:ext uri="{BB962C8B-B14F-4D97-AF65-F5344CB8AC3E}">
        <p14:creationId xmlns:p14="http://schemas.microsoft.com/office/powerpoint/2010/main" val="18459376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Rhododendron diversipilosusm</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94</a:t>
            </a:fld>
            <a:endParaRPr lang="es-ES" dirty="0"/>
          </a:p>
        </p:txBody>
      </p:sp>
    </p:spTree>
    <p:extLst>
      <p:ext uri="{BB962C8B-B14F-4D97-AF65-F5344CB8AC3E}">
        <p14:creationId xmlns:p14="http://schemas.microsoft.com/office/powerpoint/2010/main" val="31732468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95</a:t>
            </a:fld>
            <a:endParaRPr lang="es-ES" dirty="0"/>
          </a:p>
        </p:txBody>
      </p:sp>
    </p:spTree>
    <p:extLst>
      <p:ext uri="{BB962C8B-B14F-4D97-AF65-F5344CB8AC3E}">
        <p14:creationId xmlns:p14="http://schemas.microsoft.com/office/powerpoint/2010/main" val="28852443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96</a:t>
            </a:fld>
            <a:endParaRPr lang="es-ES" dirty="0"/>
          </a:p>
        </p:txBody>
      </p:sp>
    </p:spTree>
    <p:extLst>
      <p:ext uri="{BB962C8B-B14F-4D97-AF65-F5344CB8AC3E}">
        <p14:creationId xmlns:p14="http://schemas.microsoft.com/office/powerpoint/2010/main" val="24072417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97</a:t>
            </a:fld>
            <a:endParaRPr lang="es-ES" dirty="0"/>
          </a:p>
        </p:txBody>
      </p:sp>
    </p:spTree>
    <p:extLst>
      <p:ext uri="{BB962C8B-B14F-4D97-AF65-F5344CB8AC3E}">
        <p14:creationId xmlns:p14="http://schemas.microsoft.com/office/powerpoint/2010/main" val="371884098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98</a:t>
            </a:fld>
            <a:endParaRPr lang="es-ES" dirty="0"/>
          </a:p>
        </p:txBody>
      </p:sp>
    </p:spTree>
    <p:extLst>
      <p:ext uri="{BB962C8B-B14F-4D97-AF65-F5344CB8AC3E}">
        <p14:creationId xmlns:p14="http://schemas.microsoft.com/office/powerpoint/2010/main" val="180741642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Hokkaido University Botanical Garden.- </a:t>
            </a:r>
          </a:p>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99</a:t>
            </a:fld>
            <a:endParaRPr lang="es-ES" dirty="0"/>
          </a:p>
        </p:txBody>
      </p:sp>
    </p:spTree>
    <p:extLst>
      <p:ext uri="{BB962C8B-B14F-4D97-AF65-F5344CB8AC3E}">
        <p14:creationId xmlns:p14="http://schemas.microsoft.com/office/powerpoint/2010/main" val="12967419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Kanagawa Prefectural Ofuna Botanical Garden.-Cosmos</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101</a:t>
            </a:fld>
            <a:endParaRPr lang="es-ES" dirty="0"/>
          </a:p>
        </p:txBody>
      </p:sp>
    </p:spTree>
    <p:extLst>
      <p:ext uri="{BB962C8B-B14F-4D97-AF65-F5344CB8AC3E}">
        <p14:creationId xmlns:p14="http://schemas.microsoft.com/office/powerpoint/2010/main" val="285302754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Kanagawa Prefectural Ofuna Botanical Garden.-Cosmos</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102</a:t>
            </a:fld>
            <a:endParaRPr lang="es-ES" dirty="0"/>
          </a:p>
        </p:txBody>
      </p:sp>
    </p:spTree>
    <p:extLst>
      <p:ext uri="{BB962C8B-B14F-4D97-AF65-F5344CB8AC3E}">
        <p14:creationId xmlns:p14="http://schemas.microsoft.com/office/powerpoint/2010/main" val="334543356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Kanagawa Prefectural Ofuna Botanical Garden</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103</a:t>
            </a:fld>
            <a:endParaRPr lang="es-ES" dirty="0"/>
          </a:p>
        </p:txBody>
      </p:sp>
    </p:spTree>
    <p:extLst>
      <p:ext uri="{BB962C8B-B14F-4D97-AF65-F5344CB8AC3E}">
        <p14:creationId xmlns:p14="http://schemas.microsoft.com/office/powerpoint/2010/main" val="60525059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Kanagawa Prefectural Ofuna Botanical </a:t>
            </a:r>
            <a:r>
              <a:rPr lang="pt-BR" dirty="0" err="1"/>
              <a:t>Garden.-Dalhias</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104</a:t>
            </a:fld>
            <a:endParaRPr lang="es-ES" dirty="0"/>
          </a:p>
        </p:txBody>
      </p:sp>
    </p:spTree>
    <p:extLst>
      <p:ext uri="{BB962C8B-B14F-4D97-AF65-F5344CB8AC3E}">
        <p14:creationId xmlns:p14="http://schemas.microsoft.com/office/powerpoint/2010/main" val="17612749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Kanagawa Prefectural Ofuna Botanical Garden</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105</a:t>
            </a:fld>
            <a:endParaRPr lang="es-ES" dirty="0"/>
          </a:p>
        </p:txBody>
      </p:sp>
    </p:spTree>
    <p:extLst>
      <p:ext uri="{BB962C8B-B14F-4D97-AF65-F5344CB8AC3E}">
        <p14:creationId xmlns:p14="http://schemas.microsoft.com/office/powerpoint/2010/main" val="14055481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Kanagawa Prefectural Ofuna Botanical Garden.-Brass Band</a:t>
            </a:r>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106</a:t>
            </a:fld>
            <a:endParaRPr lang="es-ES" dirty="0"/>
          </a:p>
        </p:txBody>
      </p:sp>
    </p:spTree>
    <p:extLst>
      <p:ext uri="{BB962C8B-B14F-4D97-AF65-F5344CB8AC3E}">
        <p14:creationId xmlns:p14="http://schemas.microsoft.com/office/powerpoint/2010/main" val="282488276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Kanagawa Prefectural Ofuna Botanical Garden.-Cosmos</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107</a:t>
            </a:fld>
            <a:endParaRPr lang="es-ES" dirty="0"/>
          </a:p>
        </p:txBody>
      </p:sp>
    </p:spTree>
    <p:extLst>
      <p:ext uri="{BB962C8B-B14F-4D97-AF65-F5344CB8AC3E}">
        <p14:creationId xmlns:p14="http://schemas.microsoft.com/office/powerpoint/2010/main" val="40482040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Kanagawa Prefectural Ofuna Botanical Garden.-Cosmos</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108</a:t>
            </a:fld>
            <a:endParaRPr lang="es-ES" dirty="0"/>
          </a:p>
        </p:txBody>
      </p:sp>
    </p:spTree>
    <p:extLst>
      <p:ext uri="{BB962C8B-B14F-4D97-AF65-F5344CB8AC3E}">
        <p14:creationId xmlns:p14="http://schemas.microsoft.com/office/powerpoint/2010/main" val="349271446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Kanagawa Prefectural Ofuna Botanical Garden.-Cosmos</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109</a:t>
            </a:fld>
            <a:endParaRPr lang="es-ES" dirty="0"/>
          </a:p>
        </p:txBody>
      </p:sp>
    </p:spTree>
    <p:extLst>
      <p:ext uri="{BB962C8B-B14F-4D97-AF65-F5344CB8AC3E}">
        <p14:creationId xmlns:p14="http://schemas.microsoft.com/office/powerpoint/2010/main" val="3960643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Kanagawa Prefectural Ofuna Botanical Garden.-Cosmos</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110</a:t>
            </a:fld>
            <a:endParaRPr lang="es-ES" dirty="0"/>
          </a:p>
        </p:txBody>
      </p:sp>
    </p:spTree>
    <p:extLst>
      <p:ext uri="{BB962C8B-B14F-4D97-AF65-F5344CB8AC3E}">
        <p14:creationId xmlns:p14="http://schemas.microsoft.com/office/powerpoint/2010/main" val="233872063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112</a:t>
            </a:fld>
            <a:endParaRPr lang="es-ES" dirty="0"/>
          </a:p>
        </p:txBody>
      </p:sp>
    </p:spTree>
    <p:extLst>
      <p:ext uri="{BB962C8B-B14F-4D97-AF65-F5344CB8AC3E}">
        <p14:creationId xmlns:p14="http://schemas.microsoft.com/office/powerpoint/2010/main" val="2689211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Kanagawa Prefectural Ofuna Botanical Garden.-Paeonia lactiflora</a:t>
            </a:r>
          </a:p>
        </p:txBody>
      </p:sp>
      <p:sp>
        <p:nvSpPr>
          <p:cNvPr id="4" name="3 Marcador de número de diapositiva"/>
          <p:cNvSpPr>
            <a:spLocks noGrp="1"/>
          </p:cNvSpPr>
          <p:nvPr>
            <p:ph type="sldNum" sz="quarter" idx="10"/>
          </p:nvPr>
        </p:nvSpPr>
        <p:spPr/>
        <p:txBody>
          <a:bodyPr/>
          <a:lstStyle/>
          <a:p>
            <a:fld id="{27519F50-D2A5-451F-8C74-16410AF7D909}" type="slidenum">
              <a:rPr lang="es-ES" smtClean="0"/>
              <a:t>114</a:t>
            </a:fld>
            <a:endParaRPr lang="es-ES" dirty="0"/>
          </a:p>
        </p:txBody>
      </p:sp>
    </p:spTree>
    <p:extLst>
      <p:ext uri="{BB962C8B-B14F-4D97-AF65-F5344CB8AC3E}">
        <p14:creationId xmlns:p14="http://schemas.microsoft.com/office/powerpoint/2010/main" val="99699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575F6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98660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7796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575F6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8331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6" name="5 Marcador de pie de página"/>
          <p:cNvSpPr>
            <a:spLocks noGrp="1"/>
          </p:cNvSpPr>
          <p:nvPr>
            <p:ph type="ftr" sz="quarter" idx="11"/>
          </p:nvPr>
        </p:nvSpPr>
        <p:spPr/>
        <p:txBody>
          <a:bodyPr/>
          <a:lstStyle/>
          <a:p>
            <a:endParaRPr lang="en-US" dirty="0">
              <a:solidFill>
                <a:srgbClr val="575F6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505445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8" name="7 Marcador de pie de página"/>
          <p:cNvSpPr>
            <a:spLocks noGrp="1"/>
          </p:cNvSpPr>
          <p:nvPr>
            <p:ph type="ftr" sz="quarter" idx="11"/>
          </p:nvPr>
        </p:nvSpPr>
        <p:spPr/>
        <p:txBody>
          <a:bodyPr/>
          <a:lstStyle/>
          <a:p>
            <a:endParaRPr lang="en-US" dirty="0">
              <a:solidFill>
                <a:srgbClr val="575F6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868908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539410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3" name="2 Marcador de pie de página"/>
          <p:cNvSpPr>
            <a:spLocks noGrp="1"/>
          </p:cNvSpPr>
          <p:nvPr>
            <p:ph type="ftr" sz="quarter" idx="11"/>
          </p:nvPr>
        </p:nvSpPr>
        <p:spPr/>
        <p:txBody>
          <a:bodyPr/>
          <a:lstStyle/>
          <a:p>
            <a:endParaRPr lang="en-US" dirty="0">
              <a:solidFill>
                <a:srgbClr val="575F6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05375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3911004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575F6D"/>
              </a:solidFill>
            </a:endParaRPr>
          </a:p>
        </p:txBody>
      </p:sp>
    </p:spTree>
    <p:extLst>
      <p:ext uri="{BB962C8B-B14F-4D97-AF65-F5344CB8AC3E}">
        <p14:creationId xmlns:p14="http://schemas.microsoft.com/office/powerpoint/2010/main" val="2907561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93523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5" name="4 Marcador de pie de página"/>
          <p:cNvSpPr>
            <a:spLocks noGrp="1"/>
          </p:cNvSpPr>
          <p:nvPr>
            <p:ph type="ftr" sz="quarter" idx="11"/>
          </p:nvPr>
        </p:nvSpPr>
        <p:spPr/>
        <p:txBody>
          <a:bodyPr/>
          <a:lstStyle/>
          <a:p>
            <a:endParaRPr lang="en-US" dirty="0">
              <a:solidFill>
                <a:srgbClr val="575F6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75977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575F6D"/>
                </a:solidFill>
              </a:rPr>
              <a:pPr/>
              <a:t>3/2/2018</a:t>
            </a:fld>
            <a:endParaRPr lang="en-US" dirty="0">
              <a:solidFill>
                <a:srgbClr val="575F6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575F6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3851239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7.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2.jpg"/><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3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55.jpg"/><Relationship Id="rId4" Type="http://schemas.openxmlformats.org/officeDocument/2006/relationships/image" Target="../media/image54.JPG"/></Relationships>
</file>

<file path=ppt/slides/_rels/slide4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4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5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83.jpg"/><Relationship Id="rId4" Type="http://schemas.openxmlformats.org/officeDocument/2006/relationships/image" Target="../media/image82.jpg"/></Relationships>
</file>

<file path=ppt/slides/_rels/slide7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87.jpg"/><Relationship Id="rId5" Type="http://schemas.openxmlformats.org/officeDocument/2006/relationships/image" Target="../media/image86.jpg"/><Relationship Id="rId4" Type="http://schemas.openxmlformats.org/officeDocument/2006/relationships/image" Target="../media/image85.jpg"/></Relationships>
</file>

<file path=ppt/slides/_rels/slide7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106.jpg"/><Relationship Id="rId5" Type="http://schemas.openxmlformats.org/officeDocument/2006/relationships/image" Target="../media/image105.jpg"/><Relationship Id="rId4" Type="http://schemas.openxmlformats.org/officeDocument/2006/relationships/image" Target="../media/image104.jpg"/></Relationships>
</file>

<file path=ppt/slides/_rels/slide9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1.xml"/><Relationship Id="rId1" Type="http://schemas.openxmlformats.org/officeDocument/2006/relationships/slideLayout" Target="../slideLayouts/slideLayout7.xml"/><Relationship Id="rId6" Type="http://schemas.openxmlformats.org/officeDocument/2006/relationships/image" Target="../media/image129.jpg"/><Relationship Id="rId5" Type="http://schemas.openxmlformats.org/officeDocument/2006/relationships/image" Target="../media/image128.jpg"/><Relationship Id="rId4" Type="http://schemas.openxmlformats.org/officeDocument/2006/relationships/image" Target="../media/image127.jpg"/></Relationships>
</file>

<file path=ppt/slides/_rels/slide111.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image" Target="../media/image135.jpg"/><Relationship Id="rId5" Type="http://schemas.openxmlformats.org/officeDocument/2006/relationships/image" Target="../media/image134.jpg"/><Relationship Id="rId4" Type="http://schemas.openxmlformats.org/officeDocument/2006/relationships/image" Target="../media/image133.jpg"/></Relationships>
</file>

<file path=ppt/slides/_rels/slide113.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openxmlformats.org/officeDocument/2006/relationships/image" Target="../media/image140.JPG"/><Relationship Id="rId5" Type="http://schemas.openxmlformats.org/officeDocument/2006/relationships/image" Target="../media/image139.jpg"/><Relationship Id="rId4" Type="http://schemas.openxmlformats.org/officeDocument/2006/relationships/image" Target="../media/image13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390456" cy="5112568"/>
          </a:xfrm>
        </p:spPr>
        <p:txBody>
          <a:bodyPr>
            <a:normAutofit fontScale="90000"/>
          </a:bodyPr>
          <a:lstStyle/>
          <a:p>
            <a:r>
              <a:rPr lang="es-ES" sz="3600" dirty="0"/>
              <a:t>ASIA-LA VUELTA AL MUNDO EN 885 JARDINES.</a:t>
            </a:r>
            <a:br>
              <a:rPr lang="es-ES" dirty="0"/>
            </a:br>
            <a:r>
              <a:rPr lang="es-ES" dirty="0"/>
              <a:t>JAPON.-JARDINES y BOTANICOS</a:t>
            </a:r>
            <a:br>
              <a:rPr lang="es-ES" dirty="0"/>
            </a:br>
            <a:r>
              <a:rPr lang="es-ES" dirty="0"/>
              <a:t>Suigō Sawara Aquatic </a:t>
            </a:r>
            <a:br>
              <a:rPr lang="es-ES" dirty="0"/>
            </a:br>
            <a:r>
              <a:rPr lang="es-ES" dirty="0"/>
              <a:t>Southeast Botanical Gardens.-Okinawa.-Aoshima Subtropical Botanical..-Hokkaido University</a:t>
            </a:r>
            <a:br>
              <a:rPr lang="es-ES" dirty="0"/>
            </a:br>
            <a:br>
              <a:rPr lang="es-ES" dirty="0"/>
            </a:br>
            <a:br>
              <a:rPr lang="es-ES" dirty="0"/>
            </a:br>
            <a:endParaRPr lang="es-ES" dirty="0"/>
          </a:p>
        </p:txBody>
      </p:sp>
      <p:sp>
        <p:nvSpPr>
          <p:cNvPr id="3" name="2 Subtítulo"/>
          <p:cNvSpPr>
            <a:spLocks noGrp="1"/>
          </p:cNvSpPr>
          <p:nvPr>
            <p:ph type="subTitle" idx="1"/>
          </p:nvPr>
        </p:nvSpPr>
        <p:spPr>
          <a:xfrm>
            <a:off x="2537656" y="4653136"/>
            <a:ext cx="4678288" cy="1659632"/>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91230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Suigō Sawara Aquatic Botanical Garden</a:t>
            </a:r>
            <a:endParaRPr lang="es-ES" dirty="0"/>
          </a:p>
        </p:txBody>
      </p:sp>
      <p:sp>
        <p:nvSpPr>
          <p:cNvPr id="3" name="2 Marcador de contenido"/>
          <p:cNvSpPr>
            <a:spLocks noGrp="1"/>
          </p:cNvSpPr>
          <p:nvPr>
            <p:ph sz="quarter" idx="1"/>
          </p:nvPr>
        </p:nvSpPr>
        <p:spPr/>
        <p:txBody>
          <a:bodyPr/>
          <a:lstStyle/>
          <a:p>
            <a:r>
              <a:rPr lang="es-ES" dirty="0"/>
              <a:t>El Sawara Jardín Botánico Acuático Suigo ( </a:t>
            </a:r>
            <a:r>
              <a:rPr lang="ja-JP" altLang="es-ES" dirty="0"/>
              <a:t>水郷佐原水生植物園 </a:t>
            </a:r>
            <a:r>
              <a:rPr lang="es-ES" dirty="0"/>
              <a:t>Suigo Sawara Suisei-shokubutsu-en ? ) es un jardín botánico situado en el lado oriental de la cuasi-Parque Nacional Suigo-Tsukuba en Katori, Chiba , Japón .</a:t>
            </a:r>
          </a:p>
          <a:p>
            <a:r>
              <a:rPr lang="es-ES" dirty="0"/>
              <a:t> Está abierto de 9 am-4: 30 pm (08 a.m.-7 p.m. durante el Festival Iris) todos los días en mayo y junio. </a:t>
            </a:r>
          </a:p>
          <a:p>
            <a:r>
              <a:rPr lang="es-ES" dirty="0"/>
              <a:t>De julio hasta el mes de abril se cierra todos los lunes y desde Dec.24 través Jan.4. </a:t>
            </a:r>
          </a:p>
          <a:p>
            <a:r>
              <a:rPr lang="es-ES" dirty="0"/>
              <a:t>La entrada está cargada.</a:t>
            </a:r>
          </a:p>
        </p:txBody>
      </p:sp>
    </p:spTree>
    <p:extLst>
      <p:ext uri="{BB962C8B-B14F-4D97-AF65-F5344CB8AC3E}">
        <p14:creationId xmlns:p14="http://schemas.microsoft.com/office/powerpoint/2010/main" val="2334967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se inauguró en 1969 y cuenta con una gran variedad de plantas acuáticas.</a:t>
            </a:r>
          </a:p>
          <a:p>
            <a:r>
              <a:rPr lang="es-ES" dirty="0"/>
              <a:t> Es mejor conocido por sus colecciones de  iris y de loto, que comprende alrededor de 1,5 millones de lirios de 350 variedades, y más de 300 variedades de flor de loto.</a:t>
            </a:r>
          </a:p>
          <a:p>
            <a:r>
              <a:rPr lang="es-ES" dirty="0"/>
              <a:t> Los lirios están en su mejor momento de flor en junio, y las flores de loto en agosto.</a:t>
            </a:r>
          </a:p>
        </p:txBody>
      </p:sp>
    </p:spTree>
    <p:extLst>
      <p:ext uri="{BB962C8B-B14F-4D97-AF65-F5344CB8AC3E}">
        <p14:creationId xmlns:p14="http://schemas.microsoft.com/office/powerpoint/2010/main" val="595763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1540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8261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72216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2308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4" y="-22556"/>
            <a:ext cx="6582580" cy="34385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0"/>
            <a:ext cx="2555776"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4" y="3356992"/>
            <a:ext cx="6582580" cy="3429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3415969"/>
            <a:ext cx="2545849" cy="3442031"/>
          </a:xfrm>
          <a:prstGeom prst="rect">
            <a:avLst/>
          </a:prstGeom>
        </p:spPr>
      </p:pic>
    </p:spTree>
    <p:extLst>
      <p:ext uri="{BB962C8B-B14F-4D97-AF65-F5344CB8AC3E}">
        <p14:creationId xmlns:p14="http://schemas.microsoft.com/office/powerpoint/2010/main" val="1335747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0"/>
            <a:ext cx="6096000" cy="34385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0" y="3276054"/>
            <a:ext cx="6096000" cy="358194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1"/>
            <a:ext cx="3047999" cy="3276054"/>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3276055"/>
            <a:ext cx="3093718" cy="356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5646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72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12" y="22121"/>
            <a:ext cx="9083488" cy="6858000"/>
          </a:xfrm>
          <a:prstGeom prst="rect">
            <a:avLst/>
          </a:prstGeom>
        </p:spPr>
      </p:pic>
    </p:spTree>
    <p:extLst>
      <p:ext uri="{BB962C8B-B14F-4D97-AF65-F5344CB8AC3E}">
        <p14:creationId xmlns:p14="http://schemas.microsoft.com/office/powerpoint/2010/main" val="776899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573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5608"/>
            <a:ext cx="6096000" cy="3429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b="7019"/>
          <a:stretch/>
        </p:blipFill>
        <p:spPr>
          <a:xfrm>
            <a:off x="3022848" y="3429000"/>
            <a:ext cx="6096000" cy="3429000"/>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l="34780" r="17493" b="6174"/>
          <a:stretch/>
        </p:blipFill>
        <p:spPr>
          <a:xfrm>
            <a:off x="-19127" y="5608"/>
            <a:ext cx="3871047" cy="6735760"/>
          </a:xfrm>
          <a:prstGeom prst="rect">
            <a:avLst/>
          </a:prstGeom>
        </p:spPr>
      </p:pic>
    </p:spTree>
    <p:extLst>
      <p:ext uri="{BB962C8B-B14F-4D97-AF65-F5344CB8AC3E}">
        <p14:creationId xmlns:p14="http://schemas.microsoft.com/office/powerpoint/2010/main" val="2941345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715000" cy="3810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1" y="3573016"/>
            <a:ext cx="5715000" cy="32087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00" y="0"/>
            <a:ext cx="3429000" cy="251235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15000" y="2512358"/>
            <a:ext cx="3429000" cy="2140777"/>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15000" y="4653136"/>
            <a:ext cx="3429000" cy="2121046"/>
          </a:xfrm>
          <a:prstGeom prst="rect">
            <a:avLst/>
          </a:prstGeom>
        </p:spPr>
      </p:pic>
    </p:spTree>
    <p:extLst>
      <p:ext uri="{BB962C8B-B14F-4D97-AF65-F5344CB8AC3E}">
        <p14:creationId xmlns:p14="http://schemas.microsoft.com/office/powerpoint/2010/main" val="1953314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65" y="15607"/>
            <a:ext cx="5715000" cy="3810000"/>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5715000" cy="3089920"/>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9280" y="0"/>
            <a:ext cx="3394720" cy="2348881"/>
          </a:xfrm>
          <a:prstGeom prst="rect">
            <a:avLst/>
          </a:prstGeom>
        </p:spPr>
      </p:pic>
      <p:pic>
        <p:nvPicPr>
          <p:cNvPr id="8" name="7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49280" y="2348881"/>
            <a:ext cx="3394720" cy="2232248"/>
          </a:xfrm>
          <a:prstGeom prst="rect">
            <a:avLst/>
          </a:prstGeom>
        </p:spPr>
      </p:pic>
      <p:pic>
        <p:nvPicPr>
          <p:cNvPr id="9" name="8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49280" y="4581128"/>
            <a:ext cx="3394720" cy="2153816"/>
          </a:xfrm>
          <a:prstGeom prst="rect">
            <a:avLst/>
          </a:prstGeom>
        </p:spPr>
      </p:pic>
    </p:spTree>
    <p:extLst>
      <p:ext uri="{BB962C8B-B14F-4D97-AF65-F5344CB8AC3E}">
        <p14:creationId xmlns:p14="http://schemas.microsoft.com/office/powerpoint/2010/main" val="3259000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451755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Southeast Botanical Gardens.-Okinawa.</a:t>
            </a:r>
          </a:p>
        </p:txBody>
      </p:sp>
      <p:sp>
        <p:nvSpPr>
          <p:cNvPr id="3" name="2 Marcador de contenido"/>
          <p:cNvSpPr>
            <a:spLocks noGrp="1"/>
          </p:cNvSpPr>
          <p:nvPr>
            <p:ph sz="quarter" idx="1"/>
          </p:nvPr>
        </p:nvSpPr>
        <p:spPr/>
        <p:txBody>
          <a:bodyPr>
            <a:normAutofit/>
          </a:bodyPr>
          <a:lstStyle/>
          <a:p>
            <a:r>
              <a:rPr lang="es-ES" dirty="0"/>
              <a:t>El Jardín Botánico del Sudeste ( </a:t>
            </a:r>
            <a:r>
              <a:rPr lang="ja-JP" altLang="es-ES" dirty="0"/>
              <a:t>東南植物楽園 </a:t>
            </a:r>
            <a:r>
              <a:rPr lang="es-ES" dirty="0"/>
              <a:t>Tonan Shokubutsu Rakuen ? ) es un jardín botánico comercial ubicado en la ciudad de Okinawa , Prefectura de Okinawa , Japón .</a:t>
            </a:r>
          </a:p>
          <a:p>
            <a:r>
              <a:rPr lang="es-ES" dirty="0"/>
              <a:t> El jardín está abierto todos los días; una cuota de admisión se carga. </a:t>
            </a:r>
          </a:p>
          <a:p>
            <a:r>
              <a:rPr lang="es-ES" dirty="0"/>
              <a:t>Los jardines cubren (40,47 ha) y contienen más de 2.000 plantas de especies , entre ellas unas 450 especies de palmeras , así como flores, frutas árboles, un lago polinesio con carpas , y una recoleccion insecto .</a:t>
            </a:r>
          </a:p>
          <a:p>
            <a:endParaRPr lang="es-ES" dirty="0"/>
          </a:p>
        </p:txBody>
      </p:sp>
    </p:spTree>
    <p:extLst>
      <p:ext uri="{BB962C8B-B14F-4D97-AF65-F5344CB8AC3E}">
        <p14:creationId xmlns:p14="http://schemas.microsoft.com/office/powerpoint/2010/main" val="3832642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Jardín Botánico del Sudeste cerrado en diciembre de 2010 y reabrió el 6 de julio 2013 con una nueva sociedad gestora, el Grupo Tapic. </a:t>
            </a:r>
          </a:p>
        </p:txBody>
      </p:sp>
    </p:spTree>
    <p:extLst>
      <p:ext uri="{BB962C8B-B14F-4D97-AF65-F5344CB8AC3E}">
        <p14:creationId xmlns:p14="http://schemas.microsoft.com/office/powerpoint/2010/main" val="2866172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47402"/>
            <a:ext cx="9252520" cy="6905401"/>
          </a:xfrm>
          <a:prstGeom prst="rect">
            <a:avLst/>
          </a:prstGeom>
        </p:spPr>
      </p:pic>
    </p:spTree>
    <p:extLst>
      <p:ext uri="{BB962C8B-B14F-4D97-AF65-F5344CB8AC3E}">
        <p14:creationId xmlns:p14="http://schemas.microsoft.com/office/powerpoint/2010/main" val="2853362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480818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2045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0918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508748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8009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809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7856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98317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6780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8000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9342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8987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44648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1009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341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410"/>
            <a:ext cx="4572000" cy="6858000"/>
          </a:xfrm>
          <a:prstGeom prst="rect">
            <a:avLst/>
          </a:prstGeom>
        </p:spPr>
      </p:pic>
    </p:spTree>
    <p:extLst>
      <p:ext uri="{BB962C8B-B14F-4D97-AF65-F5344CB8AC3E}">
        <p14:creationId xmlns:p14="http://schemas.microsoft.com/office/powerpoint/2010/main" val="3305803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9535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6375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27048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0366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67610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11948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887584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2723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8275781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417"/>
            <a:ext cx="4000500" cy="346631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16895"/>
            <a:ext cx="51435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3356992"/>
            <a:ext cx="3892996" cy="3517903"/>
          </a:xfrm>
          <a:prstGeom prst="rect">
            <a:avLst/>
          </a:prstGeom>
        </p:spPr>
      </p:pic>
    </p:spTree>
    <p:extLst>
      <p:ext uri="{BB962C8B-B14F-4D97-AF65-F5344CB8AC3E}">
        <p14:creationId xmlns:p14="http://schemas.microsoft.com/office/powerpoint/2010/main" val="3154976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0" y="0"/>
            <a:ext cx="9144000" cy="6858000"/>
          </a:xfrm>
          <a:prstGeom prst="rect">
            <a:avLst/>
          </a:prstGeom>
        </p:spPr>
      </p:pic>
    </p:spTree>
    <p:extLst>
      <p:ext uri="{BB962C8B-B14F-4D97-AF65-F5344CB8AC3E}">
        <p14:creationId xmlns:p14="http://schemas.microsoft.com/office/powerpoint/2010/main" val="13046345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56481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2682"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spTree>
    <p:extLst>
      <p:ext uri="{BB962C8B-B14F-4D97-AF65-F5344CB8AC3E}">
        <p14:creationId xmlns:p14="http://schemas.microsoft.com/office/powerpoint/2010/main" val="4281408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7810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42150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7501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250117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15334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99392"/>
            <a:ext cx="4572000"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7424"/>
            <a:ext cx="4572000" cy="7362056"/>
          </a:xfrm>
          <a:prstGeom prst="rect">
            <a:avLst/>
          </a:prstGeom>
        </p:spPr>
      </p:pic>
    </p:spTree>
    <p:extLst>
      <p:ext uri="{BB962C8B-B14F-4D97-AF65-F5344CB8AC3E}">
        <p14:creationId xmlns:p14="http://schemas.microsoft.com/office/powerpoint/2010/main" val="2066059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 y="0"/>
            <a:ext cx="9133541" cy="6858000"/>
          </a:xfrm>
          <a:prstGeom prst="rect">
            <a:avLst/>
          </a:prstGeom>
        </p:spPr>
      </p:pic>
    </p:spTree>
    <p:extLst>
      <p:ext uri="{BB962C8B-B14F-4D97-AF65-F5344CB8AC3E}">
        <p14:creationId xmlns:p14="http://schemas.microsoft.com/office/powerpoint/2010/main" val="30028322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721704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8294598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300"/>
            <a:ext cx="9144000" cy="6777699"/>
          </a:xfrm>
          <a:prstGeom prst="rect">
            <a:avLst/>
          </a:prstGeom>
        </p:spPr>
      </p:pic>
    </p:spTree>
    <p:extLst>
      <p:ext uri="{BB962C8B-B14F-4D97-AF65-F5344CB8AC3E}">
        <p14:creationId xmlns:p14="http://schemas.microsoft.com/office/powerpoint/2010/main" val="29333427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1804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896373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Aoshima Subtropical Botanical.</a:t>
            </a:r>
            <a:br>
              <a:rPr lang="es-ES" dirty="0"/>
            </a:br>
            <a:endParaRPr lang="es-ES" dirty="0"/>
          </a:p>
        </p:txBody>
      </p:sp>
      <p:sp>
        <p:nvSpPr>
          <p:cNvPr id="3" name="2 Marcador de contenido"/>
          <p:cNvSpPr>
            <a:spLocks noGrp="1"/>
          </p:cNvSpPr>
          <p:nvPr>
            <p:ph sz="quarter" idx="1"/>
          </p:nvPr>
        </p:nvSpPr>
        <p:spPr/>
        <p:txBody>
          <a:bodyPr/>
          <a:lstStyle/>
          <a:p>
            <a:r>
              <a:rPr lang="es-ES" dirty="0"/>
              <a:t>El Jardín Botánico Subtropical de Aoshima ( </a:t>
            </a:r>
            <a:r>
              <a:rPr lang="ja-JP" altLang="es-ES" dirty="0"/>
              <a:t>青島亜熱帯植物園 </a:t>
            </a:r>
            <a:r>
              <a:rPr lang="es-ES" dirty="0"/>
              <a:t>Aoshima Anettai Shokubutsuen ? ) es un jardín botánico situado en la isla de Aoshima en la ciudad de Miyazaki , prefectura de Miyazaki , Japón . </a:t>
            </a:r>
          </a:p>
          <a:p>
            <a:r>
              <a:rPr lang="es-ES" dirty="0"/>
              <a:t>Está abierto todos los días; una cuota de admisión se cobra por el efecto invernadero .</a:t>
            </a:r>
          </a:p>
          <a:p>
            <a:endParaRPr lang="es-ES" dirty="0"/>
          </a:p>
          <a:p>
            <a:r>
              <a:rPr lang="es-ES" dirty="0"/>
              <a:t>El jardín cuenta con 400 especies de plantas subtropicales.</a:t>
            </a:r>
          </a:p>
        </p:txBody>
      </p:sp>
    </p:spTree>
    <p:extLst>
      <p:ext uri="{BB962C8B-B14F-4D97-AF65-F5344CB8AC3E}">
        <p14:creationId xmlns:p14="http://schemas.microsoft.com/office/powerpoint/2010/main" val="20317557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73022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553366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4470721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81964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83658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200040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5"/>
          </a:xfrm>
          <a:prstGeom prst="rect">
            <a:avLst/>
          </a:prstGeom>
        </p:spPr>
      </p:pic>
    </p:spTree>
    <p:extLst>
      <p:ext uri="{BB962C8B-B14F-4D97-AF65-F5344CB8AC3E}">
        <p14:creationId xmlns:p14="http://schemas.microsoft.com/office/powerpoint/2010/main" val="41789689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5549659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3689" b="13762"/>
          <a:stretch/>
        </p:blipFill>
        <p:spPr>
          <a:xfrm>
            <a:off x="0" y="0"/>
            <a:ext cx="4751512" cy="3503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21" y="3503000"/>
            <a:ext cx="9144000" cy="333375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422" b="16833"/>
          <a:stretch/>
        </p:blipFill>
        <p:spPr>
          <a:xfrm>
            <a:off x="4751512" y="17349"/>
            <a:ext cx="4392487" cy="3627675"/>
          </a:xfrm>
          <a:prstGeom prst="rect">
            <a:avLst/>
          </a:prstGeom>
        </p:spPr>
      </p:pic>
    </p:spTree>
    <p:extLst>
      <p:ext uri="{BB962C8B-B14F-4D97-AF65-F5344CB8AC3E}">
        <p14:creationId xmlns:p14="http://schemas.microsoft.com/office/powerpoint/2010/main" val="22642802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350000" cy="35687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0000" y="41275"/>
            <a:ext cx="2794000" cy="1743075"/>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3189" b="16565"/>
          <a:stretch/>
        </p:blipFill>
        <p:spPr>
          <a:xfrm>
            <a:off x="107504" y="3568700"/>
            <a:ext cx="6408712" cy="3289300"/>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t="1" r="38843" b="-11175"/>
          <a:stretch/>
        </p:blipFill>
        <p:spPr>
          <a:xfrm>
            <a:off x="6350000" y="1808214"/>
            <a:ext cx="2998924" cy="5581226"/>
          </a:xfrm>
          <a:prstGeom prst="rect">
            <a:avLst/>
          </a:prstGeom>
        </p:spPr>
      </p:pic>
    </p:spTree>
    <p:extLst>
      <p:ext uri="{BB962C8B-B14F-4D97-AF65-F5344CB8AC3E}">
        <p14:creationId xmlns:p14="http://schemas.microsoft.com/office/powerpoint/2010/main" val="13921171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7517697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15766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353" b="16863"/>
          <a:stretch/>
        </p:blipFill>
        <p:spPr>
          <a:xfrm>
            <a:off x="-1" y="0"/>
            <a:ext cx="9359153" cy="6858000"/>
          </a:xfrm>
          <a:prstGeom prst="rect">
            <a:avLst/>
          </a:prstGeom>
        </p:spPr>
      </p:pic>
    </p:spTree>
    <p:extLst>
      <p:ext uri="{BB962C8B-B14F-4D97-AF65-F5344CB8AC3E}">
        <p14:creationId xmlns:p14="http://schemas.microsoft.com/office/powerpoint/2010/main" val="27517542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Hokkaido University Botanical Garden.</a:t>
            </a:r>
          </a:p>
        </p:txBody>
      </p:sp>
      <p:sp>
        <p:nvSpPr>
          <p:cNvPr id="3" name="2 Marcador de contenido"/>
          <p:cNvSpPr>
            <a:spLocks noGrp="1"/>
          </p:cNvSpPr>
          <p:nvPr>
            <p:ph sz="quarter" idx="1"/>
          </p:nvPr>
        </p:nvSpPr>
        <p:spPr/>
        <p:txBody>
          <a:bodyPr>
            <a:normAutofit/>
          </a:bodyPr>
          <a:lstStyle/>
          <a:p>
            <a:r>
              <a:rPr lang="es-ES" dirty="0"/>
              <a:t>El Jardín Botánico de la Universidad de Hokkaido ( </a:t>
            </a:r>
            <a:r>
              <a:rPr lang="ja-JP" altLang="es-ES" dirty="0"/>
              <a:t>北海道大学植物園 </a:t>
            </a:r>
            <a:r>
              <a:rPr lang="es-ES" dirty="0"/>
              <a:t>Hokkaidō Daigaku Shokubutsuen ? , 13.3 hectáreas) son jardines botánicos operados por la Universidad de Hokkaido . Están ubicados en Norte 3, West 8, Chuo-Ku ,  Sapporo , Hokkaido , Japón , y abre todos los días; una cuota de admisión se carga.</a:t>
            </a:r>
          </a:p>
          <a:p>
            <a:r>
              <a:rPr lang="es-ES" dirty="0"/>
              <a:t>Los jardines se establecieron en 1886 como parte de la Escuela de Agricultura de Sapporo Antiguo, y ahora son los jardines botánicos más antiguos segundo en Japón (después de Koishikawa Jardín Botánico ).</a:t>
            </a:r>
          </a:p>
        </p:txBody>
      </p:sp>
    </p:spTree>
    <p:extLst>
      <p:ext uri="{BB962C8B-B14F-4D97-AF65-F5344CB8AC3E}">
        <p14:creationId xmlns:p14="http://schemas.microsoft.com/office/powerpoint/2010/main" val="13862994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Hoy en día forman parte de la Escuela de la Universidad de Agricultura, y contienen una pequeña parte del bosque antes que cubre la llanura Ishikari, además de colecciones de más de 4.000 plantas de especies , incluyendo las plantas alpinas , las plantas silvestres de Hokkaido , la más antigua y lila en Sapporo.</a:t>
            </a:r>
          </a:p>
          <a:p>
            <a:r>
              <a:rPr lang="es-ES" dirty="0"/>
              <a:t> Grave tifón con daños se mantuvo en 2004.</a:t>
            </a:r>
          </a:p>
          <a:p>
            <a:r>
              <a:rPr lang="es-ES" dirty="0"/>
              <a:t>Los jardines también contienen principios Hokkaidō hogares, una tropical de efecto invernadero , y el Museo de Historia Natural (construido 1884), que exhibe ainu artefactos, especímenes arqueológicos y biológicos locales, y el cuerpo relleno de Taro, uno de los dos sobrevivientes perros de trineo de la mision 1958 Japón Antártida .</a:t>
            </a:r>
          </a:p>
        </p:txBody>
      </p:sp>
    </p:spTree>
    <p:extLst>
      <p:ext uri="{BB962C8B-B14F-4D97-AF65-F5344CB8AC3E}">
        <p14:creationId xmlns:p14="http://schemas.microsoft.com/office/powerpoint/2010/main" val="1288106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443151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22007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5549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0054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92858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79649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43435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74262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93775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0815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096"/>
            <a:ext cx="9144000" cy="6826904"/>
          </a:xfrm>
          <a:prstGeom prst="rect">
            <a:avLst/>
          </a:prstGeom>
        </p:spPr>
      </p:pic>
    </p:spTree>
    <p:extLst>
      <p:ext uri="{BB962C8B-B14F-4D97-AF65-F5344CB8AC3E}">
        <p14:creationId xmlns:p14="http://schemas.microsoft.com/office/powerpoint/2010/main" val="6008776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763855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2127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0" y="25152"/>
            <a:ext cx="51435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0"/>
            <a:ext cx="3892996" cy="256490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2564904"/>
            <a:ext cx="3892996" cy="210311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04" y="4668020"/>
            <a:ext cx="3892996" cy="2189980"/>
          </a:xfrm>
          <a:prstGeom prst="rect">
            <a:avLst/>
          </a:prstGeom>
        </p:spPr>
      </p:pic>
    </p:spTree>
    <p:extLst>
      <p:ext uri="{BB962C8B-B14F-4D97-AF65-F5344CB8AC3E}">
        <p14:creationId xmlns:p14="http://schemas.microsoft.com/office/powerpoint/2010/main" val="4713841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453043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99874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45075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08862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54300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351058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4361503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8484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83135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30957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Kanagawa Prefectural Ofuna Botanical Garden.</a:t>
            </a:r>
            <a:endParaRPr lang="es-ES" dirty="0"/>
          </a:p>
        </p:txBody>
      </p:sp>
      <p:sp>
        <p:nvSpPr>
          <p:cNvPr id="3" name="2 Marcador de contenido"/>
          <p:cNvSpPr>
            <a:spLocks noGrp="1"/>
          </p:cNvSpPr>
          <p:nvPr>
            <p:ph sz="quarter" idx="1"/>
          </p:nvPr>
        </p:nvSpPr>
        <p:spPr/>
        <p:txBody>
          <a:bodyPr>
            <a:normAutofit lnSpcReduction="10000"/>
          </a:bodyPr>
          <a:lstStyle/>
          <a:p>
            <a:r>
              <a:rPr lang="es-ES" dirty="0"/>
              <a:t>La Prefectura Jardín Botánico Ofuna  es un jardín botánico situado en 1018 Okamoto, Kamakura , Kanagawa , Japón . Está abierto todos los días excepto los lunes; una cuota de admisión se carga.</a:t>
            </a:r>
          </a:p>
          <a:p>
            <a:r>
              <a:rPr lang="es-ES" dirty="0"/>
              <a:t>El jardín fue fundado en 1961 como el Centro Flor Ofuna Jardín Botánico de la Prefectura en un antiguo emplazamiento de las Estaciones Experimentales Agrícolas Kanagawa Nacional. En la actualidad contiene cerca de 5.700 especies con colecciones notables de la azalea , la camelia , Iris kaempferi , Paeonia suffruticosa , Paeonia lactiflora , y Selaginella tamariscina.</a:t>
            </a:r>
          </a:p>
        </p:txBody>
      </p:sp>
    </p:spTree>
    <p:extLst>
      <p:ext uri="{BB962C8B-B14F-4D97-AF65-F5344CB8AC3E}">
        <p14:creationId xmlns:p14="http://schemas.microsoft.com/office/powerpoint/2010/main" val="8532718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44134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99851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65772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7155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42058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334916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36249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2063995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24302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00397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03973"/>
            <a:ext cx="3059832" cy="273739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9217" y="4003972"/>
            <a:ext cx="2690253" cy="2854027"/>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l="3636" t="3412" r="5071" b="5183"/>
          <a:stretch/>
        </p:blipFill>
        <p:spPr>
          <a:xfrm>
            <a:off x="5849470" y="4003973"/>
            <a:ext cx="3294530" cy="2854027"/>
          </a:xfrm>
          <a:prstGeom prst="rect">
            <a:avLst/>
          </a:prstGeom>
        </p:spPr>
      </p:pic>
    </p:spTree>
    <p:extLst>
      <p:ext uri="{BB962C8B-B14F-4D97-AF65-F5344CB8AC3E}">
        <p14:creationId xmlns:p14="http://schemas.microsoft.com/office/powerpoint/2010/main" val="18371542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3282" y="-10416"/>
            <a:ext cx="54864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10416"/>
            <a:ext cx="3895818" cy="6858000"/>
          </a:xfrm>
          <a:prstGeom prst="rect">
            <a:avLst/>
          </a:prstGeom>
        </p:spPr>
      </p:pic>
    </p:spTree>
    <p:extLst>
      <p:ext uri="{BB962C8B-B14F-4D97-AF65-F5344CB8AC3E}">
        <p14:creationId xmlns:p14="http://schemas.microsoft.com/office/powerpoint/2010/main" val="304489339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17504" cy="28575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7504" y="0"/>
            <a:ext cx="5238750" cy="39243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857500"/>
            <a:ext cx="6350000" cy="405428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17504" y="3212976"/>
            <a:ext cx="5301588" cy="3869060"/>
          </a:xfrm>
          <a:prstGeom prst="rect">
            <a:avLst/>
          </a:prstGeom>
        </p:spPr>
      </p:pic>
    </p:spTree>
    <p:extLst>
      <p:ext uri="{BB962C8B-B14F-4D97-AF65-F5344CB8AC3E}">
        <p14:creationId xmlns:p14="http://schemas.microsoft.com/office/powerpoint/2010/main" val="14218265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567652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068" t="2972" r="2522" b="7480"/>
          <a:stretch/>
        </p:blipFill>
        <p:spPr>
          <a:xfrm>
            <a:off x="0" y="98474"/>
            <a:ext cx="4642338" cy="296828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2338" y="-1"/>
            <a:ext cx="4501662" cy="306675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066757"/>
            <a:ext cx="4642338" cy="39243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2338" y="3066756"/>
            <a:ext cx="4477112" cy="3791243"/>
          </a:xfrm>
          <a:prstGeom prst="rect">
            <a:avLst/>
          </a:prstGeom>
        </p:spPr>
      </p:pic>
    </p:spTree>
    <p:extLst>
      <p:ext uri="{BB962C8B-B14F-4D97-AF65-F5344CB8AC3E}">
        <p14:creationId xmlns:p14="http://schemas.microsoft.com/office/powerpoint/2010/main" val="28199690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127</TotalTime>
  <Words>1489</Words>
  <Application>Microsoft Office PowerPoint</Application>
  <PresentationFormat>Presentación en pantalla (4:3)</PresentationFormat>
  <Paragraphs>234</Paragraphs>
  <Slides>114</Slides>
  <Notes>103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114</vt:i4>
      </vt:variant>
    </vt:vector>
  </HeadingPairs>
  <TitlesOfParts>
    <vt:vector size="121" baseType="lpstr">
      <vt:lpstr>ＭＳ Ｐゴシック</vt:lpstr>
      <vt:lpstr>ＭＳ Ｐ明朝</vt:lpstr>
      <vt:lpstr>Calibri</vt:lpstr>
      <vt:lpstr>Century Schoolbook</vt:lpstr>
      <vt:lpstr>Wingdings</vt:lpstr>
      <vt:lpstr>Wingdings 2</vt:lpstr>
      <vt:lpstr>1_Default Theme</vt:lpstr>
      <vt:lpstr>ASIA-LA VUELTA AL MUNDO EN 885 JARDINES. JAPON.-JARDINES y BOTANICOS Suigō Sawara Aquatic  Southeast Botanical Gardens.-Okinawa.-Aoshima Subtropical Botanical..-Hokkaido University   </vt:lpstr>
      <vt:lpstr>Suigō Sawara Aquatic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Southeast Botanical Gardens.-Okinawa.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Aoshima Subtropical Botanical.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Hokkaido University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Kanagawa Prefectural Ofuna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JARDINES..-JAPON.-JARDINES y BOTANICOS</dc:title>
  <dc:creator>Josep</dc:creator>
  <cp:lastModifiedBy>Usuario</cp:lastModifiedBy>
  <cp:revision>14</cp:revision>
  <dcterms:created xsi:type="dcterms:W3CDTF">2014-11-05T16:17:49Z</dcterms:created>
  <dcterms:modified xsi:type="dcterms:W3CDTF">2018-03-02T12:13:39Z</dcterms:modified>
</cp:coreProperties>
</file>