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CC555D-D561-4B34-9676-BE99BD3BE8F1}"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522688-49AD-4F8E-BD26-E7A4FA78659F}" type="slidenum">
              <a:rPr lang="es-ES" smtClean="0"/>
              <a:t>‹Nº›</a:t>
            </a:fld>
            <a:endParaRPr lang="es-ES" dirty="0"/>
          </a:p>
        </p:txBody>
      </p:sp>
    </p:spTree>
    <p:extLst>
      <p:ext uri="{BB962C8B-B14F-4D97-AF65-F5344CB8AC3E}">
        <p14:creationId xmlns:p14="http://schemas.microsoft.com/office/powerpoint/2010/main" val="3751629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8C1E3D-BCB4-4254-A82B-57BECC4E0EA3}"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Moss Garden.-Kyoto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D607D5-07D5-4763-96B6-7977298DAF28}"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Cherry Blossoms.-Kyoto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99E3B3-E6DC-46BD-B81B-800D45062EEF}"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Cherry Blossoms.-Kyoto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253268-18EB-4643-95A2-F786179347C2}"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8D570B-F5C4-49FC-A336-2B5C44AA6C05}"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C9EE523-E3F8-44BE-B3D1-FFEB3C899FCA}"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Garden.-Gingaku-ji</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38B070-AC66-4901-BD0D-227BC4883D83}"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05A066-3E31-416D-AFF2-72537D074D97}"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0B6D77-24F2-4FA9-B809-6CEC069FF007}"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01995F-D186-4D11-8A5B-C44CE043493C}"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6D3B46-7348-4D65-96AA-C27DAFC642D8}"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023171D-C995-4DAE-AD15-0F34C4B5DE9B}"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9F377B-EABC-46A7-B796-5FF7AD877D6C}"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FD81E7-164B-449E-A1F6-C427C2D4772E}"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2B8774-791E-454F-AA46-EEC27E014075}"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4D4CCE-942E-4D01-B31B-FE2611A44418}"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935F7B-0E29-4D0F-BA1A-763A51777AE6}"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610024-5F20-4555-8A81-D8CBDE2E6D79}"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D22C92-E6DC-4197-A243-7F840F3998C2}"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D76059-9A69-4C44-9985-73BAAB226344}"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CB703B-68A5-41A0-9472-C7CFA7A0E570}"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6FDEA89-0311-4BB9-854F-110AADA1A744}"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99C6C0-137B-4865-9ABD-6643B35B33EB}"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29BC017-EFEB-424F-8D0E-60779CC5A042}"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B16C63-D8FE-4219-B0D5-D4EAE69AE194}"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05BF42-2F6A-4429-A2B7-E00419562E63}"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FE1D09-7F7D-4C03-9530-6234A246412E}"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B13E55C-045B-4607-B26A-A526196D2EA5}"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70ED36-D3D9-40D1-B01D-74FC5ED3A2DA}"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559BB2-10AF-40E7-9B07-5E9908D27266}"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44B43D-5693-4960-BFEB-E5E825FE78E1}"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6D57C2-E5FD-49BA-9CCB-DFABFF1858DF}"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9C7D41-B380-4D36-A9D7-B8FCE6498F13}"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Modern Garden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ACB08A8-95FF-4831-A872-78764192212E}"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Modern Garden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7F17A6-4A46-4DB6-AE01-A4080BDCE777}"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DCD049-A316-4056-82B7-47CAC726F6F3}"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3D5B90-728C-422F-9A68-776F57262820}"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0401D7-E764-4838-8B95-77E85427085F}"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EA5F0B-B144-4E04-A8EF-DA2FD84A7479}"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Station Garden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F46139-A199-4B47-A2D0-091F0B01F89B}"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BA014B-70AE-4020-8B14-319593E0D77A}"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Kyoto.-Gingaku-ji.-Silver Pavillon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3F3B40-D193-4AB2-A901-DD0223F9E96C}"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8E0B15-165E-4FF1-9310-ED7A8D29AD7D}"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Bambu Forest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EF1E11-99FC-43D7-A311-4E8C1EA260EB}"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Kyoto.-Bambues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7C26B6-1344-43DB-BAF8-6A29B7527243}"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Kyoto.-Daltokuli Temple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11A08C-20CC-487B-8BCB-99B0D39E8807}"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Gardens.-Autumn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B99726-6DBC-4265-9212-CEC6D94D0513}"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Gardens.-Autumn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4051B5-1DBF-406E-946A-EEF362A162E4}"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Gardens.-Autumn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5DCA00-4196-4655-8F77-CCC68D31A4EE}"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Kyoto.-Heian Shinto Screen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C4FA4C-E45D-4388-B774-100BDF3277AB}"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Heian Shinto Screen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27963C-0B80-479E-8276-E2818DAA7EEA}"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Kyoto.-Hekiunsou Garden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4A66B7-7379-4317-B440-64C6E9A81642}"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6F9456-6FDC-4FD9-B6A2-92D82F6AB2EE}"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605A0E-68EB-4059-9415-23D46D4E254E}"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DE86E77-F8B8-42A6-B3DE-C941A329B5C5}"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Pàlace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1D515F-5072-4851-877A-E33E388EFAD1}"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FA8ADF-E9A6-4512-B17E-5FBFB136D855}"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Garden.-Galeria</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225CB0-CF83-404D-BFFF-62E63BBFD7CF}"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40D466-769C-4060-B68C-1588F0F10983}"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518542-2B3C-4EED-9476-2375B5E6A74A}"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043990-E5F9-4AC0-A146-DD03874E321E}" type="slidenum">
              <a:rPr lang="es-ES_tradnl" altLang="es-ES">
                <a:solidFill>
                  <a:prstClr val="black"/>
                </a:solidFill>
                <a:latin typeface="Arial" pitchFamily="34" charset="0"/>
              </a:rPr>
              <a:pPr eaLnBrk="1" hangingPunct="1"/>
              <a:t>70</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 Gardens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140011-B7AF-4A47-A652-2A11603E6090}" type="slidenum">
              <a:rPr lang="es-ES_tradnl" altLang="es-ES">
                <a:solidFill>
                  <a:prstClr val="black"/>
                </a:solidFill>
                <a:latin typeface="Arial" pitchFamily="34" charset="0"/>
              </a:rPr>
              <a:pPr eaLnBrk="1" hangingPunct="1"/>
              <a:t>71</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147E7AC-55C9-4D40-B84A-9DF3A750C780}" type="slidenum">
              <a:rPr lang="es-ES_tradnl" altLang="es-ES">
                <a:solidFill>
                  <a:prstClr val="black"/>
                </a:solidFill>
                <a:latin typeface="Arial" pitchFamily="34" charset="0"/>
              </a:rPr>
              <a:pPr eaLnBrk="1" hangingPunct="1"/>
              <a:t>72</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E207D9-5B0D-4D34-8846-BFF9A375A4A4}" type="slidenum">
              <a:rPr lang="es-ES_tradnl" altLang="es-ES">
                <a:solidFill>
                  <a:prstClr val="black"/>
                </a:solidFill>
                <a:latin typeface="Arial" pitchFamily="34" charset="0"/>
              </a:rPr>
              <a:pPr eaLnBrk="1" hangingPunct="1"/>
              <a:t>73</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Kyoto.-Kashohami Garden</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1631D4-C5D3-48D4-9147-C41B91B0DA74}"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Kyoto.-Kasuien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E8F8E5-41CC-4D67-84FE-B551019B6CE5}"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Kyoto.-Katsura Rikyu</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7055C6-97EE-4560-A6BD-F715BEEBA890}"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Kyoto.-Katsura Rikyu</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450C073-2F00-4B43-9160-B13F9E00A371}"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Kyoto.-Kinkaku-ji</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437286-5209-47F3-B4E7-B6514320FED4}"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Kyoto.-Moss Garden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538F69-404C-401C-8166-0E1BCACD888C}"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Kyoto.-Moss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456647-9CAC-4B1D-AD07-3CB528B6F7C3}"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Kyoto.-Myohan-ji Temple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689ACE-B15B-48BF-8E81-EFCD26728D88}" type="slidenum">
              <a:rPr lang="es-ES_tradnl" altLang="es-ES">
                <a:solidFill>
                  <a:prstClr val="black"/>
                </a:solidFill>
                <a:latin typeface="Arial" pitchFamily="34" charset="0"/>
              </a:rPr>
              <a:pPr eaLnBrk="1" hangingPunct="1"/>
              <a:t>81</a:t>
            </a:fld>
            <a:endParaRPr lang="es-ES_tradnl" altLang="es-ES"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6CEAE9-0BDE-4376-823E-714E142A10ED}"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C9EF28-15AF-4F6E-AC9F-E166D26B9926}"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84DCB5-D3A9-44F8-965E-1DF8E163633D}"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Kyoto.-Nagoya Tokugawa</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811149-112D-463F-9DBE-C634C71535D3}"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Kyoto.-Nanje-ji</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959B36-CC0E-4187-945F-286BC821AE78}"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Kyoto.-Nijo Castle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C1D369-311D-424A-AE3A-4AB86A1DDBE2}"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Kyoto.-Nijo</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DA2E7F-FAE4-4CFD-863B-CCBC7F850718}"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Kyoto.-Ninnan-ji</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7F36B09-20AE-4B7E-983B-FBD4E572CB3E}"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Kyoto.-Philosophers Path</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300B6B3-59B6-4392-8191-469ED26D8FD4}"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Kyoto.-Rokoon Temple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5C2294-DC25-43EF-A8A6-A25CDCFFE926}"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Kyoto.-Royon-ji</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62541B-724F-45DD-8D5A-1E328F2E19AE}"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 moss Garden</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A40FE7-DE5A-4ADE-B3D7-CC6F3BC89E36}"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C4C773-2FA6-4F3B-B93C-623D05642D89}"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 Temple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2FB53C-0859-43F0-9116-2868E83DA916}"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EA2F1E-2010-4632-970E-FBD6F43768DA}"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FEE53E-775F-4EC7-B01C-6EEE380583B1}"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3DBBAB-3FF7-435D-992F-253B77D6E56B}"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Kyoto.-Sanjusangendo</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5B934F-B11D-460E-911D-BDB64DEC5A3F}"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Kyoto.-Sanjusangendo</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4D0D12-6663-4D8A-9195-3B1566A89D53}"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Kyoto.-Shogun Place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9FD010-60B2-4429-B4DA-6E2124B724EE}"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Kyoto.-Sand Garden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FE1CE1-9DCB-462F-A649-5E21198770FF}"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Kyoto.-Stone Garden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96904B5-C17B-4902-BA59-45D7A0E44B0F}"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Kyoto.-Gingaku-ji.-Zen Garden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8EB50C-4827-47B5-AF34-FEAC9A4BA7E2}"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Kyoto.-Gingaku-ji.-Zen Garden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0B8DEB-8EB1-4501-9388-58713D8C1D31}"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Kyoto.-Gingaku-ji.-Simulando olas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59C205F-BB62-4530-964F-996664D03048}"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Kyoto.-Zen Garden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A7EB5C-CBCC-4AF8-A2F5-F9CF9357D721}"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Kyoto.-Moat</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09A587-E3B9-4E84-B77E-40EBB9AA855D}"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73A79C-6226-48DF-8FFE-4C6A0C24CF6A}"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37E3AE-D5CA-47AE-B4CC-669B34C90EC7}"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Kyoto.-Riku-ji</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endParaRPr lang="es-ES_tradnl"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_tradnl"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9988D3A9-E755-4D6D-835F-64CD481DADEC}" type="slidenum">
              <a:rPr lang="es-ES_tradnl"/>
              <a:pPr>
                <a:defRPr/>
              </a:pPr>
              <a:t>‹Nº›</a:t>
            </a:fld>
            <a:endParaRPr lang="es-ES_tradnl" dirty="0"/>
          </a:p>
        </p:txBody>
      </p:sp>
    </p:spTree>
    <p:extLst>
      <p:ext uri="{BB962C8B-B14F-4D97-AF65-F5344CB8AC3E}">
        <p14:creationId xmlns:p14="http://schemas.microsoft.com/office/powerpoint/2010/main" val="713706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AA3A4D8A-113B-45B5-82D5-72C0DA848FAC}" type="slidenum">
              <a:rPr lang="es-ES_tradnl"/>
              <a:pPr>
                <a:defRPr/>
              </a:pPr>
              <a:t>‹Nº›</a:t>
            </a:fld>
            <a:endParaRPr lang="es-ES_tradnl" dirty="0"/>
          </a:p>
        </p:txBody>
      </p:sp>
      <p:sp>
        <p:nvSpPr>
          <p:cNvPr id="6" name="9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2671710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endParaRPr lang="es-ES_tradnl"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_tradnl"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8460E470-550F-4AD3-8DE8-BF1993319DD8}" type="slidenum">
              <a:rPr lang="es-ES_tradnl"/>
              <a:pPr>
                <a:defRPr/>
              </a:pPr>
              <a:t>‹Nº›</a:t>
            </a:fld>
            <a:endParaRPr lang="es-ES_tradnl" dirty="0"/>
          </a:p>
        </p:txBody>
      </p:sp>
    </p:spTree>
    <p:extLst>
      <p:ext uri="{BB962C8B-B14F-4D97-AF65-F5344CB8AC3E}">
        <p14:creationId xmlns:p14="http://schemas.microsoft.com/office/powerpoint/2010/main" val="2566487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CEC29243-A301-4827-A7C8-7A8AF6342665}" type="slidenum">
              <a:rPr lang="es-ES_tradnl"/>
              <a:pPr>
                <a:defRPr/>
              </a:pPr>
              <a:t>‹Nº›</a:t>
            </a:fld>
            <a:endParaRPr lang="es-ES_tradnl" dirty="0"/>
          </a:p>
        </p:txBody>
      </p:sp>
    </p:spTree>
    <p:extLst>
      <p:ext uri="{BB962C8B-B14F-4D97-AF65-F5344CB8AC3E}">
        <p14:creationId xmlns:p14="http://schemas.microsoft.com/office/powerpoint/2010/main" val="479573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91898DF4-91B7-4EFD-855C-845461E01ECD}" type="slidenum">
              <a:rPr lang="es-ES_tradnl"/>
              <a:pPr>
                <a:defRPr/>
              </a:pPr>
              <a:t>‹Nº›</a:t>
            </a:fld>
            <a:endParaRPr lang="es-ES_tradnl" dirty="0"/>
          </a:p>
        </p:txBody>
      </p:sp>
    </p:spTree>
    <p:extLst>
      <p:ext uri="{BB962C8B-B14F-4D97-AF65-F5344CB8AC3E}">
        <p14:creationId xmlns:p14="http://schemas.microsoft.com/office/powerpoint/2010/main" val="1430661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2BB6873E-9A39-47F5-8D01-B29BC164E75B}" type="slidenum">
              <a:rPr lang="es-ES_tradnl"/>
              <a:pPr>
                <a:defRPr/>
              </a:pPr>
              <a:t>‹Nº›</a:t>
            </a:fld>
            <a:endParaRPr lang="es-ES_tradnl" dirty="0"/>
          </a:p>
        </p:txBody>
      </p:sp>
      <p:sp>
        <p:nvSpPr>
          <p:cNvPr id="5" name="7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3048342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279107D3-337C-4AF7-8049-52D6C5801607}" type="slidenum">
              <a:rPr lang="es-ES_tradnl"/>
              <a:pPr>
                <a:defRPr/>
              </a:pPr>
              <a:t>‹Nº›</a:t>
            </a:fld>
            <a:endParaRPr lang="es-ES_tradnl" dirty="0"/>
          </a:p>
        </p:txBody>
      </p:sp>
    </p:spTree>
    <p:extLst>
      <p:ext uri="{BB962C8B-B14F-4D97-AF65-F5344CB8AC3E}">
        <p14:creationId xmlns:p14="http://schemas.microsoft.com/office/powerpoint/2010/main" val="2906534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D18B363C-D84E-4488-AD3A-C97137846386}" type="slidenum">
              <a:rPr lang="es-ES_tradnl"/>
              <a:pPr>
                <a:defRPr/>
              </a:pPr>
              <a:t>‹Nº›</a:t>
            </a:fld>
            <a:endParaRPr lang="es-ES_tradnl"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3908840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37996637-D49A-47C5-A467-BB0BF7B1B564}" type="slidenum">
              <a:rPr lang="es-ES_tradnl"/>
              <a:pPr>
                <a:defRPr/>
              </a:pPr>
              <a:t>‹Nº›</a:t>
            </a:fld>
            <a:endParaRPr lang="es-ES_tradnl"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3374537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5CC85FAB-B258-4BA0-810C-53D81417D772}" type="slidenum">
              <a:rPr lang="es-ES_tradnl"/>
              <a:pPr>
                <a:defRPr/>
              </a:pPr>
              <a:t>‹Nº›</a:t>
            </a:fld>
            <a:endParaRPr lang="es-ES_tradnl" dirty="0"/>
          </a:p>
        </p:txBody>
      </p:sp>
    </p:spTree>
    <p:extLst>
      <p:ext uri="{BB962C8B-B14F-4D97-AF65-F5344CB8AC3E}">
        <p14:creationId xmlns:p14="http://schemas.microsoft.com/office/powerpoint/2010/main" val="2883004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1D47F86-8F27-41DC-A434-296349A467AB}" type="slidenum">
              <a:rPr lang="es-ES_tradnl"/>
              <a:pPr>
                <a:defRPr/>
              </a:pPr>
              <a:t>‹Nº›</a:t>
            </a:fld>
            <a:endParaRPr lang="es-ES_tradnl" dirty="0"/>
          </a:p>
        </p:txBody>
      </p:sp>
    </p:spTree>
    <p:extLst>
      <p:ext uri="{BB962C8B-B14F-4D97-AF65-F5344CB8AC3E}">
        <p14:creationId xmlns:p14="http://schemas.microsoft.com/office/powerpoint/2010/main" val="3192416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cs typeface="Arial" charset="0"/>
              </a:defRPr>
            </a:lvl1pPr>
          </a:lstStyle>
          <a:p>
            <a:pPr fontAlgn="base">
              <a:spcBef>
                <a:spcPct val="0"/>
              </a:spcBef>
              <a:spcAft>
                <a:spcPct val="0"/>
              </a:spcAft>
              <a:defRPr/>
            </a:pPr>
            <a:endParaRPr lang="es-ES_tradnl" dirty="0">
              <a:solidFill>
                <a:srgbClr val="FFF39D"/>
              </a:solidFill>
              <a:latin typeface="Tahoma" pitchFamily="34" charset="0"/>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cs typeface="Arial" charset="0"/>
              </a:defRPr>
            </a:lvl1pPr>
          </a:lstStyle>
          <a:p>
            <a:pPr fontAlgn="base">
              <a:spcBef>
                <a:spcPct val="0"/>
              </a:spcBef>
              <a:spcAft>
                <a:spcPct val="0"/>
              </a:spcAft>
              <a:defRPr/>
            </a:pPr>
            <a:endParaRPr lang="es-ES_tradnl" dirty="0">
              <a:solidFill>
                <a:srgbClr val="FFF39D"/>
              </a:solidFill>
              <a:latin typeface="Tahoma"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cs typeface="Arial" charset="0"/>
              </a:defRPr>
            </a:lvl1pPr>
          </a:lstStyle>
          <a:p>
            <a:pPr fontAlgn="base">
              <a:spcBef>
                <a:spcPct val="0"/>
              </a:spcBef>
              <a:spcAft>
                <a:spcPct val="0"/>
              </a:spcAft>
              <a:defRPr/>
            </a:pPr>
            <a:fld id="{C68113A7-8695-4A77-805D-F18FA0F99A4A}" type="slidenum">
              <a:rPr lang="es-ES_tradnl">
                <a:latin typeface="Tahoma" pitchFamily="34" charset="0"/>
              </a:rPr>
              <a:pPr fontAlgn="base">
                <a:spcBef>
                  <a:spcPct val="0"/>
                </a:spcBef>
                <a:spcAft>
                  <a:spcPct val="0"/>
                </a:spcAft>
                <a:defRPr/>
              </a:pPr>
              <a:t>‹Nº›</a:t>
            </a:fld>
            <a:endParaRPr lang="es-ES_tradnl" dirty="0">
              <a:latin typeface="Tahoma" pitchFamily="34" charset="0"/>
            </a:endParaRPr>
          </a:p>
        </p:txBody>
      </p:sp>
    </p:spTree>
    <p:extLst>
      <p:ext uri="{BB962C8B-B14F-4D97-AF65-F5344CB8AC3E}">
        <p14:creationId xmlns:p14="http://schemas.microsoft.com/office/powerpoint/2010/main" val="201531480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678488" cy="1800200"/>
          </a:xfrm>
        </p:spPr>
        <p:txBody>
          <a:bodyPr>
            <a:normAutofit fontScale="90000"/>
          </a:bodyPr>
          <a:lstStyle/>
          <a:p>
            <a:r>
              <a:rPr lang="es-ES" sz="3600" dirty="0"/>
              <a:t>ASIA.-LA VUELTA AL MUNDO EN 885 JARDINES</a:t>
            </a:r>
            <a:br>
              <a:rPr lang="es-ES" sz="3200" dirty="0"/>
            </a:br>
            <a:r>
              <a:rPr lang="es-ES" sz="3200" dirty="0"/>
              <a:t>JAPONESES</a:t>
            </a:r>
            <a:br>
              <a:rPr lang="es-ES" sz="3200" dirty="0"/>
            </a:br>
            <a:r>
              <a:rPr lang="es-ES" dirty="0"/>
              <a:t>Kioto gardens.-</a:t>
            </a:r>
          </a:p>
        </p:txBody>
      </p:sp>
      <p:sp>
        <p:nvSpPr>
          <p:cNvPr id="3" name="2 Subtítulo"/>
          <p:cNvSpPr>
            <a:spLocks noGrp="1"/>
          </p:cNvSpPr>
          <p:nvPr>
            <p:ph type="subTitle" idx="1"/>
          </p:nvPr>
        </p:nvSpPr>
        <p:spPr>
          <a:xfrm>
            <a:off x="2555776" y="5259288"/>
            <a:ext cx="4464496"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Kioto gardens</a:t>
            </a:r>
          </a:p>
        </p:txBody>
      </p:sp>
      <p:sp>
        <p:nvSpPr>
          <p:cNvPr id="3" name="2 Marcador de contenido"/>
          <p:cNvSpPr>
            <a:spLocks noGrp="1"/>
          </p:cNvSpPr>
          <p:nvPr>
            <p:ph sz="quarter" idx="1"/>
          </p:nvPr>
        </p:nvSpPr>
        <p:spPr>
          <a:xfrm>
            <a:off x="457200" y="1600200"/>
            <a:ext cx="7467600" cy="4873625"/>
          </a:xfrm>
        </p:spPr>
        <p:txBody>
          <a:bodyPr>
            <a:normAutofit lnSpcReduction="10000"/>
          </a:bodyPr>
          <a:lstStyle/>
          <a:p>
            <a:pPr marL="274320" indent="-274320" fontAlgn="auto">
              <a:spcAft>
                <a:spcPts val="0"/>
              </a:spcAft>
              <a:buFont typeface="Wingdings"/>
              <a:buChar char=""/>
              <a:defRPr/>
            </a:pPr>
            <a:r>
              <a:rPr lang="es-ES" dirty="0"/>
              <a:t>Dedicado a los jardines de Japón, y sobre todo a los jardines históricos de Kyoto y sus alrededores, incluyendo Nara. </a:t>
            </a:r>
          </a:p>
          <a:p>
            <a:pPr marL="274320" indent="-274320" fontAlgn="auto">
              <a:spcAft>
                <a:spcPts val="0"/>
              </a:spcAft>
              <a:buFont typeface="Wingdings"/>
              <a:buChar char=""/>
              <a:defRPr/>
            </a:pPr>
            <a:r>
              <a:rPr lang="es-ES" dirty="0"/>
              <a:t>En esta versión actualizada, también hemos incluido la Kenroku-en de Kanazawa como un ejemplo de los ambiciosos designios del Tokugawa daimyo. </a:t>
            </a:r>
          </a:p>
          <a:p>
            <a:pPr marL="274320" indent="-274320" fontAlgn="auto">
              <a:spcAft>
                <a:spcPts val="0"/>
              </a:spcAft>
              <a:buFont typeface="Wingdings"/>
              <a:buChar char=""/>
              <a:defRPr/>
            </a:pPr>
            <a:r>
              <a:rPr lang="es-ES" dirty="0"/>
              <a:t>Aunque muchos de estos jardines se encuentran dentro de los monasterios budistas Zen, este sitio no tiene la intención de explorar la influencia del pensamiento Zen en el diseño del jardín japonés, una influencia que es a menudo una cuestión de conjeturas en lugar de la evidencia histórica.</a:t>
            </a:r>
          </a:p>
        </p:txBody>
      </p:sp>
    </p:spTree>
    <p:extLst>
      <p:ext uri="{BB962C8B-B14F-4D97-AF65-F5344CB8AC3E}">
        <p14:creationId xmlns:p14="http://schemas.microsoft.com/office/powerpoint/2010/main" val="2135306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9275"/>
            <a:ext cx="7715250" cy="5924550"/>
          </a:xfrm>
        </p:spPr>
        <p:txBody>
          <a:bodyPr>
            <a:normAutofit lnSpcReduction="10000"/>
          </a:bodyPr>
          <a:lstStyle/>
          <a:p>
            <a:pPr marL="274320" indent="-274320" fontAlgn="auto">
              <a:spcAft>
                <a:spcPts val="0"/>
              </a:spcAft>
              <a:buFont typeface="Wingdings"/>
              <a:buChar char=""/>
              <a:defRPr/>
            </a:pPr>
            <a:r>
              <a:rPr lang="es-ES" dirty="0"/>
              <a:t>Kyoto fue la capital de Japón durante más de mil años, 794 a 1868. Emperadores y shogunes palacios construidos allí, sintoístas y sacerdotes budistas, templos construidos todos ellos plantaron jardines. </a:t>
            </a:r>
          </a:p>
          <a:p>
            <a:pPr marL="274320" indent="-274320" fontAlgn="auto">
              <a:spcAft>
                <a:spcPts val="0"/>
              </a:spcAft>
              <a:buFont typeface="Wingdings"/>
              <a:buChar char=""/>
              <a:defRPr/>
            </a:pPr>
            <a:r>
              <a:rPr lang="es-ES" dirty="0"/>
              <a:t>Muchos se han conservado, aunque "conservado" suena sin derramamiento de sangre.</a:t>
            </a:r>
          </a:p>
          <a:p>
            <a:pPr marL="274320" indent="-274320" fontAlgn="auto">
              <a:spcAft>
                <a:spcPts val="0"/>
              </a:spcAft>
              <a:buFont typeface="Wingdings"/>
              <a:buChar char=""/>
              <a:defRPr/>
            </a:pPr>
            <a:r>
              <a:rPr lang="es-ES" dirty="0"/>
              <a:t> Estos jardines se han recortado, regado, desmalezado, podado, barrido, entró, miró fijamente, honrado rezó  y fueron apreciados por cientos de años.</a:t>
            </a:r>
          </a:p>
          <a:p>
            <a:pPr marL="274320" indent="-274320" fontAlgn="auto">
              <a:spcAft>
                <a:spcPts val="0"/>
              </a:spcAft>
              <a:buFont typeface="Wingdings"/>
              <a:buChar char=""/>
              <a:defRPr/>
            </a:pPr>
            <a:r>
              <a:rPr lang="es-ES" dirty="0"/>
              <a:t> Si estás interesado en los jardines, Kyoto este es el lugar. </a:t>
            </a:r>
          </a:p>
          <a:p>
            <a:pPr marL="274320" indent="-274320" fontAlgn="auto">
              <a:spcAft>
                <a:spcPts val="0"/>
              </a:spcAft>
              <a:buFont typeface="Wingdings"/>
              <a:buChar char=""/>
              <a:defRPr/>
            </a:pPr>
            <a:r>
              <a:rPr lang="es-ES" dirty="0"/>
              <a:t>Sobre la base de Katsura Imperial Villa y Sento Gosho son dos grandes "jardines paseo." </a:t>
            </a:r>
          </a:p>
          <a:p>
            <a:pPr marL="274320" indent="-274320" fontAlgn="auto">
              <a:spcAft>
                <a:spcPts val="0"/>
              </a:spcAft>
              <a:buFont typeface="Wingdings"/>
              <a:buChar char=""/>
              <a:defRPr/>
            </a:pPr>
            <a:r>
              <a:rPr lang="es-ES" dirty="0"/>
              <a:t>Esta es una forma que floreció durante el período Edo (1603-1867</a:t>
            </a:r>
          </a:p>
        </p:txBody>
      </p:sp>
    </p:spTree>
    <p:extLst>
      <p:ext uri="{BB962C8B-B14F-4D97-AF65-F5344CB8AC3E}">
        <p14:creationId xmlns:p14="http://schemas.microsoft.com/office/powerpoint/2010/main" val="840141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467600" cy="6069012"/>
          </a:xfrm>
        </p:spPr>
        <p:txBody>
          <a:bodyPr/>
          <a:lstStyle/>
          <a:p>
            <a:r>
              <a:rPr lang="es-ES" altLang="es-ES" dirty="0"/>
              <a:t>Antes, los jardines aristocráticos fueron diseñados principalmente para un espectador inmóvil, pero el jardín de paseo invitó al emperador y su partido para deambular por un camino, que ofrece un punto de vista que cambia lentamente.</a:t>
            </a:r>
          </a:p>
          <a:p>
            <a:r>
              <a:rPr lang="es-ES" altLang="es-ES" dirty="0"/>
              <a:t>Se trata de paisajes sumamente sofisticados que emplean todo tipo de elementos de diseño que eran desconocidos para mí: el uso de la diagonal, "ocultar y revelar", y Shakkei, o "paisaje prestado", la incorporación de la miniatura y la metáfora.</a:t>
            </a:r>
          </a:p>
          <a:p>
            <a:r>
              <a:rPr lang="es-ES" altLang="es-ES" dirty="0"/>
              <a:t> En Occidente, tradicionalmente se han utilizado líneas rectas, frontalidad y simetría. Admiramos un enfoque directo, un portal centrado en una pared. Pero los japoneses favorecen la oblicuidad, y sus puertas están en un lado. </a:t>
            </a:r>
          </a:p>
        </p:txBody>
      </p:sp>
    </p:spTree>
    <p:extLst>
      <p:ext uri="{BB962C8B-B14F-4D97-AF65-F5344CB8AC3E}">
        <p14:creationId xmlns:p14="http://schemas.microsoft.com/office/powerpoint/2010/main" val="1378892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04813"/>
            <a:ext cx="7467600" cy="6069012"/>
          </a:xfrm>
        </p:spPr>
        <p:txBody>
          <a:bodyPr/>
          <a:lstStyle/>
          <a:p>
            <a:r>
              <a:rPr lang="es-ES" altLang="es-ES" dirty="0"/>
              <a:t>"Ocultar y revelar" es una forma sutil de manipular la experiencia del espectador. </a:t>
            </a:r>
          </a:p>
          <a:p>
            <a:r>
              <a:rPr lang="es-ES" altLang="es-ES" dirty="0"/>
              <a:t>Al doblar una esquina se encuentra la vista bloqueada por un árbol o una berma, y ​​un atisbo de frustración aumenta su alegría cuando, un momento después, una vista aparece de repente: una cascada con un exquisito diseño de ondas, o una casa de té enmarcado por los arboles de cerezo. "Borrowed paisaje" es el uso de una vista de una lejana colina o una montaña, perfectamente integrado en el jardín, por lo que el panorama más amplio se  lee como parte de la composición de jardín. Metiendo una montaña en su jardín es un gran esfuerzo ambicioso, que requiere paciencia, visión y-seamos sinceros-la riqueza. </a:t>
            </a:r>
          </a:p>
        </p:txBody>
      </p:sp>
    </p:spTree>
    <p:extLst>
      <p:ext uri="{BB962C8B-B14F-4D97-AF65-F5344CB8AC3E}">
        <p14:creationId xmlns:p14="http://schemas.microsoft.com/office/powerpoint/2010/main" val="254083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76250"/>
            <a:ext cx="7467600" cy="5997575"/>
          </a:xfrm>
        </p:spPr>
        <p:txBody>
          <a:bodyPr/>
          <a:lstStyle/>
          <a:p>
            <a:r>
              <a:rPr lang="es-ES" altLang="es-ES" dirty="0"/>
              <a:t>El Katsura y Sento Gosho son el sueño de un escritor. Son jardines narrativos, llenos de delicias secuenciales: exquisitos escalones, puentes abovedados, oscuros, piscinas cristalinas.</a:t>
            </a:r>
          </a:p>
          <a:p>
            <a:r>
              <a:rPr lang="es-ES" altLang="es-ES" dirty="0"/>
              <a:t> La pendiente de la colina, la forma de las piedras que bordean la costa, la colocación de la casa de té contra los árboles, los pinos cuidadosamente depilados, esto se siente como un pináculo de la belleza y el refinamiento. </a:t>
            </a:r>
          </a:p>
          <a:p>
            <a:r>
              <a:rPr lang="es-ES" altLang="es-ES" dirty="0"/>
              <a:t>El diseño del jardín japonés tiene más de mil años, y se ha perfeccionado con cosas que nunca has soñado.</a:t>
            </a:r>
          </a:p>
          <a:p>
            <a:r>
              <a:rPr lang="es-ES" altLang="es-ES" dirty="0"/>
              <a:t> En un camino, se puede caminar sin mirar a lo largo de las piedras individuales amplias. </a:t>
            </a:r>
          </a:p>
        </p:txBody>
      </p:sp>
    </p:spTree>
    <p:extLst>
      <p:ext uri="{BB962C8B-B14F-4D97-AF65-F5344CB8AC3E}">
        <p14:creationId xmlns:p14="http://schemas.microsoft.com/office/powerpoint/2010/main" val="1546291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68313" y="404813"/>
            <a:ext cx="7467600" cy="6026150"/>
          </a:xfrm>
        </p:spPr>
        <p:txBody>
          <a:bodyPr/>
          <a:lstStyle/>
          <a:p>
            <a:r>
              <a:rPr lang="es-ES" altLang="es-ES" dirty="0"/>
              <a:t>En un par de piedras se mira hacia abajo para encontrar su equilibrio. </a:t>
            </a:r>
          </a:p>
          <a:p>
            <a:r>
              <a:rPr lang="es-ES" altLang="es-ES" dirty="0"/>
              <a:t>Con ello se pretende: a medida que mirar hacia arriba, que algo especial está delante de usted. </a:t>
            </a:r>
          </a:p>
          <a:p>
            <a:r>
              <a:rPr lang="es-ES" altLang="es-ES" dirty="0"/>
              <a:t>La sutileza de enfoque, la perfección de la presentación, y la extraordinaria sofisticación hacen estos jardines una serie de sorpresas que se desarrollan. </a:t>
            </a:r>
          </a:p>
          <a:p>
            <a:r>
              <a:rPr lang="es-ES" altLang="es-ES" dirty="0"/>
              <a:t>Los jardines religiosos atraen tanto en el sintoísmo como  el budismo. </a:t>
            </a:r>
          </a:p>
          <a:p>
            <a:r>
              <a:rPr lang="es-ES" altLang="es-ES" dirty="0"/>
              <a:t>Este último viene de China, con una muy poderosa influencia cultural, y la fuente de los magníficos, picada, tapizados en escarlata  en techos del templo de baldosas, así como las casa de té.</a:t>
            </a:r>
          </a:p>
          <a:p>
            <a:endParaRPr lang="es-ES" altLang="es-ES" dirty="0"/>
          </a:p>
        </p:txBody>
      </p:sp>
    </p:spTree>
    <p:extLst>
      <p:ext uri="{BB962C8B-B14F-4D97-AF65-F5344CB8AC3E}">
        <p14:creationId xmlns:p14="http://schemas.microsoft.com/office/powerpoint/2010/main" val="2853808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620713"/>
            <a:ext cx="7467600" cy="5853112"/>
          </a:xfrm>
        </p:spPr>
        <p:txBody>
          <a:bodyPr/>
          <a:lstStyle/>
          <a:p>
            <a:r>
              <a:rPr lang="es-ES" altLang="es-ES" dirty="0"/>
              <a:t>El budismo se convirtió en la religión oficial japonesa en 594, varios siglos más tarde, la secta del Budismo Zen surgió como una protesta contra lo mundano.</a:t>
            </a:r>
          </a:p>
          <a:p>
            <a:r>
              <a:rPr lang="es-ES" altLang="es-ES" dirty="0"/>
              <a:t> Zen enseña la austeridad, la sencillez, y la meditación, creó una nueva forma de jardín. </a:t>
            </a:r>
          </a:p>
          <a:p>
            <a:r>
              <a:rPr lang="es-ES" altLang="es-ES" dirty="0"/>
              <a:t>Jardines Zen, que son "jardines secos", estaban destinados como de  ayuda para la meditación.</a:t>
            </a:r>
          </a:p>
          <a:p>
            <a:r>
              <a:rPr lang="es-ES" altLang="es-ES" dirty="0"/>
              <a:t> Son de un tamaño modesto, y cerrados. </a:t>
            </a:r>
          </a:p>
          <a:p>
            <a:r>
              <a:rPr lang="es-ES" altLang="es-ES" dirty="0"/>
              <a:t>Por un lado, escalones de madera pueden subir a la terraza de un templo. Los otros tres lados pueden ser paredes de tierra apisonada. El jardín se compone de una gran extensión de arena con algunas piedras cuidadosamente establecidas. </a:t>
            </a:r>
          </a:p>
        </p:txBody>
      </p:sp>
    </p:spTree>
    <p:extLst>
      <p:ext uri="{BB962C8B-B14F-4D97-AF65-F5344CB8AC3E}">
        <p14:creationId xmlns:p14="http://schemas.microsoft.com/office/powerpoint/2010/main" val="3799433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57200" y="549275"/>
            <a:ext cx="7467600" cy="5924550"/>
          </a:xfrm>
        </p:spPr>
        <p:txBody>
          <a:bodyPr/>
          <a:lstStyle/>
          <a:p>
            <a:r>
              <a:rPr lang="es-ES" altLang="es-ES" dirty="0"/>
              <a:t>El musgo  puede acumularse alrededor de las piedras.</a:t>
            </a:r>
          </a:p>
          <a:p>
            <a:r>
              <a:rPr lang="es-ES" altLang="es-ES" dirty="0"/>
              <a:t> La arena es rastrillada en patrones.</a:t>
            </a:r>
          </a:p>
          <a:p>
            <a:r>
              <a:rPr lang="es-ES" altLang="es-ES" dirty="0"/>
              <a:t> Eso es todo lo que hay. </a:t>
            </a:r>
          </a:p>
          <a:p>
            <a:r>
              <a:rPr lang="es-ES" altLang="es-ES" dirty="0"/>
              <a:t>El jardín está ausente de la vida. </a:t>
            </a:r>
          </a:p>
          <a:p>
            <a:r>
              <a:rPr lang="es-ES" altLang="es-ES" dirty="0"/>
              <a:t>No hay pájaros, no hay criaturas. </a:t>
            </a:r>
          </a:p>
          <a:p>
            <a:r>
              <a:rPr lang="es-ES" altLang="es-ES" dirty="0"/>
              <a:t>No hay flores, algunas plantas. Nada se mueve, incluso en el viento. </a:t>
            </a:r>
          </a:p>
          <a:p>
            <a:r>
              <a:rPr lang="es-ES" altLang="es-ES" dirty="0"/>
              <a:t>Es silencioso e inmóvil. No se puede entrar en el. Se trata de un jardín de meditación. </a:t>
            </a:r>
          </a:p>
          <a:p>
            <a:endParaRPr lang="es-ES" altLang="es-ES" dirty="0"/>
          </a:p>
        </p:txBody>
      </p:sp>
    </p:spTree>
    <p:extLst>
      <p:ext uri="{BB962C8B-B14F-4D97-AF65-F5344CB8AC3E}">
        <p14:creationId xmlns:p14="http://schemas.microsoft.com/office/powerpoint/2010/main" val="918759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Kyoto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350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Kyoto Cherry Blossom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332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Kyoto Cherry Blosso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06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17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094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768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984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195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237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760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213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364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435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50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11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062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694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74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900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510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187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817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871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95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877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Kyoto Imperi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206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952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115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612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772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Kyoto Mod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122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Kyoto Imperial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0996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Kyoto Mod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984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Kyoto Mod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956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718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8449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021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Kyoto Sand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389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Kyoto Stati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8287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Kyoto Z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533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484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984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2375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340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340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762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671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869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9999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5903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0321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04480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125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31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9330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0910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9168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5776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6310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7591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0313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1676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526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8249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415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1899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9752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131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7575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 y="0"/>
            <a:ext cx="9055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5069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2946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5913"/>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9901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4834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1910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7812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9650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9737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3419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9959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7183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969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436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8061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6471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6246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3333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247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2922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6174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4277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0003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5068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9514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842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1132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5313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20215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Kyoto_mo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6775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6" descr="Myoshin-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4454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Myosin-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0347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3" descr="Rikuji-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41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TotalTime>
  <Words>1350</Words>
  <Application>Microsoft Office PowerPoint</Application>
  <PresentationFormat>Presentación en pantalla (4:3)</PresentationFormat>
  <Paragraphs>242</Paragraphs>
  <Slides>110</Slides>
  <Notes>101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110</vt:i4>
      </vt:variant>
    </vt:vector>
  </HeadingPairs>
  <TitlesOfParts>
    <vt:vector size="118" baseType="lpstr">
      <vt:lpstr>Arial</vt:lpstr>
      <vt:lpstr>Calibri</vt:lpstr>
      <vt:lpstr>Century Schoolbook</vt:lpstr>
      <vt:lpstr>Tahoma</vt:lpstr>
      <vt:lpstr>Wingdings</vt:lpstr>
      <vt:lpstr>Wingdings 2</vt:lpstr>
      <vt:lpstr>Default Theme</vt:lpstr>
      <vt:lpstr>Mirador</vt:lpstr>
      <vt:lpstr>ASIA.-LA VUELTA AL MUNDO EN 885 JARDINES JAPONESES Kioto gardens.-</vt:lpstr>
      <vt:lpstr>Kioto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6</cp:revision>
  <dcterms:created xsi:type="dcterms:W3CDTF">2013-09-13T06:46:09Z</dcterms:created>
  <dcterms:modified xsi:type="dcterms:W3CDTF">2018-03-02T06:39:13Z</dcterms:modified>
</cp:coreProperties>
</file>