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04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235A5C-1305-4875-8290-71C88CC774FC}"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FFA3A7-4477-49DC-ACC8-E7E99F23279E}" type="slidenum">
              <a:rPr lang="es-ES" smtClean="0"/>
              <a:t>‹Nº›</a:t>
            </a:fld>
            <a:endParaRPr lang="es-ES" dirty="0"/>
          </a:p>
        </p:txBody>
      </p:sp>
    </p:spTree>
    <p:extLst>
      <p:ext uri="{BB962C8B-B14F-4D97-AF65-F5344CB8AC3E}">
        <p14:creationId xmlns:p14="http://schemas.microsoft.com/office/powerpoint/2010/main" val="910542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0C2D3A-CFEE-4A8B-99F1-E43087D187F3}"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9FD0796-D469-44DF-8A97-030E73E9ECB2}"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F57E045-9928-4F19-AB31-9D3799581412}"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Rock Garden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1149C2B-11D8-4C1A-91CD-D836BDAED8A6}"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Zuijo-ji y Nanen-ji</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CD440AB-C907-4F0D-BDA4-517BE3A5D45A}"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B421B8-1452-4A27-9F03-1405AEF8213E}"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49C12C9-38CF-4BB1-997B-2CE3C70F3098}"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 Temple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503C72-99D9-417B-8E89-5EA228B277DE}"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 Temple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7323F0-9043-4583-908B-D529217C74CB}"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Garden.-Portland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522E99A-9F2A-4E36-B801-21FC33530C61}"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Garden.-Portland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42DFE4-4870-43AF-BC02-502313035751}"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 .-Whash Pla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780D85-92A0-49E2-A263-560434819BEC}"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 Zen Garden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502D124-E970-487E-A48A-D80EDD819E93}"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41EF48-8875-403F-8C0F-E0B18A994155}"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CBD1CC0-CC0B-42B9-8443-C10BB2F34474}"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3A547D-ECAB-4A3B-AD9B-435BD23AE5E7}"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573204-16CC-4F61-BA0B-4A0B4AF3E2AF}"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4135C1-A9D4-443D-8FE5-676168AAC46C}"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Gardens.-Dry Sea</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1FB2C9C-64D7-4EF0-BB92-C0D5F9E5098D}"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Jonang-ju</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91EB7B-4EEC-478B-B97E-C45AA7D9C02F}"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D652FE-6E0F-477E-B303-76EB43B511D4}"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Garden.-Portland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9A4D93-52F6-4346-83BA-FBBF70067A74}"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Garden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BA4839-3AA6-4375-A7D0-372482A4E716}"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Gingaku-ji</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A32064-3519-482A-8BFF-9BFAAFB83804}"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EE4862-A0C1-44E8-A3BC-8C5538E16B17}"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Gingaku-ji</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1AA179-19E1-4B4C-9A96-95A31478E54D}"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E98ABB7-03AC-40EA-AD80-03F5C562C064}"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6003CE8-6199-48F1-BB15-3915D11B37B8}"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DB44EE4-6C61-479A-A13E-3D066C5DA548}"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CB85A7-B004-425C-9984-49A059460568}"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BD5D11-2A35-4B3F-A22F-11C2B950B493}"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2EB05D-F4E8-496C-80DB-A78128A78F0D}"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B0D659-F61C-4B88-898E-9F84CBFBC9DA}"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4EB5A1-D755-417D-92D0-5CDB0E4D0110}"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501504-C0C8-4699-BE8E-0413D2BCF3D8}"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Kasuien Garden.-Kyoto</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E6B73C3-F503-4883-AE4A-EF227D5208A7}"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160DF4-ECED-4F4A-96FC-80645CD11D34}"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Myoan-ji Temple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F57DEA-5466-4CE0-A31F-2C755C618B89}"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Nange-ji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F1B863C-3741-4091-9796-0F9CC6720847}"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Ninnan-ji</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510C7F-F914-42BF-8190-A712A42015D3}"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Daitoku-ji</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8E613B-8FC1-4682-8B07-830A93FEA140}"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Daisen in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3D3CE1-CCC0-4900-8CA9-2D7B36C85283}"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Dry Sea</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C41A269-119C-4594-9A5C-C161D1BCA2F8}"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Eikando Jan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Gingaku-ji</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747E117-2AF3-49A5-9385-33D162E82AB6}"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Gingaku-ji</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4A17CE-6362-467F-B382-CCAA68528E56}" type="slidenum">
              <a:rPr lang="es-ES_tradnl" altLang="es-ES">
                <a:solidFill>
                  <a:prstClr val="black"/>
                </a:solidFill>
                <a:latin typeface="Arial" pitchFamily="34" charset="0"/>
              </a:rPr>
              <a:pPr eaLnBrk="1" hangingPunct="1"/>
              <a:t>54</a:t>
            </a:fld>
            <a:endParaRPr lang="es-ES_tradnl" altLang="es-ES"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Gingaku-ji.-A través de un pino</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93943BF-C2B3-4A0F-B553-3C0515A6D53A}" type="slidenum">
              <a:rPr lang="es-ES_tradnl" altLang="es-ES">
                <a:solidFill>
                  <a:prstClr val="black"/>
                </a:solidFill>
                <a:latin typeface="Arial" pitchFamily="34" charset="0"/>
              </a:rPr>
              <a:pPr eaLnBrk="1" hangingPunct="1"/>
              <a:t>55</a:t>
            </a:fld>
            <a:endParaRPr lang="es-ES_tradnl" altLang="es-ES"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C2F69D-AAF5-4813-AC54-39375AEB09E0}"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Gingaku-ji</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35E9D07-5762-478D-8952-BF53A4A18F0C}"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Gingaku-ji</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46A725-52BF-40A8-A07E-15D6C2A90BCA}"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Gingaku-ji</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7B2297-9AE6-46F2-BA91-EC4ED8BF9AC5}"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Gingaku-ji</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4955F4-6C38-47B2-863B-C120F155E6B0}"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Ginganku-ji</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0FCFA3-E757-44A6-B6F3-1B3A27F8576D}"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Ginganku-ji</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E2EE4D-D324-43D9-A229-9EC86A3F0529}"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Gingaku-ji</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F783A0-F9F0-4621-862D-4ABBAB652E21}"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F6FBE9-C05B-43DD-A708-D1FCFA96AFE3}"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336FEE7-EF8D-4F73-B14E-83DE12FBEEAF}"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2C99E38-B4E3-4614-B340-BB7B5E02B2BC}" type="slidenum">
              <a:rPr lang="es-ES_tradnl" altLang="es-ES">
                <a:solidFill>
                  <a:prstClr val="black"/>
                </a:solidFill>
                <a:latin typeface="Arial" pitchFamily="34" charset="0"/>
              </a:rPr>
              <a:pPr eaLnBrk="1" hangingPunct="1"/>
              <a:t>70</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A17831-8A8B-46BB-B1C2-F78F9A36F7FD}" type="slidenum">
              <a:rPr lang="es-ES_tradnl" altLang="es-ES">
                <a:solidFill>
                  <a:prstClr val="black"/>
                </a:solidFill>
                <a:latin typeface="Arial" pitchFamily="34" charset="0"/>
              </a:rPr>
              <a:pPr eaLnBrk="1" hangingPunct="1"/>
              <a:t>71</a:t>
            </a:fld>
            <a:endParaRPr lang="es-ES_tradnl"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Ryonan-ji</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083C5F-A6F9-4757-8614-A0748E8B0970}" type="slidenum">
              <a:rPr lang="es-ES_tradnl" altLang="es-ES">
                <a:solidFill>
                  <a:prstClr val="black"/>
                </a:solidFill>
                <a:latin typeface="Arial" pitchFamily="34" charset="0"/>
              </a:rPr>
              <a:pPr eaLnBrk="1" hangingPunct="1"/>
              <a:t>72</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058B65-A753-4D15-9026-771177D61869}" type="slidenum">
              <a:rPr lang="es-ES_tradnl" altLang="es-ES">
                <a:solidFill>
                  <a:prstClr val="black"/>
                </a:solidFill>
                <a:latin typeface="Arial" pitchFamily="34" charset="0"/>
              </a:rPr>
              <a:pPr eaLnBrk="1" hangingPunct="1"/>
              <a:t>73</a:t>
            </a:fld>
            <a:endParaRPr lang="es-ES_tradnl"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15CFAB-7E90-4382-AD57-D7C50CDF7A35}"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D71A78-11EB-420A-AEBF-1FF9ECB3244F}"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625CE6-AA42-4524-9AAC-EF5DFA2B9E11}"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Garden.-Silver Pavillon</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E5F995-93B8-4B63-897B-DDB1F43D3AF2}"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F16EDA1-7965-42F2-BB6A-C79EBA8BCEBC}"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6862461-225F-4B1D-B61D-0E1A7383C364}"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2F712E-0A0B-4F98-AEBC-C22CEFD65C9C}"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Garden.-Rastrillando</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E86F9B2-35BC-4CF2-A84F-F42E7AE33101}" type="slidenum">
              <a:rPr lang="es-ES_tradnl" altLang="es-ES">
                <a:solidFill>
                  <a:prstClr val="black"/>
                </a:solidFill>
                <a:latin typeface="Arial" pitchFamily="34" charset="0"/>
              </a:rPr>
              <a:pPr eaLnBrk="1" hangingPunct="1"/>
              <a:t>81</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Garden.-Rastrillando</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E898962-1445-4BE0-92A1-C3CD646B0EB9}"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Japanese Stone Garden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83E6DE-4FD7-4594-BFA6-C30772450D8C}"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F9FF76-75A0-45DA-8ADA-C8342EE7FFE0}"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A05F07-50CE-45A4-B4AA-DE9A3209D7A0}"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598E7D0-D347-4AF0-BEA8-B37BD5C96092}"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F94397-F533-4A78-B86F-A2A2FE04C81D}"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Nanzen -ji</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5B50440-FAEA-419B-8EFA-BEB7E20A6D11}"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443A21-EF32-4FE3-A573-C69A33995A84}"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8465375-E634-4CFF-908B-34E3A4D07C44}"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6BC054-4B3F-48D0-BD6D-8FF414C60474}"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Nanzen-ji</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Nanzen-ji</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95FB562-578C-44FC-ADEF-9ADAD4D63701}" type="slidenum">
              <a:rPr lang="es-ES_tradnl" altLang="es-ES">
                <a:solidFill>
                  <a:prstClr val="black"/>
                </a:solidFill>
                <a:latin typeface="Arial" pitchFamily="34" charset="0"/>
              </a:rPr>
              <a:pPr eaLnBrk="1" hangingPunct="1"/>
              <a:t>93</a:t>
            </a:fld>
            <a:endParaRPr lang="es-ES_tradnl" altLang="es-ES" dirty="0">
              <a:solidFill>
                <a:prstClr val="black"/>
              </a:solidFill>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Nanzen-ji</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818B7D-BE25-4A9E-966F-63C2DE7A982D}"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BB2438-0467-4B9E-A41F-6E72A4431916}"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Raikyu-ji</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B66B9DD-0039-4443-87C1-20FF0F6AAAC1}"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Raikyu-ji Gardens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5EF49A2-0BC5-4347-8AB1-AC406974D305}"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Raikyu-Ji</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B9AEF9-1689-42AC-8768-20AC005670C2}"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Reiun-ji</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Raikyu-ji</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8F568EA-7F5C-49EC-9A9D-82416A53A2D6}"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8E8874-1D4E-4F37-BFB2-DD929826467D}"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Ryogen-in</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8B19AE-ABEF-4284-BAD3-677F302731BC}"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Ryogen-in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BEE7D1-BF63-4ABA-94F1-46ECA97854F1}"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Ryogen-in</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Ryogen-en</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85A482-3777-48C0-988E-5C6B3B4415F0}"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Ryogen-en</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E919C32-85B8-48AB-9E6F-B5E2BBF1955C}"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C771722-A91B-4C8D-A21D-50489AA29DC2}"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8EB8D6E-A587-4A79-A184-618DB57242BC}"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D019DE-16AD-4F5F-A558-0BF637720DB1}" type="slidenum">
              <a:rPr lang="es-ES_tradnl" altLang="es-ES">
                <a:solidFill>
                  <a:prstClr val="black"/>
                </a:solidFill>
                <a:latin typeface="Arial" pitchFamily="34" charset="0"/>
              </a:rPr>
              <a:pPr eaLnBrk="1" hangingPunct="1"/>
              <a:t>111</a:t>
            </a:fld>
            <a:endParaRPr lang="es-ES_tradnl" altLang="es-ES"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2F2C6D-D86C-4759-A5E8-7917D9DDBE11}" type="slidenum">
              <a:rPr lang="es-ES_tradnl" altLang="es-ES">
                <a:solidFill>
                  <a:prstClr val="black"/>
                </a:solidFill>
                <a:latin typeface="Arial" pitchFamily="34" charset="0"/>
              </a:rPr>
              <a:pPr eaLnBrk="1" hangingPunct="1"/>
              <a:t>112</a:t>
            </a:fld>
            <a:endParaRPr lang="es-ES_tradnl" altLang="es-ES"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1C6E77-2D4B-4455-BF30-E0155279CD98}" type="slidenum">
              <a:rPr lang="es-ES_tradnl" altLang="es-ES">
                <a:solidFill>
                  <a:prstClr val="black"/>
                </a:solidFill>
                <a:latin typeface="Arial" pitchFamily="34" charset="0"/>
              </a:rPr>
              <a:pPr eaLnBrk="1" hangingPunct="1"/>
              <a:t>113</a:t>
            </a:fld>
            <a:endParaRPr lang="es-ES_tradnl" altLang="es-ES"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41B176-C11B-45F1-8EB1-9941C8E09558}" type="slidenum">
              <a:rPr lang="es-ES_tradnl" altLang="es-ES">
                <a:solidFill>
                  <a:prstClr val="black"/>
                </a:solidFill>
                <a:latin typeface="Arial" pitchFamily="34" charset="0"/>
              </a:rPr>
              <a:pPr eaLnBrk="1" hangingPunct="1"/>
              <a:t>114</a:t>
            </a:fld>
            <a:endParaRPr lang="es-ES_tradnl" altLang="es-ES"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56ADA3-B2EF-42C0-BFC4-F150791F8CD8}" type="slidenum">
              <a:rPr lang="es-ES_tradnl" altLang="es-ES">
                <a:solidFill>
                  <a:prstClr val="black"/>
                </a:solidFill>
                <a:latin typeface="Arial" pitchFamily="34" charset="0"/>
              </a:rPr>
              <a:pPr eaLnBrk="1" hangingPunct="1"/>
              <a:t>115</a:t>
            </a:fld>
            <a:endParaRPr lang="es-ES_tradnl" altLang="es-ES"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20BCC1C-7C67-435F-8AE3-4EE55AAEEE79}" type="slidenum">
              <a:rPr lang="es-ES_tradnl" altLang="es-ES">
                <a:solidFill>
                  <a:prstClr val="black"/>
                </a:solidFill>
                <a:latin typeface="Arial" pitchFamily="34" charset="0"/>
              </a:rPr>
              <a:pPr eaLnBrk="1" hangingPunct="1"/>
              <a:t>116</a:t>
            </a:fld>
            <a:endParaRPr lang="es-ES_tradnl"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80C0F89-5B80-4CB5-B253-005DCEA27FE7}" type="slidenum">
              <a:rPr lang="es-ES_tradnl" altLang="es-ES">
                <a:solidFill>
                  <a:prstClr val="black"/>
                </a:solidFill>
                <a:latin typeface="Arial" pitchFamily="34" charset="0"/>
              </a:rPr>
              <a:pPr eaLnBrk="1" hangingPunct="1"/>
              <a:t>117</a:t>
            </a:fld>
            <a:endParaRPr lang="es-ES_tradnl"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Taizo-in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Tenju-an</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E75633-C62D-4D96-B780-6F90CE4DC5E6}" type="slidenum">
              <a:rPr lang="es-ES_tradnl" altLang="es-ES">
                <a:solidFill>
                  <a:prstClr val="black"/>
                </a:solidFill>
                <a:latin typeface="Arial" pitchFamily="34" charset="0"/>
              </a:rPr>
              <a:pPr eaLnBrk="1" hangingPunct="1"/>
              <a:t>119</a:t>
            </a:fld>
            <a:endParaRPr lang="es-ES_tradnl" altLang="es-ES" dirty="0">
              <a:solidFill>
                <a:prstClr val="black"/>
              </a:solidFill>
              <a:latin typeface="Arial"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Tenju-an</a:t>
            </a:r>
          </a:p>
        </p:txBody>
      </p:sp>
      <p:sp>
        <p:nvSpPr>
          <p:cNvPr id="249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39CEE6-40E1-4112-B776-93427AFDAE24}" type="slidenum">
              <a:rPr lang="es-ES_tradnl" altLang="es-ES">
                <a:solidFill>
                  <a:prstClr val="black"/>
                </a:solidFill>
                <a:latin typeface="Arial" pitchFamily="34" charset="0"/>
              </a:rPr>
              <a:pPr eaLnBrk="1" hangingPunct="1"/>
              <a:t>120</a:t>
            </a:fld>
            <a:endParaRPr lang="es-ES_tradnl" altLang="es-ES" dirty="0">
              <a:solidFill>
                <a:prstClr val="black"/>
              </a:solidFill>
              <a:latin typeface="Arial"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Tenju-an</a:t>
            </a:r>
          </a:p>
        </p:txBody>
      </p:sp>
      <p:sp>
        <p:nvSpPr>
          <p:cNvPr id="2508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E3518E-9E4E-4DB5-B7F8-A4A3ABFCD9F5}" type="slidenum">
              <a:rPr lang="es-ES_tradnl" altLang="es-ES">
                <a:solidFill>
                  <a:prstClr val="black"/>
                </a:solidFill>
                <a:latin typeface="Arial" pitchFamily="34" charset="0"/>
              </a:rPr>
              <a:pPr eaLnBrk="1" hangingPunct="1"/>
              <a:t>121</a:t>
            </a:fld>
            <a:endParaRPr lang="es-ES_tradnl" altLang="es-ES" dirty="0">
              <a:solidFill>
                <a:prstClr val="black"/>
              </a:solidFill>
              <a:latin typeface="Arial"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935D9A-3B2C-4688-A3A6-DC17E149060B}" type="slidenum">
              <a:rPr lang="es-ES_tradnl" altLang="es-ES">
                <a:solidFill>
                  <a:prstClr val="black"/>
                </a:solidFill>
                <a:latin typeface="Arial" pitchFamily="34" charset="0"/>
              </a:rPr>
              <a:pPr eaLnBrk="1" hangingPunct="1"/>
              <a:t>122</a:t>
            </a:fld>
            <a:endParaRPr lang="es-ES_tradnl"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Tenju-an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58C133F-C219-445A-ABC2-910CAC7D091F}" type="slidenum">
              <a:rPr lang="es-ES_tradnl" altLang="es-ES">
                <a:solidFill>
                  <a:prstClr val="black"/>
                </a:solidFill>
                <a:latin typeface="Arial" pitchFamily="34" charset="0"/>
              </a:rPr>
              <a:pPr eaLnBrk="1" hangingPunct="1"/>
              <a:t>123</a:t>
            </a:fld>
            <a:endParaRPr lang="es-ES_tradnl"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Tenju-an</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Tenju-an</a:t>
            </a: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303016-00A3-4428-84AD-5E2C16ACAFA0}" type="slidenum">
              <a:rPr lang="es-ES_tradnl" altLang="es-ES">
                <a:solidFill>
                  <a:prstClr val="black"/>
                </a:solidFill>
                <a:latin typeface="Arial" pitchFamily="34" charset="0"/>
              </a:rPr>
              <a:pPr eaLnBrk="1" hangingPunct="1"/>
              <a:t>124</a:t>
            </a:fld>
            <a:endParaRPr lang="es-ES_tradnl" altLang="es-ES" dirty="0">
              <a:solidFill>
                <a:prstClr val="black"/>
              </a:solidFill>
              <a:latin typeface="Arial"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39431CC-0AF6-40FA-93E0-9926319E8C59}" type="slidenum">
              <a:rPr lang="es-ES_tradnl" altLang="es-ES">
                <a:solidFill>
                  <a:prstClr val="black"/>
                </a:solidFill>
                <a:latin typeface="Arial" pitchFamily="34" charset="0"/>
              </a:rPr>
              <a:pPr eaLnBrk="1" hangingPunct="1"/>
              <a:t>127</a:t>
            </a:fld>
            <a:endParaRPr lang="es-ES_tradnl"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Tofuku-ji</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E59686-2452-4D5A-A1E9-757895B0DACB}" type="slidenum">
              <a:rPr lang="es-ES_tradnl" altLang="es-ES">
                <a:solidFill>
                  <a:prstClr val="black"/>
                </a:solidFill>
                <a:latin typeface="Arial" pitchFamily="34" charset="0"/>
              </a:rPr>
              <a:pPr eaLnBrk="1" hangingPunct="1"/>
              <a:t>128</a:t>
            </a:fld>
            <a:endParaRPr lang="es-ES_tradnl"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Tofuku-ji.-Southern Garden</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9B87C5-DF31-4A52-9AD1-E03A5DB5CEEF}" type="slidenum">
              <a:rPr lang="es-ES_tradnl" altLang="es-ES">
                <a:solidFill>
                  <a:prstClr val="black"/>
                </a:solidFill>
                <a:latin typeface="Arial" pitchFamily="34" charset="0"/>
              </a:rPr>
              <a:pPr eaLnBrk="1" hangingPunct="1"/>
              <a:t>129</a:t>
            </a:fld>
            <a:endParaRPr lang="es-ES_tradnl"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Tofuku-ji</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66700E-2FF5-4963-B52A-3BF7D7CE3A0A}" type="slidenum">
              <a:rPr lang="es-ES_tradnl" altLang="es-ES">
                <a:solidFill>
                  <a:prstClr val="black"/>
                </a:solidFill>
                <a:latin typeface="Arial" pitchFamily="34" charset="0"/>
              </a:rPr>
              <a:pPr eaLnBrk="1" hangingPunct="1"/>
              <a:t>130</a:t>
            </a:fld>
            <a:endParaRPr lang="es-ES_tradnl" altLang="es-ES"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Tofuku-ji</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40F57D-7FEC-4055-B730-D95AC519574C}" type="slidenum">
              <a:rPr lang="es-ES_tradnl" altLang="es-ES">
                <a:solidFill>
                  <a:prstClr val="black"/>
                </a:solidFill>
                <a:latin typeface="Arial" pitchFamily="34" charset="0"/>
              </a:rPr>
              <a:pPr eaLnBrk="1" hangingPunct="1"/>
              <a:t>131</a:t>
            </a:fld>
            <a:endParaRPr lang="es-ES_tradnl"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Tofuku-ji</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Tofuku-ji.-Jardin de Musgo</a:t>
            </a: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EAD6B4-B59F-481D-851A-4CF6EB40CF28}" type="slidenum">
              <a:rPr lang="es-ES_tradnl" altLang="es-ES">
                <a:solidFill>
                  <a:prstClr val="black"/>
                </a:solidFill>
                <a:latin typeface="Arial" pitchFamily="34" charset="0"/>
              </a:rPr>
              <a:pPr eaLnBrk="1" hangingPunct="1"/>
              <a:t>132</a:t>
            </a:fld>
            <a:endParaRPr lang="es-ES_tradnl" altLang="es-ES" dirty="0">
              <a:solidFill>
                <a:prstClr val="black"/>
              </a:solidFill>
              <a:latin typeface="Arial"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Tofuku-ji</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B59FD9-E62E-4B9D-AE2B-96974D716FA1}" type="slidenum">
              <a:rPr lang="es-ES_tradnl" altLang="es-ES">
                <a:solidFill>
                  <a:prstClr val="black"/>
                </a:solidFill>
                <a:latin typeface="Arial" pitchFamily="34" charset="0"/>
              </a:rPr>
              <a:pPr eaLnBrk="1" hangingPunct="1"/>
              <a:t>133</a:t>
            </a:fld>
            <a:endParaRPr lang="es-ES_tradnl" altLang="es-ES" dirty="0">
              <a:solidFill>
                <a:prstClr val="black"/>
              </a:solidFill>
              <a:latin typeface="Arial"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Tofuku-ji</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B6E465-E298-4585-BE3E-FA710321C737}" type="slidenum">
              <a:rPr lang="es-ES_tradnl" altLang="es-ES">
                <a:solidFill>
                  <a:prstClr val="black"/>
                </a:solidFill>
                <a:latin typeface="Arial" pitchFamily="34" charset="0"/>
              </a:rPr>
              <a:pPr eaLnBrk="1" hangingPunct="1"/>
              <a:t>134</a:t>
            </a:fld>
            <a:endParaRPr lang="es-ES_tradnl" altLang="es-ES" dirty="0">
              <a:solidFill>
                <a:prstClr val="black"/>
              </a:solidFill>
              <a:latin typeface="Arial"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Tofuku-ji</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3671D9B-1BA6-440D-AF98-2C3594FB1631}" type="slidenum">
              <a:rPr lang="es-ES_tradnl" altLang="es-ES">
                <a:solidFill>
                  <a:prstClr val="black"/>
                </a:solidFill>
                <a:latin typeface="Arial" pitchFamily="34" charset="0"/>
              </a:rPr>
              <a:pPr eaLnBrk="1" hangingPunct="1"/>
              <a:t>135</a:t>
            </a:fld>
            <a:endParaRPr lang="es-ES_tradnl" altLang="es-ES" dirty="0">
              <a:solidFill>
                <a:prstClr val="black"/>
              </a:solidFill>
              <a:latin typeface="Arial"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Tofuku-ji</a:t>
            </a: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3DEA4C-F6CC-456E-9C83-92E9C9B3904A}" type="slidenum">
              <a:rPr lang="es-ES_tradnl" altLang="es-ES">
                <a:solidFill>
                  <a:prstClr val="black"/>
                </a:solidFill>
                <a:latin typeface="Arial" pitchFamily="34" charset="0"/>
              </a:rPr>
              <a:pPr eaLnBrk="1" hangingPunct="1"/>
              <a:t>136</a:t>
            </a:fld>
            <a:endParaRPr lang="es-ES_tradnl" altLang="es-ES" dirty="0">
              <a:solidFill>
                <a:prstClr val="black"/>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hyperlink" Target="http://es.wikipedia.org/wiki/Sh%C5%8Dgun"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upload.wikimedia.org/wikipedia/commons/a/aa/03-05-JPN049.jpg"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hyperlink" Target="http://upload.wikimedia.org/wikipedia/commons/9/93/Ginkakuji02.jpg"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hyperlink" Target="http://upload.wikimedia.org/wikipedia/commons/7/7f/Toufuku-ji_kaizandou3.JPG" TargetMode="External"/><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hyperlink" Target="http://upload.wikimedia.org/wikipedia/commons/c/c8/Toufuku-ji_hojyo7.JPG" TargetMode="External"/><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33.xml.rels><?xml version="1.0" encoding="UTF-8" standalone="yes"?>
<Relationships xmlns="http://schemas.openxmlformats.org/package/2006/relationships"><Relationship Id="rId3" Type="http://schemas.openxmlformats.org/officeDocument/2006/relationships/hyperlink" Target="http://upload.wikimedia.org/wikipedia/commons/7/7f/Toufuku-ji_kaizandou3.JPG" TargetMode="External"/><Relationship Id="rId2" Type="http://schemas.openxmlformats.org/officeDocument/2006/relationships/notesSlide" Target="../notesSlides/notesSlide112.xml"/><Relationship Id="rId1" Type="http://schemas.openxmlformats.org/officeDocument/2006/relationships/slideLayout" Target="../slideLayouts/slideLayout7.xml"/><Relationship Id="rId4" Type="http://schemas.openxmlformats.org/officeDocument/2006/relationships/image" Target="../media/image117.jpeg"/></Relationships>
</file>

<file path=ppt/slides/_rels/slide13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678488" cy="2952328"/>
          </a:xfrm>
        </p:spPr>
        <p:txBody>
          <a:bodyPr>
            <a:normAutofit fontScale="90000"/>
          </a:bodyPr>
          <a:lstStyle/>
          <a:p>
            <a:r>
              <a:rPr lang="es-ES" sz="3200" dirty="0"/>
              <a:t>ASIA.-LA VUELTA AL MUNDO </a:t>
            </a:r>
            <a:r>
              <a:rPr lang="es-ES" sz="3200"/>
              <a:t>EN 885 </a:t>
            </a:r>
            <a:r>
              <a:rPr lang="es-ES" sz="3200" dirty="0"/>
              <a:t>JARDINES.-JAPONESES.-</a:t>
            </a:r>
            <a:r>
              <a:rPr lang="es-ES" dirty="0"/>
              <a:t>Zen Japanese Gardens.-Gingaku-ji.-Ryoan-ji.-Nanzen-ji.-Raikyu-ji.-Ryogen-en.-Taizo-in.-Tenju-an. Tofuku-ji-</a:t>
            </a:r>
          </a:p>
        </p:txBody>
      </p:sp>
      <p:sp>
        <p:nvSpPr>
          <p:cNvPr id="3" name="2 Subtítulo"/>
          <p:cNvSpPr>
            <a:spLocks noGrp="1"/>
          </p:cNvSpPr>
          <p:nvPr>
            <p:ph type="subTitle" idx="1"/>
          </p:nvPr>
        </p:nvSpPr>
        <p:spPr>
          <a:xfrm>
            <a:off x="2555776" y="5191472"/>
            <a:ext cx="4606280"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1043608" y="274638"/>
            <a:ext cx="6881192" cy="1143000"/>
          </a:xfrm>
        </p:spPr>
        <p:txBody>
          <a:bodyPr/>
          <a:lstStyle/>
          <a:p>
            <a:pPr eaLnBrk="1" hangingPunct="1"/>
            <a:r>
              <a:rPr lang="es-ES" altLang="es-ES" dirty="0"/>
              <a:t>Zen Japanese Gardens</a:t>
            </a:r>
          </a:p>
        </p:txBody>
      </p:sp>
      <p:sp>
        <p:nvSpPr>
          <p:cNvPr id="7171" name="2 Marcador de contenido"/>
          <p:cNvSpPr>
            <a:spLocks noGrp="1"/>
          </p:cNvSpPr>
          <p:nvPr>
            <p:ph sz="quarter" idx="1"/>
          </p:nvPr>
        </p:nvSpPr>
        <p:spPr>
          <a:xfrm>
            <a:off x="914400" y="1557338"/>
            <a:ext cx="7041976" cy="4679950"/>
          </a:xfrm>
        </p:spPr>
        <p:txBody>
          <a:bodyPr/>
          <a:lstStyle/>
          <a:p>
            <a:pPr eaLnBrk="1" hangingPunct="1"/>
            <a:r>
              <a:rPr lang="es-ES" altLang="es-ES" sz="2400" dirty="0"/>
              <a:t>Los jardines  </a:t>
            </a:r>
            <a:r>
              <a:rPr lang="es-ES" altLang="es-ES" sz="2400" b="1" dirty="0"/>
              <a:t>japoneses o jardines de rocas</a:t>
            </a:r>
            <a:r>
              <a:rPr lang="es-ES" altLang="es-ES" sz="2400" dirty="0"/>
              <a:t>.- </a:t>
            </a:r>
            <a:r>
              <a:rPr lang="es-ES" altLang="es-ES" sz="2400" i="1" dirty="0"/>
              <a:t>karesansui</a:t>
            </a:r>
            <a:r>
              <a:rPr lang="es-ES" altLang="es-ES" sz="2400" dirty="0"/>
              <a:t>  o </a:t>
            </a:r>
            <a:r>
              <a:rPr lang="es-ES" altLang="es-ES" sz="2400" b="1" dirty="0"/>
              <a:t>“paisaje seco "</a:t>
            </a:r>
            <a:r>
              <a:rPr lang="es-ES" altLang="es-ES" sz="2400" dirty="0"/>
              <a:t> son a menudo llamados </a:t>
            </a:r>
            <a:r>
              <a:rPr lang="es-ES" altLang="es-ES" sz="2400" b="1" dirty="0"/>
              <a:t>"jardines zen“ y </a:t>
            </a:r>
            <a:r>
              <a:rPr lang="es-ES" altLang="es-ES" sz="2400" dirty="0"/>
              <a:t> fueron influenciados principalmente por el budismo zen y se puede encontrar en los templos zen de meditación .</a:t>
            </a:r>
          </a:p>
          <a:p>
            <a:pPr eaLnBrk="1" hangingPunct="1"/>
            <a:r>
              <a:rPr lang="es-ES" altLang="es-ES" sz="2400" dirty="0"/>
              <a:t>Los jardines japoneses son jardines en los que las plantas y los árboles son siempre cambiantes con las estaciones. </a:t>
            </a:r>
          </a:p>
          <a:p>
            <a:pPr eaLnBrk="1" hangingPunct="1"/>
            <a:r>
              <a:rPr lang="es-ES" altLang="es-ES" sz="2400" dirty="0"/>
              <a:t>A medida que crecen y maduran, esculpidas constantemente para mantener y mejorar la experiencia general.</a:t>
            </a:r>
          </a:p>
        </p:txBody>
      </p:sp>
    </p:spTree>
    <p:extLst>
      <p:ext uri="{BB962C8B-B14F-4D97-AF65-F5344CB8AC3E}">
        <p14:creationId xmlns:p14="http://schemas.microsoft.com/office/powerpoint/2010/main" val="1264904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113984" cy="5472113"/>
          </a:xfrm>
        </p:spPr>
        <p:txBody>
          <a:bodyPr>
            <a:normAutofit fontScale="92500"/>
          </a:bodyPr>
          <a:lstStyle/>
          <a:p>
            <a:pPr eaLnBrk="1" hangingPunct="1"/>
            <a:r>
              <a:rPr lang="es-ES" altLang="es-ES" sz="2400" dirty="0"/>
              <a:t>La estructura subyacente de un jardín japonés esta determinada por la arquitectura, es decir, el marco de soportar los elementos, como edificios, balcones y terrazas, caminos, </a:t>
            </a:r>
            <a:r>
              <a:rPr lang="es-ES" altLang="es-ES" sz="2400" i="1" dirty="0"/>
              <a:t>Tsukiyama</a:t>
            </a:r>
            <a:r>
              <a:rPr lang="es-ES" altLang="es-ES" sz="2400" dirty="0"/>
              <a:t> (colinas artificiales), y composiciones de piedra. </a:t>
            </a:r>
          </a:p>
          <a:p>
            <a:pPr eaLnBrk="1" hangingPunct="1"/>
            <a:r>
              <a:rPr lang="es-ES" altLang="es-ES" sz="2400" dirty="0"/>
              <a:t>Con el tiempo, es importante el mantenimiento y cuidado que recibe por los expertos en la materia de formación y poda.</a:t>
            </a:r>
          </a:p>
          <a:p>
            <a:pPr eaLnBrk="1" hangingPunct="1"/>
            <a:r>
              <a:rPr lang="es-ES" altLang="es-ES" sz="2400" dirty="0"/>
              <a:t>Los jardines </a:t>
            </a:r>
            <a:r>
              <a:rPr lang="es-ES" altLang="es-ES" sz="2400" i="1" dirty="0"/>
              <a:t>Karesansui</a:t>
            </a:r>
            <a:r>
              <a:rPr lang="es-ES" altLang="es-ES" sz="2400" dirty="0"/>
              <a:t> pueden ser muy abstractos y representar paisajes en (miniatura) ,también se llaman "paisajes mentales.</a:t>
            </a:r>
          </a:p>
          <a:p>
            <a:pPr eaLnBrk="1" hangingPunct="1"/>
            <a:r>
              <a:rPr lang="es-ES" altLang="es-ES" sz="2400" dirty="0"/>
              <a:t>De esta manera budista la idea de expresar la belleza cósmica en ambientes mundanos es inseparable del budismo zen. </a:t>
            </a:r>
          </a:p>
          <a:p>
            <a:pPr eaLnBrk="1" hangingPunct="1"/>
            <a:endParaRPr lang="es-ES" altLang="es-ES" dirty="0"/>
          </a:p>
        </p:txBody>
      </p:sp>
    </p:spTree>
    <p:extLst>
      <p:ext uri="{BB962C8B-B14F-4D97-AF65-F5344CB8AC3E}">
        <p14:creationId xmlns:p14="http://schemas.microsoft.com/office/powerpoint/2010/main" val="2649113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765175"/>
            <a:ext cx="6969968" cy="5616575"/>
          </a:xfrm>
        </p:spPr>
        <p:txBody>
          <a:bodyPr>
            <a:normAutofit fontScale="92500"/>
          </a:bodyPr>
          <a:lstStyle/>
          <a:p>
            <a:pPr eaLnBrk="1" hangingPunct="1"/>
            <a:r>
              <a:rPr lang="es-ES" altLang="es-ES" sz="2400" dirty="0"/>
              <a:t>Una breve definición de </a:t>
            </a:r>
            <a:r>
              <a:rPr lang="es-ES" altLang="es-ES" sz="2400" i="1" dirty="0"/>
              <a:t>karesansui</a:t>
            </a:r>
            <a:r>
              <a:rPr lang="es-ES" altLang="es-ES" sz="2400" dirty="0"/>
              <a:t> del "Diccionario bilingüe de términos Jardín Japonés": </a:t>
            </a:r>
          </a:p>
          <a:p>
            <a:pPr eaLnBrk="1" hangingPunct="1"/>
            <a:r>
              <a:rPr lang="es-ES" altLang="es-ES" sz="2400" dirty="0"/>
              <a:t>"Paisaje seco (jardín);. Jardín seco Un estilo único jardín de Japón, que apareció en el período Muromachi 1.392-1.568). (Usando ni lagunas, ni ríos, que hace que las representaciones simbólicas de los paisajes naturales con los acuerdos de piedra, arena blanca, musgo y poda los árboles). </a:t>
            </a:r>
          </a:p>
          <a:p>
            <a:pPr eaLnBrk="1" hangingPunct="1"/>
            <a:r>
              <a:rPr lang="es-ES" altLang="es-ES" sz="2400" dirty="0"/>
              <a:t>En Sakuteiki (jardín de un libro con notas jardín en hacer: ver las notas de la era Heian (794-1185), el término indica un acuerdo de piedra en una parte del jardín sin agua ". </a:t>
            </a:r>
          </a:p>
          <a:p>
            <a:pPr eaLnBrk="1" hangingPunct="1"/>
            <a:r>
              <a:rPr lang="es-ES" altLang="es-ES" sz="2400" dirty="0"/>
              <a:t>A diferencia de otros jardines tradicionales, no hay agua presente en los jardines </a:t>
            </a:r>
            <a:r>
              <a:rPr lang="es-ES" altLang="es-ES" sz="2400" i="1" dirty="0"/>
              <a:t>Karesansui.</a:t>
            </a:r>
            <a:endParaRPr lang="es-ES" altLang="es-ES" sz="2400" dirty="0"/>
          </a:p>
          <a:p>
            <a:pPr eaLnBrk="1" hangingPunct="1"/>
            <a:endParaRPr lang="es-ES" altLang="es-ES" dirty="0"/>
          </a:p>
        </p:txBody>
      </p:sp>
    </p:spTree>
    <p:extLst>
      <p:ext uri="{BB962C8B-B14F-4D97-AF65-F5344CB8AC3E}">
        <p14:creationId xmlns:p14="http://schemas.microsoft.com/office/powerpoint/2010/main" val="7467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6897960" cy="5976515"/>
          </a:xfrm>
        </p:spPr>
        <p:txBody>
          <a:bodyPr>
            <a:normAutofit lnSpcReduction="10000"/>
          </a:bodyPr>
          <a:lstStyle/>
          <a:p>
            <a:pPr eaLnBrk="1" hangingPunct="1"/>
            <a:r>
              <a:rPr lang="es-ES" altLang="es-ES" sz="2400" dirty="0"/>
              <a:t>Es la grava o arena que simboliza el mar,  ríos o lagos. </a:t>
            </a:r>
          </a:p>
          <a:p>
            <a:pPr eaLnBrk="1" hangingPunct="1"/>
            <a:r>
              <a:rPr lang="es-ES" altLang="es-ES" sz="2400" dirty="0"/>
              <a:t>El acto de rastrillar la arena en un patrón que recuerda las olas u ondulaciones del agua tiene una función estética.</a:t>
            </a:r>
          </a:p>
          <a:p>
            <a:pPr eaLnBrk="1" hangingPunct="1"/>
            <a:r>
              <a:rPr lang="es-ES" altLang="es-ES" sz="2400" dirty="0"/>
              <a:t>Los sacerdotes Zen practican, el rastrillar también para ayudar a su concentración. </a:t>
            </a:r>
          </a:p>
          <a:p>
            <a:pPr eaLnBrk="1" hangingPunct="1"/>
            <a:r>
              <a:rPr lang="es-ES" altLang="es-ES" sz="2400" dirty="0"/>
              <a:t>El logro de la perfección de las líneas no es fácil.</a:t>
            </a:r>
          </a:p>
          <a:p>
            <a:pPr eaLnBrk="1" hangingPunct="1"/>
            <a:r>
              <a:rPr lang="es-ES" altLang="es-ES" sz="2400" dirty="0"/>
              <a:t>Los rastrillos están de acuerdo con los patrones de las crestas como se desee y se limita a algunos de los objetos de piedra situada en la zona de grava</a:t>
            </a:r>
          </a:p>
          <a:p>
            <a:pPr eaLnBrk="1" hangingPunct="1"/>
            <a:r>
              <a:rPr lang="es-ES" altLang="es-ES" sz="2400" dirty="0"/>
              <a:t> No pocas veces los patrones no son estáticas. </a:t>
            </a:r>
          </a:p>
          <a:p>
            <a:pPr eaLnBrk="1" hangingPunct="1"/>
            <a:r>
              <a:rPr lang="es-ES" altLang="es-ES" sz="2400" dirty="0"/>
              <a:t>El desarrollo de las variaciones en los patrones es un reto creativo e inspirador</a:t>
            </a:r>
            <a:r>
              <a:rPr lang="es-ES" altLang="es-ES" dirty="0"/>
              <a:t>. </a:t>
            </a:r>
          </a:p>
        </p:txBody>
      </p:sp>
    </p:spTree>
    <p:extLst>
      <p:ext uri="{BB962C8B-B14F-4D97-AF65-F5344CB8AC3E}">
        <p14:creationId xmlns:p14="http://schemas.microsoft.com/office/powerpoint/2010/main" val="3297255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620713"/>
            <a:ext cx="7113984" cy="5399087"/>
          </a:xfrm>
        </p:spPr>
        <p:txBody>
          <a:bodyPr>
            <a:normAutofit lnSpcReduction="10000"/>
          </a:bodyPr>
          <a:lstStyle/>
          <a:p>
            <a:pPr eaLnBrk="1" hangingPunct="1"/>
            <a:r>
              <a:rPr lang="es-ES" altLang="es-ES" dirty="0"/>
              <a:t>Los acuerdos de piedra y otros elementos en miniatura se utilizan para representar montañas y los elementos naturales del agua y las escenas, islas, ríos y cascadas.</a:t>
            </a:r>
          </a:p>
          <a:p>
            <a:pPr eaLnBrk="1" hangingPunct="1"/>
            <a:r>
              <a:rPr lang="es-ES" altLang="es-ES" dirty="0"/>
              <a:t>Piedra y arbustos en forma de </a:t>
            </a:r>
            <a:r>
              <a:rPr lang="es-ES" altLang="es-ES" i="1" dirty="0"/>
              <a:t>(karikomi, hako-zukuri</a:t>
            </a:r>
            <a:r>
              <a:rPr lang="es-ES" altLang="es-ES" dirty="0"/>
              <a:t> topiario) se usan indistintamente.</a:t>
            </a:r>
          </a:p>
          <a:p>
            <a:pPr eaLnBrk="1" hangingPunct="1"/>
            <a:r>
              <a:rPr lang="es-ES" altLang="es-ES" dirty="0"/>
              <a:t>En la mayoría de los jardines de musgo, este se utiliza como cobertura del suelo para crear "la tierra" cubierta por bosques. </a:t>
            </a:r>
          </a:p>
          <a:p>
            <a:pPr eaLnBrk="1" hangingPunct="1"/>
            <a:r>
              <a:rPr lang="es-ES" altLang="es-ES" dirty="0"/>
              <a:t>Aunque cada jardín es diferente en su composición, que utilizan principalmente los grupos de rocas y arbustos para representar una escena clásica de las montañas, valles y caídas de agua tomadas de la pintura paisajística china.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02410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7113984" cy="5543550"/>
          </a:xfrm>
        </p:spPr>
        <p:txBody>
          <a:bodyPr/>
          <a:lstStyle/>
          <a:p>
            <a:pPr eaLnBrk="1" hangingPunct="1"/>
            <a:r>
              <a:rPr lang="es-ES" altLang="es-ES" sz="2400" dirty="0"/>
              <a:t>En algunos de ellos el punto de vista también incorpora paisajes existentes, por ejemplo, las colinas de  detrás, como "paisaje prestado" (usando una técnica llamada </a:t>
            </a:r>
            <a:r>
              <a:rPr lang="es-ES" altLang="es-ES" sz="2400" i="1" dirty="0"/>
              <a:t>Shakkei).</a:t>
            </a:r>
          </a:p>
          <a:p>
            <a:pPr eaLnBrk="1" hangingPunct="1"/>
            <a:r>
              <a:rPr lang="es-ES" altLang="es-ES" sz="2400" dirty="0"/>
              <a:t>En Japón, el jardín tiene el mismo estatus que una obra de arte. </a:t>
            </a:r>
            <a:endParaRPr lang="es-ES" altLang="es-ES" sz="2400" i="1" dirty="0"/>
          </a:p>
        </p:txBody>
      </p:sp>
      <p:pic>
        <p:nvPicPr>
          <p:cNvPr id="12291" name="3 Imagen" descr="ston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2997200"/>
            <a:ext cx="65532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7696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3886200"/>
            <a:ext cx="21945600" cy="146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007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702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Zen Rock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076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Zuiho-ji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4787900" cy="792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Nanzenji-15_redimension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457200"/>
            <a:ext cx="4765675" cy="784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376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604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429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117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190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997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248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05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916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861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645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819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903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271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472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Jonan-gu-1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375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437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729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Japa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421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Gingu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698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Kyoto-garden-v-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9640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Kyoto-gink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095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Kyoto-ryoan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68242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Nanzen-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266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Nanzenji_Rock_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020763"/>
            <a:ext cx="13411200" cy="889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398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371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055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368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060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Kyoto Sand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1160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Kyoto Z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4881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0187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4954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109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5670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385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descr="Daito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4861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Daisen-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863" y="-552450"/>
            <a:ext cx="11515726" cy="796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095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Dry S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7467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Eikando J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6478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altLang="es-ES" dirty="0"/>
              <a:t>Gingaku-ji</a:t>
            </a:r>
          </a:p>
        </p:txBody>
      </p:sp>
      <p:sp>
        <p:nvSpPr>
          <p:cNvPr id="3" name="2 Marcador de contenido"/>
          <p:cNvSpPr>
            <a:spLocks noGrp="1"/>
          </p:cNvSpPr>
          <p:nvPr>
            <p:ph sz="quarter" idx="1"/>
          </p:nvPr>
        </p:nvSpPr>
        <p:spPr>
          <a:xfrm>
            <a:off x="457200" y="1600200"/>
            <a:ext cx="7355160" cy="4873752"/>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El </a:t>
            </a:r>
            <a:r>
              <a:rPr lang="es-ES" b="1" dirty="0"/>
              <a:t>Ginkaku-ji (</a:t>
            </a:r>
            <a:r>
              <a:rPr lang="es-ES" dirty="0"/>
              <a:t>Templo del Pabellón de plata), es un templo budista en Kioto, Japón. </a:t>
            </a:r>
          </a:p>
          <a:p>
            <a:pPr marL="274320" indent="-274320" eaLnBrk="1" fontAlgn="auto" hangingPunct="1">
              <a:spcBef>
                <a:spcPts val="580"/>
              </a:spcBef>
              <a:spcAft>
                <a:spcPts val="0"/>
              </a:spcAft>
              <a:buFont typeface="Wingdings 2"/>
              <a:buChar char=""/>
              <a:defRPr/>
            </a:pPr>
            <a:r>
              <a:rPr lang="es-ES" dirty="0"/>
              <a:t>Fue construido en 1474 por el </a:t>
            </a:r>
            <a:r>
              <a:rPr lang="es-ES" i="1" dirty="0">
                <a:hlinkClick r:id="rId2" action="ppaction://hlinkfile" tooltip="Shōgun"/>
              </a:rPr>
              <a:t>shōgun</a:t>
            </a:r>
            <a:r>
              <a:rPr lang="es-ES" dirty="0"/>
              <a:t> Ashikaga Yoshimasa, quien buscaba emular el Kinkaku-ji o «Pabellón dorado» construido por su abuelo Ashikaga Yoshimitsu, pero lamentablemente no pudo recubrir el edificio con plata tal y como lo había planeado. </a:t>
            </a:r>
          </a:p>
          <a:p>
            <a:pPr marL="274320" indent="-274320" eaLnBrk="1" fontAlgn="auto" hangingPunct="1">
              <a:spcBef>
                <a:spcPts val="580"/>
              </a:spcBef>
              <a:spcAft>
                <a:spcPts val="0"/>
              </a:spcAft>
              <a:buFont typeface="Wingdings 2"/>
              <a:buChar char=""/>
              <a:defRPr/>
            </a:pPr>
            <a:r>
              <a:rPr lang="es-ES" dirty="0"/>
              <a:t>El templo forma parte actualmente de la rama Shokoku-ji del Rinzai Zen.</a:t>
            </a:r>
          </a:p>
          <a:p>
            <a:pPr marL="274320" indent="-274320" eaLnBrk="1" fontAlgn="auto" hangingPunct="1">
              <a:spcBef>
                <a:spcPts val="580"/>
              </a:spcBef>
              <a:spcAft>
                <a:spcPts val="0"/>
              </a:spcAft>
              <a:buFont typeface="Wingdings 2"/>
              <a:buChar char=""/>
              <a:defRPr/>
            </a:pPr>
            <a:r>
              <a:rPr lang="es-ES" dirty="0"/>
              <a:t>Del mismo modo que el </a:t>
            </a:r>
            <a:r>
              <a:rPr lang="es-ES" i="1" dirty="0"/>
              <a:t>Kinkaku-ji</a:t>
            </a:r>
            <a:r>
              <a:rPr lang="es-ES" dirty="0"/>
              <a:t>, el </a:t>
            </a:r>
            <a:r>
              <a:rPr lang="es-ES" i="1" dirty="0"/>
              <a:t>Ginkaku-ji</a:t>
            </a:r>
            <a:r>
              <a:rPr lang="es-ES" dirty="0"/>
              <a:t> fue construido originalmente con la finalidad de servir como lugar de descanso y retiro del </a:t>
            </a:r>
            <a:r>
              <a:rPr lang="es-ES" i="1" dirty="0"/>
              <a:t>shōgun.</a:t>
            </a:r>
            <a:endParaRPr lang="es-ES" dirty="0"/>
          </a:p>
        </p:txBody>
      </p:sp>
    </p:spTree>
    <p:extLst>
      <p:ext uri="{BB962C8B-B14F-4D97-AF65-F5344CB8AC3E}">
        <p14:creationId xmlns:p14="http://schemas.microsoft.com/office/powerpoint/2010/main" val="28611772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620713"/>
            <a:ext cx="6609928" cy="5399087"/>
          </a:xfrm>
        </p:spPr>
        <p:txBody>
          <a:bodyPr/>
          <a:lstStyle/>
          <a:p>
            <a:pPr eaLnBrk="1" hangingPunct="1"/>
            <a:r>
              <a:rPr lang="es-ES" altLang="es-ES" sz="2400" dirty="0"/>
              <a:t>En 1485 Yoshimasa se convirtió en monje budista Zen y tras su muerte el edificio se convirtió en un templo budista renombrado como </a:t>
            </a:r>
            <a:r>
              <a:rPr lang="es-ES" altLang="es-ES" sz="2400" i="1" dirty="0"/>
              <a:t>Jishō-ji</a:t>
            </a:r>
            <a:r>
              <a:rPr lang="es-ES" altLang="es-ES" sz="2400" dirty="0"/>
              <a:t>.</a:t>
            </a:r>
          </a:p>
          <a:p>
            <a:pPr eaLnBrk="1" hangingPunct="1"/>
            <a:r>
              <a:rPr lang="es-ES" altLang="es-ES" sz="2400" dirty="0"/>
              <a:t>Además del edificio, el templo cuenta con jardines cubiertos de musgo y un jardín japonés.</a:t>
            </a:r>
          </a:p>
          <a:p>
            <a:pPr eaLnBrk="1" hangingPunct="1"/>
            <a:r>
              <a:rPr lang="es-ES" altLang="es-ES" sz="2400" dirty="0"/>
              <a:t>Forma parte del conjunto de </a:t>
            </a:r>
            <a:r>
              <a:rPr lang="es-ES" altLang="es-ES" sz="2400" i="1" dirty="0"/>
              <a:t>Monumentos históricos de la antigua Kioto (ciudades de Kioto, Uji y Otsu)</a:t>
            </a:r>
            <a:r>
              <a:rPr lang="es-ES" altLang="es-ES" sz="2400" dirty="0"/>
              <a:t> declarados Patrimonio de la Humanidad por la Unesco en el año 1994.</a:t>
            </a:r>
          </a:p>
          <a:p>
            <a:pPr eaLnBrk="1" hangingPunct="1"/>
            <a:endParaRPr lang="es-ES" altLang="es-ES" dirty="0"/>
          </a:p>
        </p:txBody>
      </p:sp>
    </p:spTree>
    <p:extLst>
      <p:ext uri="{BB962C8B-B14F-4D97-AF65-F5344CB8AC3E}">
        <p14:creationId xmlns:p14="http://schemas.microsoft.com/office/powerpoint/2010/main" val="39590272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chivo:03-05-JPN04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4" descr="http://upload.wikimedia.org/wikipedia/commons/2/20/Ginkaku-ji_with_sand_garde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50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557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Archivo:Ginkakuji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69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3418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lh4.ggpht.com/_K8j_dtn_lKc/R0OtDkXSmOI/AAAAAAAAAx0/TV92e2aSWrA/DSC003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0256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Ging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6103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Ging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2090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Ging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4041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3095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Ging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7322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Gingu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3557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Ging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803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a:xfrm>
            <a:off x="755576" y="274638"/>
            <a:ext cx="7169224" cy="850106"/>
          </a:xfrm>
        </p:spPr>
        <p:txBody>
          <a:bodyPr/>
          <a:lstStyle/>
          <a:p>
            <a:pPr eaLnBrk="1" hangingPunct="1"/>
            <a:r>
              <a:rPr lang="es-ES" altLang="es-ES" b="1" dirty="0"/>
              <a:t>Ryoan-ji</a:t>
            </a:r>
          </a:p>
        </p:txBody>
      </p:sp>
      <p:sp>
        <p:nvSpPr>
          <p:cNvPr id="69635" name="2 Marcador de contenido"/>
          <p:cNvSpPr>
            <a:spLocks noGrp="1"/>
          </p:cNvSpPr>
          <p:nvPr>
            <p:ph sz="quarter" idx="1"/>
          </p:nvPr>
        </p:nvSpPr>
        <p:spPr>
          <a:xfrm>
            <a:off x="457200" y="1412776"/>
            <a:ext cx="7211144" cy="5061176"/>
          </a:xfrm>
        </p:spPr>
        <p:txBody>
          <a:bodyPr>
            <a:normAutofit lnSpcReduction="10000"/>
          </a:bodyPr>
          <a:lstStyle/>
          <a:p>
            <a:pPr eaLnBrk="1" hangingPunct="1"/>
            <a:r>
              <a:rPr lang="es-ES" altLang="es-ES" sz="2400" b="1" dirty="0"/>
              <a:t>Ryōan-ji</a:t>
            </a:r>
            <a:r>
              <a:rPr lang="es-ES" altLang="es-ES" sz="2400" dirty="0"/>
              <a:t> </a:t>
            </a:r>
            <a:r>
              <a:rPr lang="es-ES" altLang="es-ES" sz="2400" i="1" dirty="0"/>
              <a:t>El templo del dragón tranquilo y pacífico</a:t>
            </a:r>
            <a:r>
              <a:rPr lang="es-ES" altLang="es-ES" sz="2400" dirty="0"/>
              <a:t> es un templo Zen situado en Kioto, Japón.</a:t>
            </a:r>
          </a:p>
          <a:p>
            <a:pPr eaLnBrk="1" hangingPunct="1"/>
            <a:r>
              <a:rPr lang="es-ES" altLang="es-ES" sz="2400" dirty="0"/>
              <a:t> Forma parte del conjunto de </a:t>
            </a:r>
            <a:r>
              <a:rPr lang="es-ES" altLang="es-ES" sz="2400" i="1" dirty="0"/>
              <a:t>Monumentos históricos de la antigua Kioto (ciudades de Kioto, Uji y Otsu)</a:t>
            </a:r>
            <a:r>
              <a:rPr lang="es-ES" altLang="es-ES" sz="2400" dirty="0"/>
              <a:t> declarados Patrimonio de la Humanidad por la Unesco en el año 1994. </a:t>
            </a:r>
          </a:p>
          <a:p>
            <a:pPr eaLnBrk="1" hangingPunct="1"/>
            <a:r>
              <a:rPr lang="es-ES" altLang="es-ES" sz="2400" dirty="0"/>
              <a:t>El templo fue creado por la escuela Myoshinji de los Rinzai, pertenecientes al Budismo Zen.</a:t>
            </a:r>
          </a:p>
          <a:p>
            <a:pPr eaLnBrk="1" hangingPunct="1"/>
            <a:r>
              <a:rPr lang="es-ES" altLang="es-ES" sz="2400" dirty="0"/>
              <a:t>Dentro de este templo existe uno de los karesansui (jardines secos) más famosos del mundo, construido a finales del siglo XV, en torno al 1488</a:t>
            </a:r>
            <a:r>
              <a:rPr lang="es-ES" altLang="es-ES" dirty="0"/>
              <a:t>.</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1090483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76250"/>
            <a:ext cx="7185992" cy="5543550"/>
          </a:xfrm>
        </p:spPr>
        <p:txBody>
          <a:bodyPr>
            <a:normAutofit fontScale="92500"/>
          </a:bodyPr>
          <a:lstStyle/>
          <a:p>
            <a:pPr eaLnBrk="1" hangingPunct="1"/>
            <a:r>
              <a:rPr lang="es-ES" altLang="es-ES" sz="2400" dirty="0"/>
              <a:t>El creador de este jardín no dejó ninguna explicación sobre su significado, por lo que durante siglos ha sido un misterio descubrir el verdadero sentido o el porqué de su gran belleza.</a:t>
            </a:r>
          </a:p>
          <a:p>
            <a:pPr eaLnBrk="1" hangingPunct="1"/>
            <a:r>
              <a:rPr lang="es-ES" altLang="es-ES" sz="2400" dirty="0"/>
              <a:t>Se trata de un jardín rectangular construido frente al edificio principal. </a:t>
            </a:r>
          </a:p>
          <a:p>
            <a:pPr eaLnBrk="1" hangingPunct="1"/>
            <a:r>
              <a:rPr lang="es-ES" altLang="es-ES" sz="2400" dirty="0"/>
              <a:t>La composición utiliza arena rastrillada, musgo, y rocas. </a:t>
            </a:r>
          </a:p>
          <a:p>
            <a:pPr eaLnBrk="1" hangingPunct="1"/>
            <a:r>
              <a:rPr lang="es-ES" altLang="es-ES" sz="2400" dirty="0"/>
              <a:t>Existe un predominio de formas alargadas colocadas en paralelo a la posición del edificio.</a:t>
            </a:r>
          </a:p>
          <a:p>
            <a:pPr eaLnBrk="1" hangingPunct="1"/>
            <a:r>
              <a:rPr lang="es-ES" altLang="es-ES" sz="2400" dirty="0"/>
              <a:t>Los tres lados restantes están cerrados por muros, lo que junto a la línea inferior de la plataforma desde la que se debe contemplar el edificio, permite acotar la visión del jardín en un marco longitudinal</a:t>
            </a:r>
            <a:r>
              <a:rPr lang="es-ES" altLang="es-ES" dirty="0"/>
              <a:t>.</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1347205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1052513"/>
            <a:ext cx="6753944" cy="5256212"/>
          </a:xfrm>
        </p:spPr>
        <p:txBody>
          <a:bodyPr/>
          <a:lstStyle/>
          <a:p>
            <a:pPr eaLnBrk="1" hangingPunct="1"/>
            <a:r>
              <a:rPr lang="es-ES" altLang="es-ES" sz="2400" dirty="0"/>
              <a:t>El jardín se ubica frente al salón Hojo, en el extremo sur, como una extensión del salón perteneciente al abad.</a:t>
            </a:r>
          </a:p>
          <a:p>
            <a:pPr eaLnBrk="1" hangingPunct="1"/>
            <a:r>
              <a:rPr lang="es-ES" altLang="es-ES" sz="2400" dirty="0"/>
              <a:t>En total hay 15 piedras dispuestas en 3 grandes grupos.</a:t>
            </a:r>
          </a:p>
          <a:p>
            <a:pPr eaLnBrk="1" hangingPunct="1"/>
            <a:r>
              <a:rPr lang="es-ES" altLang="es-ES" sz="2400" dirty="0"/>
              <a:t> El primero comprende las 3 rocas de más a la derecha.</a:t>
            </a:r>
          </a:p>
          <a:p>
            <a:pPr eaLnBrk="1" hangingPunct="1"/>
            <a:r>
              <a:rPr lang="es-ES" altLang="es-ES" sz="2400" dirty="0"/>
              <a:t> El segundo, las 5 siguientes, y el tercero, las 7 restantes.</a:t>
            </a:r>
          </a:p>
          <a:p>
            <a:pPr eaLnBrk="1" hangingPunct="1"/>
            <a:r>
              <a:rPr lang="es-ES" altLang="es-ES" sz="2400" dirty="0"/>
              <a:t> En cada grupo destaca una piedra mayor que las demás. </a:t>
            </a:r>
          </a:p>
        </p:txBody>
      </p:sp>
    </p:spTree>
    <p:extLst>
      <p:ext uri="{BB962C8B-B14F-4D97-AF65-F5344CB8AC3E}">
        <p14:creationId xmlns:p14="http://schemas.microsoft.com/office/powerpoint/2010/main" val="34118582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765175"/>
            <a:ext cx="6897960" cy="5254625"/>
          </a:xfrm>
        </p:spPr>
        <p:txBody>
          <a:bodyPr/>
          <a:lstStyle/>
          <a:p>
            <a:r>
              <a:rPr lang="es-ES" altLang="es-ES" sz="2400" dirty="0"/>
              <a:t>El musgo se utiliza como base de algunos grupos para dar unidad.</a:t>
            </a:r>
          </a:p>
          <a:p>
            <a:r>
              <a:rPr lang="es-ES" altLang="es-ES" sz="2400" dirty="0"/>
              <a:t>Existe una idea de movimiento, según miramos los grupos de derecha a izquierda, se van volviendo cada vez más dispersos, hasta llegar a las últimas dos piedras que no tienen musgo. No se puede ver todo de un sólo vistazo, hay que ir moviendo la vista.</a:t>
            </a:r>
          </a:p>
          <a:p>
            <a:endParaRPr lang="es-ES" altLang="es-ES" dirty="0"/>
          </a:p>
          <a:p>
            <a:endParaRPr lang="es-ES" altLang="es-ES" dirty="0"/>
          </a:p>
        </p:txBody>
      </p:sp>
    </p:spTree>
    <p:extLst>
      <p:ext uri="{BB962C8B-B14F-4D97-AF65-F5344CB8AC3E}">
        <p14:creationId xmlns:p14="http://schemas.microsoft.com/office/powerpoint/2010/main" val="15808759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4391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083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2019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Ryoan-ji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7000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Ston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7990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Ryoanji-12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0275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Ryoan-ji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6215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055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346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9410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2995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1523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yoto-garden-p-23"/>
          <p:cNvPicPr>
            <a:picLocks noChangeAspect="1" noChangeArrowheads="1"/>
          </p:cNvPicPr>
          <p:nvPr/>
        </p:nvPicPr>
        <p:blipFill>
          <a:blip r:embed="rId3">
            <a:extLst>
              <a:ext uri="{28A0092B-C50C-407E-A947-70E740481C1C}">
                <a14:useLocalDpi xmlns:a14="http://schemas.microsoft.com/office/drawing/2010/main" val="0"/>
              </a:ext>
            </a:extLst>
          </a:blip>
          <a:srcRect l="-2" r="-562" b="11691"/>
          <a:stretch>
            <a:fillRect/>
          </a:stretch>
        </p:blipFill>
        <p:spPr bwMode="auto">
          <a:xfrm>
            <a:off x="50800" y="0"/>
            <a:ext cx="9093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698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Kyoto-garden-v-22"/>
          <p:cNvPicPr>
            <a:picLocks noChangeAspect="1" noChangeArrowheads="1"/>
          </p:cNvPicPr>
          <p:nvPr/>
        </p:nvPicPr>
        <p:blipFill>
          <a:blip r:embed="rId3">
            <a:extLst>
              <a:ext uri="{28A0092B-C50C-407E-A947-70E740481C1C}">
                <a14:useLocalDpi xmlns:a14="http://schemas.microsoft.com/office/drawing/2010/main" val="0"/>
              </a:ext>
            </a:extLst>
          </a:blip>
          <a:srcRect r="-1015" b="12657"/>
          <a:stretch>
            <a:fillRect/>
          </a:stretch>
        </p:blipFill>
        <p:spPr bwMode="auto">
          <a:xfrm>
            <a:off x="0" y="0"/>
            <a:ext cx="9236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5457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Kyoto-garden-v-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2013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1510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Kyoto-garden-v-08"/>
          <p:cNvPicPr>
            <a:picLocks noChangeAspect="1" noChangeArrowheads="1"/>
          </p:cNvPicPr>
          <p:nvPr/>
        </p:nvPicPr>
        <p:blipFill>
          <a:blip r:embed="rId3">
            <a:extLst>
              <a:ext uri="{28A0092B-C50C-407E-A947-70E740481C1C}">
                <a14:useLocalDpi xmlns:a14="http://schemas.microsoft.com/office/drawing/2010/main" val="0"/>
              </a:ext>
            </a:extLst>
          </a:blip>
          <a:srcRect r="-1160" b="12270"/>
          <a:stretch>
            <a:fillRect/>
          </a:stretch>
        </p:blipFill>
        <p:spPr bwMode="auto">
          <a:xfrm>
            <a:off x="0" y="0"/>
            <a:ext cx="9250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5558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Kyoto-garden-v-28"/>
          <p:cNvPicPr>
            <a:picLocks noChangeAspect="1" noChangeArrowheads="1"/>
          </p:cNvPicPr>
          <p:nvPr/>
        </p:nvPicPr>
        <p:blipFill>
          <a:blip r:embed="rId3">
            <a:extLst>
              <a:ext uri="{28A0092B-C50C-407E-A947-70E740481C1C}">
                <a14:useLocalDpi xmlns:a14="http://schemas.microsoft.com/office/drawing/2010/main" val="0"/>
              </a:ext>
            </a:extLst>
          </a:blip>
          <a:srcRect b="1207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2875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Kyoto-garden-v-29"/>
          <p:cNvPicPr>
            <a:picLocks noChangeAspect="1" noChangeArrowheads="1"/>
          </p:cNvPicPr>
          <p:nvPr/>
        </p:nvPicPr>
        <p:blipFill>
          <a:blip r:embed="rId3">
            <a:extLst>
              <a:ext uri="{28A0092B-C50C-407E-A947-70E740481C1C}">
                <a14:useLocalDpi xmlns:a14="http://schemas.microsoft.com/office/drawing/2010/main" val="0"/>
              </a:ext>
            </a:extLst>
          </a:blip>
          <a:srcRect b="1265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608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Título"/>
          <p:cNvSpPr>
            <a:spLocks noGrp="1"/>
          </p:cNvSpPr>
          <p:nvPr>
            <p:ph type="title"/>
          </p:nvPr>
        </p:nvSpPr>
        <p:spPr>
          <a:xfrm>
            <a:off x="1259632" y="274638"/>
            <a:ext cx="6665168" cy="850106"/>
          </a:xfrm>
        </p:spPr>
        <p:txBody>
          <a:bodyPr/>
          <a:lstStyle/>
          <a:p>
            <a:pPr eaLnBrk="1" hangingPunct="1"/>
            <a:r>
              <a:rPr lang="es-ES" altLang="es-ES" b="1" dirty="0"/>
              <a:t>Nanzen-ji</a:t>
            </a:r>
          </a:p>
        </p:txBody>
      </p:sp>
      <p:sp>
        <p:nvSpPr>
          <p:cNvPr id="93187" name="2 Marcador de contenido"/>
          <p:cNvSpPr>
            <a:spLocks noGrp="1"/>
          </p:cNvSpPr>
          <p:nvPr>
            <p:ph sz="quarter" idx="1"/>
          </p:nvPr>
        </p:nvSpPr>
        <p:spPr>
          <a:xfrm>
            <a:off x="914400" y="1484313"/>
            <a:ext cx="6897960" cy="5545087"/>
          </a:xfrm>
        </p:spPr>
        <p:txBody>
          <a:bodyPr>
            <a:normAutofit lnSpcReduction="10000"/>
          </a:bodyPr>
          <a:lstStyle/>
          <a:p>
            <a:pPr eaLnBrk="1" hangingPunct="1"/>
            <a:r>
              <a:rPr lang="es-ES" altLang="es-ES" sz="2400" b="1" dirty="0"/>
              <a:t>Nanzen-ji</a:t>
            </a:r>
            <a:r>
              <a:rPr lang="es-ES" altLang="es-ES" sz="2400" dirty="0"/>
              <a:t> es un Templo budista  Zen en Kyoto , Japón . Nanzen-ji fue fundado en el medio período Heian</a:t>
            </a:r>
            <a:endParaRPr lang="es-ES" altLang="es-ES" sz="2400" baseline="30000" dirty="0"/>
          </a:p>
          <a:p>
            <a:pPr eaLnBrk="1" hangingPunct="1"/>
            <a:r>
              <a:rPr lang="es-ES" altLang="es-ES" sz="2400" dirty="0"/>
              <a:t>El jardín, se realizó después de 1611 y es un buen ejemplo del estilo karesansui (jardín seco) .</a:t>
            </a:r>
          </a:p>
          <a:p>
            <a:pPr eaLnBrk="1" hangingPunct="1"/>
            <a:r>
              <a:rPr lang="es-ES" altLang="es-ES" sz="2400" dirty="0"/>
              <a:t>Tiene un gran rectángulo de arena rodeada por un conjunto de edificios a ambos lados y un banco inclinado en otro lado. </a:t>
            </a:r>
          </a:p>
          <a:p>
            <a:pPr eaLnBrk="1" hangingPunct="1"/>
            <a:r>
              <a:rPr lang="es-ES" altLang="es-ES" sz="2400" dirty="0"/>
              <a:t>El banco cuenta con composiciones de rocalla ,que puede ser visto como cachorros de tigre o como una tortuga y una grulla (animales, asociados a las Islas de los Inmortales.</a:t>
            </a:r>
            <a:br>
              <a:rPr lang="es-ES" altLang="es-ES" dirty="0"/>
            </a:br>
            <a:br>
              <a:rPr lang="es-ES" altLang="es-ES" dirty="0"/>
            </a:br>
            <a:endParaRPr lang="es-ES" altLang="es-ES" dirty="0"/>
          </a:p>
          <a:p>
            <a:pPr eaLnBrk="1" hangingPunct="1"/>
            <a:endParaRPr lang="es-ES" altLang="es-ES" dirty="0"/>
          </a:p>
        </p:txBody>
      </p:sp>
    </p:spTree>
    <p:extLst>
      <p:ext uri="{BB962C8B-B14F-4D97-AF65-F5344CB8AC3E}">
        <p14:creationId xmlns:p14="http://schemas.microsoft.com/office/powerpoint/2010/main" val="25060009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Nanzenji-7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7842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Nanzenji-8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3506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www.sacred-destinations.com/japan/images/kyoto/nanzenji/rock-garden3-cc-dhch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949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3" descr="Nanzenji-10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3141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Nanzenji_Rock_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2259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Nazen-ji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7776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upload.wikimedia.org/wikipedia/commons/archive/1/14/20060624111410!Nanzen-ji_%E2%85%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7852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Nanzenji Temp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4688"/>
            <a:ext cx="9144000" cy="807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8934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a:xfrm>
            <a:off x="1259632" y="274638"/>
            <a:ext cx="6665168" cy="1143000"/>
          </a:xfrm>
        </p:spPr>
        <p:txBody>
          <a:bodyPr/>
          <a:lstStyle/>
          <a:p>
            <a:pPr eaLnBrk="1" hangingPunct="1"/>
            <a:r>
              <a:rPr lang="es-ES" altLang="es-ES" b="1" dirty="0"/>
              <a:t>Raikyu-ji</a:t>
            </a:r>
          </a:p>
        </p:txBody>
      </p:sp>
      <p:sp>
        <p:nvSpPr>
          <p:cNvPr id="102403" name="2 Marcador de contenido"/>
          <p:cNvSpPr>
            <a:spLocks noGrp="1"/>
          </p:cNvSpPr>
          <p:nvPr>
            <p:ph sz="quarter" idx="1"/>
          </p:nvPr>
        </p:nvSpPr>
        <p:spPr>
          <a:xfrm>
            <a:off x="914400" y="1268413"/>
            <a:ext cx="7113984" cy="4751387"/>
          </a:xfrm>
        </p:spPr>
        <p:txBody>
          <a:bodyPr>
            <a:normAutofit lnSpcReduction="10000"/>
          </a:bodyPr>
          <a:lstStyle/>
          <a:p>
            <a:pPr eaLnBrk="1" hangingPunct="1">
              <a:buFont typeface="Wingdings 2" pitchFamily="18" charset="2"/>
              <a:buNone/>
            </a:pPr>
            <a:r>
              <a:rPr lang="es-ES" altLang="es-ES" dirty="0"/>
              <a:t> </a:t>
            </a:r>
          </a:p>
          <a:p>
            <a:pPr eaLnBrk="1" hangingPunct="1"/>
            <a:r>
              <a:rPr lang="es-ES" altLang="es-ES" sz="2400" dirty="0"/>
              <a:t>Raikyuji es un templo Zen que fue establecido por Ashikaga en 1339.</a:t>
            </a:r>
          </a:p>
          <a:p>
            <a:pPr eaLnBrk="1" hangingPunct="1"/>
            <a:r>
              <a:rPr lang="es-ES" altLang="es-ES" sz="2400" dirty="0"/>
              <a:t>Su jardín es especialmente famoso y fue diseñado por Kobori Enshu, un gran maestro del té. </a:t>
            </a:r>
          </a:p>
          <a:p>
            <a:pPr eaLnBrk="1" hangingPunct="1"/>
            <a:r>
              <a:rPr lang="es-ES" altLang="es-ES" sz="2400" dirty="0"/>
              <a:t>Es un representante jardín zen japonés que fue construido a principios del periodo Edo. </a:t>
            </a:r>
            <a:br>
              <a:rPr lang="es-ES" altLang="es-ES" sz="2400" dirty="0"/>
            </a:br>
            <a:r>
              <a:rPr lang="es-ES" altLang="es-ES" sz="2400" dirty="0"/>
              <a:t>Desde el templo, el monte Atago, se pueden ver en la distancia como un "punto de vista prestado" más allá del jardín. En el centro de la grava rastrillada, hay dos islas de roca artificial llamado Tsuru isla y la isla de Kame. </a:t>
            </a:r>
          </a:p>
        </p:txBody>
      </p:sp>
    </p:spTree>
    <p:extLst>
      <p:ext uri="{BB962C8B-B14F-4D97-AF65-F5344CB8AC3E}">
        <p14:creationId xmlns:p14="http://schemas.microsoft.com/office/powerpoint/2010/main" val="11318519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476250"/>
            <a:ext cx="7113984" cy="5543550"/>
          </a:xfrm>
        </p:spPr>
        <p:txBody>
          <a:bodyPr/>
          <a:lstStyle/>
          <a:p>
            <a:pPr eaLnBrk="1" hangingPunct="1"/>
            <a:r>
              <a:rPr lang="es-ES" altLang="es-ES" sz="2400" dirty="0"/>
              <a:t>En el centro de la grava rastrillada, hay dos islas de roca artificial llamado Tsuru isla y la isla de Kame </a:t>
            </a:r>
          </a:p>
          <a:p>
            <a:pPr eaLnBrk="1" hangingPunct="1"/>
            <a:r>
              <a:rPr lang="es-ES" altLang="es-ES" sz="2400" dirty="0"/>
              <a:t>Ambos están rodeados de azaleas forma topiario ('okarikomi'), que está dispuesto a lo largo de pequeñas colinas artificiales. </a:t>
            </a:r>
          </a:p>
          <a:p>
            <a:pPr eaLnBrk="1" hangingPunct="1"/>
            <a:r>
              <a:rPr lang="es-ES" altLang="es-ES" sz="2400" dirty="0"/>
              <a:t>Esta forma también se utilizó para ilustrar la 'Seigaiha' (una forma de gagaku). </a:t>
            </a:r>
            <a:br>
              <a:rPr lang="es-ES" altLang="es-ES" sz="2400" dirty="0"/>
            </a:br>
            <a:r>
              <a:rPr lang="es-ES" altLang="es-ES" sz="2400" dirty="0"/>
              <a:t>El jardín tiene un ambiente elegante y, en 1974, fue designado como un sitio de belleza japonesa.</a:t>
            </a:r>
          </a:p>
        </p:txBody>
      </p:sp>
    </p:spTree>
    <p:extLst>
      <p:ext uri="{BB962C8B-B14F-4D97-AF65-F5344CB8AC3E}">
        <p14:creationId xmlns:p14="http://schemas.microsoft.com/office/powerpoint/2010/main" val="10664938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Raikyu-ji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5692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Raikyu-ji-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6938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RAIKYU-JI-TAKAHASHI-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6857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Reiun-in-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7775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nippon-kichi.jp/kichiCnt/img/682/682_01_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7" name="Picture 8" descr="http://static.panoramio.com/photos/original/2450659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8" name="Picture 10" descr="http://larryspeck.com/wp-content/uploads/2010/10/2010-3689-591x4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6434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0579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a:xfrm>
            <a:off x="755576" y="274638"/>
            <a:ext cx="7169224" cy="1143000"/>
          </a:xfrm>
        </p:spPr>
        <p:txBody>
          <a:bodyPr/>
          <a:lstStyle/>
          <a:p>
            <a:pPr eaLnBrk="1" hangingPunct="1"/>
            <a:r>
              <a:rPr lang="es-ES" altLang="es-ES" dirty="0"/>
              <a:t>Ryogen-en</a:t>
            </a:r>
          </a:p>
        </p:txBody>
      </p:sp>
      <p:sp>
        <p:nvSpPr>
          <p:cNvPr id="109571" name="2 Marcador de contenido"/>
          <p:cNvSpPr>
            <a:spLocks noGrp="1"/>
          </p:cNvSpPr>
          <p:nvPr>
            <p:ph sz="quarter" idx="1"/>
          </p:nvPr>
        </p:nvSpPr>
        <p:spPr/>
        <p:txBody>
          <a:bodyPr/>
          <a:lstStyle/>
          <a:p>
            <a:pPr eaLnBrk="1" hangingPunct="1"/>
            <a:r>
              <a:rPr lang="es-ES" altLang="es-ES" sz="2400" b="1" dirty="0"/>
              <a:t>Ryogen en</a:t>
            </a:r>
            <a:r>
              <a:rPr lang="es-ES" altLang="es-ES" sz="2400" dirty="0"/>
              <a:t> es un subtemplo del complejo budista Daitoku-ji , ubicado en Kita-ku , Kyoto , Japón .</a:t>
            </a:r>
          </a:p>
          <a:p>
            <a:pPr eaLnBrk="1" hangingPunct="1"/>
            <a:r>
              <a:rPr lang="es-ES" altLang="es-ES" sz="2400" dirty="0"/>
              <a:t> Fue construido en 1502 . </a:t>
            </a:r>
          </a:p>
          <a:p>
            <a:pPr eaLnBrk="1" hangingPunct="1"/>
            <a:r>
              <a:rPr lang="es-ES" altLang="es-ES" sz="2400" dirty="0"/>
              <a:t>Hay cinco jardines adyacentes a la residencia del abad , incluyendo Totekiko (decía ser el más pequeño jardín japonés de rocalla), -dan Isshi , Koda-tei , y Ryogin-tei (con una cubierta de jardín de musgo que se afirma que es el jardín más antiguo de Daitoku -ji, y se ha atribuido a Soami). </a:t>
            </a:r>
          </a:p>
          <a:p>
            <a:pPr eaLnBrk="1" hangingPunct="1"/>
            <a:endParaRPr lang="es-ES" altLang="es-ES" sz="2400" dirty="0"/>
          </a:p>
        </p:txBody>
      </p:sp>
    </p:spTree>
    <p:extLst>
      <p:ext uri="{BB962C8B-B14F-4D97-AF65-F5344CB8AC3E}">
        <p14:creationId xmlns:p14="http://schemas.microsoft.com/office/powerpoint/2010/main" val="184420238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Ryogen-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1180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Ryogen-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0443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Ryogen-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1154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h5.ggpht.com/_QcwCApVEtXk/SybMbdJJEUI/AAAAAAAACdU/i8EiwNq2lZk/DSC_00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2579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lh5.ggpht.com/_vIOek1sPuMo/TOYWlqKg8fI/AAAAAAAAHdU/T_QGReOxHRY/Ryogen-in%20Kameshima%20and%20Horais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4440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Título"/>
          <p:cNvSpPr>
            <a:spLocks noGrp="1"/>
          </p:cNvSpPr>
          <p:nvPr>
            <p:ph type="title"/>
          </p:nvPr>
        </p:nvSpPr>
        <p:spPr>
          <a:xfrm>
            <a:off x="755576" y="274638"/>
            <a:ext cx="7169224" cy="1143000"/>
          </a:xfrm>
        </p:spPr>
        <p:txBody>
          <a:bodyPr/>
          <a:lstStyle/>
          <a:p>
            <a:pPr eaLnBrk="1" hangingPunct="1"/>
            <a:r>
              <a:rPr lang="es-ES" altLang="es-ES" b="1" dirty="0"/>
              <a:t>Taizo-in</a:t>
            </a:r>
          </a:p>
        </p:txBody>
      </p:sp>
      <p:sp>
        <p:nvSpPr>
          <p:cNvPr id="115715" name="2 Marcador de contenido"/>
          <p:cNvSpPr>
            <a:spLocks noGrp="1"/>
          </p:cNvSpPr>
          <p:nvPr>
            <p:ph sz="quarter" idx="1"/>
          </p:nvPr>
        </p:nvSpPr>
        <p:spPr/>
        <p:txBody>
          <a:bodyPr/>
          <a:lstStyle/>
          <a:p>
            <a:pPr eaLnBrk="1" hangingPunct="1"/>
            <a:r>
              <a:rPr lang="es-ES" altLang="es-ES" sz="2400" dirty="0"/>
              <a:t>Taizo-in es un pequeño templo budismo Zen situado en el noroeste de Kioto sobre la base tranquila y espaciosa de Myoshin-ji. </a:t>
            </a:r>
          </a:p>
          <a:p>
            <a:pPr eaLnBrk="1" hangingPunct="1"/>
            <a:r>
              <a:rPr lang="es-ES" altLang="es-ES" sz="2400" dirty="0"/>
              <a:t>La zona está rodeada de templos que pertenecen al mundo de Kioto Patrimonio de la Humanidad, entre ellos el Pabellón de Oro, y no está lejos de las pintorescas montañas y ríos de Arashiyama. </a:t>
            </a:r>
            <a:br>
              <a:rPr lang="es-ES" altLang="es-ES" sz="2400" dirty="0"/>
            </a:br>
            <a:r>
              <a:rPr lang="es-ES" altLang="es-ES" sz="2400" dirty="0"/>
              <a:t>Con sus hermosos jardines y tesoros del arte japonés, Taizo-in es el más antiguo y más famoso sub-templos del complejo Myoshin-ji, y uno de los pocos templos budistas en Kyoto.para ofrecer la cultura zen al visitante internacional.</a:t>
            </a:r>
          </a:p>
          <a:p>
            <a:pPr eaLnBrk="1" hangingPunct="1"/>
            <a:endParaRPr lang="es-ES" altLang="es-ES" dirty="0"/>
          </a:p>
        </p:txBody>
      </p:sp>
    </p:spTree>
    <p:extLst>
      <p:ext uri="{BB962C8B-B14F-4D97-AF65-F5344CB8AC3E}">
        <p14:creationId xmlns:p14="http://schemas.microsoft.com/office/powerpoint/2010/main" val="22220393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Taizo-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886200"/>
            <a:ext cx="19507200" cy="146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96651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Taizo-in-01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9654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Taizo-in-10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4513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Taizo-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3930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Taizo-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7639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Taizo-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3691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Taizo-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234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Taizo-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2802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Taizo-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2950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a:xfrm>
            <a:off x="1115616" y="274638"/>
            <a:ext cx="6809184" cy="1143000"/>
          </a:xfrm>
        </p:spPr>
        <p:txBody>
          <a:bodyPr/>
          <a:lstStyle/>
          <a:p>
            <a:pPr eaLnBrk="1" hangingPunct="1"/>
            <a:r>
              <a:rPr lang="es-ES" altLang="es-ES" dirty="0"/>
              <a:t>Tenju-an</a:t>
            </a:r>
          </a:p>
        </p:txBody>
      </p:sp>
      <p:sp>
        <p:nvSpPr>
          <p:cNvPr id="125955" name="2 Marcador de contenido"/>
          <p:cNvSpPr>
            <a:spLocks noGrp="1"/>
          </p:cNvSpPr>
          <p:nvPr>
            <p:ph sz="quarter" idx="1"/>
          </p:nvPr>
        </p:nvSpPr>
        <p:spPr>
          <a:xfrm>
            <a:off x="899592" y="1600200"/>
            <a:ext cx="7025208" cy="4873752"/>
          </a:xfrm>
        </p:spPr>
        <p:txBody>
          <a:bodyPr/>
          <a:lstStyle/>
          <a:p>
            <a:pPr eaLnBrk="1" hangingPunct="1"/>
            <a:r>
              <a:rPr lang="es-ES" altLang="es-ES" sz="2400" dirty="0"/>
              <a:t>Tenju-an es otro sub-templo del complejo budista Nanzen-ji. </a:t>
            </a:r>
          </a:p>
          <a:p>
            <a:pPr eaLnBrk="1" hangingPunct="1"/>
            <a:r>
              <a:rPr lang="es-ES" altLang="es-ES" sz="2400" dirty="0"/>
              <a:t>Fue fundado a finales del siglo XIV  por Kokan Shiren en honor del sacerdote Fumon, el fundador de Nanzen-ji.</a:t>
            </a:r>
          </a:p>
          <a:p>
            <a:pPr eaLnBrk="1" hangingPunct="1"/>
            <a:endParaRPr lang="es-ES" altLang="es-ES" sz="2400" dirty="0"/>
          </a:p>
        </p:txBody>
      </p:sp>
    </p:spTree>
    <p:extLst>
      <p:ext uri="{BB962C8B-B14F-4D97-AF65-F5344CB8AC3E}">
        <p14:creationId xmlns:p14="http://schemas.microsoft.com/office/powerpoint/2010/main" val="22345426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6" descr="http://static.panoramio.com/photos/original/18284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8265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learn.bowdoin.edu/japanesegardens/elements/paths/Path.Tenju-an.A/Path.Tenju-an.A.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3709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learn.bowdoin.edu/japanesegardens/elements/paths/Path.Tenju-an.B/Path.Tenju-an.B.jpg">
            <a:hlinkClick r:id="rId3" tooltip="Click to clos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03257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4" descr="http://lh6.ggpht.com/_N9-xcdpr-EE/RXvRYHw64vI/AAAAAAAAAnw/hMTBeWIz2mg/s640/CIMG03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16322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4" descr="http://lh6.ggpht.com/_N9-xcdpr-EE/RXvRZHw64wI/AAAAAAAAAn4/hwWnAgNm_No/s640/CIMG03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408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lh5.ggpht.com/_N9-xcdpr-EE/RXvRc3w640I/AAAAAAAAAoY/Yo04JBE2uyw/s640/CIMG03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1525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Título"/>
          <p:cNvSpPr>
            <a:spLocks noGrp="1"/>
          </p:cNvSpPr>
          <p:nvPr>
            <p:ph type="title"/>
          </p:nvPr>
        </p:nvSpPr>
        <p:spPr>
          <a:xfrm>
            <a:off x="827584" y="274638"/>
            <a:ext cx="7097216" cy="1143000"/>
          </a:xfrm>
        </p:spPr>
        <p:txBody>
          <a:bodyPr/>
          <a:lstStyle/>
          <a:p>
            <a:pPr eaLnBrk="1" hangingPunct="1"/>
            <a:r>
              <a:rPr lang="es-ES" altLang="es-ES" dirty="0"/>
              <a:t>Tofuku-ji</a:t>
            </a:r>
          </a:p>
        </p:txBody>
      </p:sp>
      <p:sp>
        <p:nvSpPr>
          <p:cNvPr id="133123" name="2 Marcador de contenido"/>
          <p:cNvSpPr>
            <a:spLocks noGrp="1"/>
          </p:cNvSpPr>
          <p:nvPr>
            <p:ph sz="quarter" idx="1"/>
          </p:nvPr>
        </p:nvSpPr>
        <p:spPr/>
        <p:txBody>
          <a:bodyPr>
            <a:normAutofit/>
          </a:bodyPr>
          <a:lstStyle/>
          <a:p>
            <a:pPr eaLnBrk="1" hangingPunct="1"/>
            <a:r>
              <a:rPr lang="es-ES" altLang="es-ES" sz="2400" b="1" dirty="0"/>
              <a:t>Tōfuku-ji</a:t>
            </a:r>
            <a:r>
              <a:rPr lang="es-ES" altLang="es-ES" sz="2400" dirty="0"/>
              <a:t> </a:t>
            </a:r>
            <a:r>
              <a:rPr lang="ja-JP" altLang="es-ES" sz="2400" dirty="0">
                <a:cs typeface="HG創英ﾌﾟﾚｾﾞﾝｽEB"/>
              </a:rPr>
              <a:t> </a:t>
            </a:r>
            <a:r>
              <a:rPr lang="es-ES" altLang="es-ES" sz="2400" dirty="0"/>
              <a:t>es un templo budista en Higashiyama-ku , en Kyoto , Japón . </a:t>
            </a:r>
          </a:p>
          <a:p>
            <a:pPr eaLnBrk="1" hangingPunct="1"/>
            <a:r>
              <a:rPr lang="es-ES" altLang="es-ES" sz="2400" dirty="0"/>
              <a:t>Tōfuku-ji toma su nombre de dos templos Nara , Todai-ji y Kofuku-ji . </a:t>
            </a:r>
            <a:endParaRPr lang="es-ES" altLang="es-ES" sz="2400" baseline="30000" dirty="0"/>
          </a:p>
          <a:p>
            <a:pPr eaLnBrk="1" hangingPunct="1"/>
            <a:r>
              <a:rPr lang="es-ES" altLang="es-ES" sz="2400" dirty="0"/>
              <a:t> Es uno de los llamados </a:t>
            </a:r>
            <a:r>
              <a:rPr lang="es-ES" altLang="es-ES" sz="2400" i="1" dirty="0"/>
              <a:t>Gozan</a:t>
            </a:r>
            <a:r>
              <a:rPr lang="es-ES" altLang="es-ES" sz="2400" dirty="0"/>
              <a:t> de Kyoto o "cinco grandes templos Zen de Kyoto.</a:t>
            </a:r>
          </a:p>
          <a:p>
            <a:pPr eaLnBrk="1" hangingPunct="1"/>
            <a:r>
              <a:rPr lang="es-ES" altLang="es-ES" sz="2400" dirty="0"/>
              <a:t>Hay una serie de jardines en los diferentes recintos de Tōfuku-ji.</a:t>
            </a:r>
          </a:p>
          <a:p>
            <a:pPr eaLnBrk="1" hangingPunct="1"/>
            <a:r>
              <a:rPr lang="es-ES" altLang="es-ES" sz="2400" dirty="0"/>
              <a:t>El jardín actual fue diseñado por el arquitecto paisajista Mirei Shigemori  en la década de 1930.</a:t>
            </a:r>
          </a:p>
          <a:p>
            <a:pPr eaLnBrk="1" hangingPunct="1"/>
            <a:endParaRPr lang="es-ES" altLang="es-ES" sz="2400"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4650823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sz="quarter" idx="1"/>
          </p:nvPr>
        </p:nvSpPr>
        <p:spPr>
          <a:xfrm>
            <a:off x="914400" y="908050"/>
            <a:ext cx="7113984" cy="5111750"/>
          </a:xfrm>
        </p:spPr>
        <p:txBody>
          <a:bodyPr/>
          <a:lstStyle/>
          <a:p>
            <a:pPr eaLnBrk="1" hangingPunct="1"/>
            <a:r>
              <a:rPr lang="es-ES" altLang="es-ES" sz="2400" dirty="0"/>
              <a:t>El jardín de musgo, en particular, ha sido emblemático de la renovación de los principios de la jardinería japonesa en el siglo XX. </a:t>
            </a:r>
          </a:p>
          <a:p>
            <a:pPr eaLnBrk="1" hangingPunct="1"/>
            <a:r>
              <a:rPr lang="es-ES" altLang="es-ES" sz="2400" dirty="0"/>
              <a:t>El templo cuenta con un gran número de arboles de arce japonés, es más concurrido durante la temporada de otoño, cuando las personas acuden para ver la coloración del follaje otoñal. </a:t>
            </a:r>
          </a:p>
          <a:p>
            <a:pPr eaLnBrk="1" hangingPunct="1"/>
            <a:r>
              <a:rPr lang="es-ES" altLang="es-ES" sz="2400" dirty="0"/>
              <a:t>Es una tradición para ver las hojas del puente Tsūten-kyo.</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3492661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Tofukuji Garden3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7721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Tofukuji Souther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5236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Tofukuji St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0"/>
            <a:ext cx="94202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2951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Tofu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4122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Tofukuji Wester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75806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Archivo: Toufuku-ji hojyo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6430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Archivo: Toufuku-ji kaizandou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94961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i.images.cdn.fotopedia.com/nwoehnl-qcXjA1nUWf4-hd/Kyoto/Buddhist_temples/Hojo_in_the_Kamakura_period_1221-1333/Tofuku-ji/Leaf_peeping-Tofuku-ji-h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53282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4.bp.blogspot.com/_C2M3vuTGNzs/TOBr2aNd53I/AAAAAAAAAd8/PChRbyFJslo/s1600/DSCN34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375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3.bp.blogspot.com/_VDIHuP-DMCM/TOKBwctVfAI/AAAAAAAAHCM/RCmtL12WBbo/s1600/PB1563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29158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TotalTime>
  <Words>2010</Words>
  <Application>Microsoft Office PowerPoint</Application>
  <PresentationFormat>Presentación en pantalla (4:3)</PresentationFormat>
  <Paragraphs>317</Paragraphs>
  <Slides>136</Slides>
  <Notes>115</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136</vt:i4>
      </vt:variant>
    </vt:vector>
  </HeadingPairs>
  <TitlesOfParts>
    <vt:vector size="144" baseType="lpstr">
      <vt:lpstr>ＭＳ Ｐ明朝</vt:lpstr>
      <vt:lpstr>Arial</vt:lpstr>
      <vt:lpstr>Calibri</vt:lpstr>
      <vt:lpstr>Century Schoolbook</vt:lpstr>
      <vt:lpstr>HG創英ﾌﾟﾚｾﾞﾝｽEB</vt:lpstr>
      <vt:lpstr>Wingdings</vt:lpstr>
      <vt:lpstr>Wingdings 2</vt:lpstr>
      <vt:lpstr>Default Theme</vt:lpstr>
      <vt:lpstr>ASIA.-LA VUELTA AL MUNDO EN 885 JARDINES.-JAPONESES.-Zen Japanese Gardens.-Gingaku-ji.-Ryoan-ji.-Nanzen-ji.-Raikyu-ji.-Ryogen-en.-Taizo-in.-Tenju-an. Tofuku-ji-</vt:lpstr>
      <vt:lpstr>Zen Japanese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Gingaku-ji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Ryoan-ji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Nanzen-ji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Raikyu-ji</vt:lpstr>
      <vt:lpstr>Presentación de PowerPoint</vt:lpstr>
      <vt:lpstr>Presentación de PowerPoint</vt:lpstr>
      <vt:lpstr>Presentación de PowerPoint</vt:lpstr>
      <vt:lpstr>Presentación de PowerPoint</vt:lpstr>
      <vt:lpstr>Presentación de PowerPoint</vt:lpstr>
      <vt:lpstr>Presentación de PowerPoint</vt:lpstr>
      <vt:lpstr>Ryogen-en</vt:lpstr>
      <vt:lpstr>Presentación de PowerPoint</vt:lpstr>
      <vt:lpstr>Presentación de PowerPoint</vt:lpstr>
      <vt:lpstr>Presentación de PowerPoint</vt:lpstr>
      <vt:lpstr>Presentación de PowerPoint</vt:lpstr>
      <vt:lpstr>Presentación de PowerPoint</vt:lpstr>
      <vt:lpstr>Taizo-in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Tenju-an</vt:lpstr>
      <vt:lpstr>Presentación de PowerPoint</vt:lpstr>
      <vt:lpstr>Presentación de PowerPoint</vt:lpstr>
      <vt:lpstr>Presentación de PowerPoint</vt:lpstr>
      <vt:lpstr>Presentación de PowerPoint</vt:lpstr>
      <vt:lpstr>Presentación de PowerPoint</vt:lpstr>
      <vt:lpstr>Presentación de PowerPoint</vt:lpstr>
      <vt:lpstr>Tofuku-ji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6</cp:revision>
  <dcterms:created xsi:type="dcterms:W3CDTF">2013-09-13T06:46:09Z</dcterms:created>
  <dcterms:modified xsi:type="dcterms:W3CDTF">2018-03-02T06:47:20Z</dcterms:modified>
</cp:coreProperties>
</file>