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7" r:id="rId3"/>
    <p:sldId id="258" r:id="rId4"/>
    <p:sldId id="379"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8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5A51FD-EFDD-490B-83A9-CD302E652552}"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897400-0ADD-4AB7-A9CE-8DB0AEECF314}" type="slidenum">
              <a:rPr lang="es-ES" smtClean="0"/>
              <a:t>‹Nº›</a:t>
            </a:fld>
            <a:endParaRPr lang="es-ES" dirty="0"/>
          </a:p>
        </p:txBody>
      </p:sp>
    </p:spTree>
    <p:extLst>
      <p:ext uri="{BB962C8B-B14F-4D97-AF65-F5344CB8AC3E}">
        <p14:creationId xmlns:p14="http://schemas.microsoft.com/office/powerpoint/2010/main" val="348585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Yarkon Pakr.-Tropical Garden Tel Aviv</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7F7FECB-AB32-4538-B9AA-8D280939C1F3}" type="slidenum">
              <a:rPr lang="es-ES" altLang="es-ES">
                <a:solidFill>
                  <a:prstClr val="black"/>
                </a:solidFill>
              </a:rPr>
              <a:pPr eaLnBrk="1" hangingPunct="1"/>
              <a:t>53</a:t>
            </a:fld>
            <a:endParaRPr lang="es-ES" alt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Yarkon Pakr.-Tropical Garden Tel Aviv</a:t>
            </a:r>
          </a:p>
          <a:p>
            <a:pPr>
              <a:spcBef>
                <a:spcPct val="0"/>
              </a:spcBef>
            </a:pPr>
            <a:endParaRPr lang="es-ES" altLang="es-ES" dirty="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A2080D5-E85A-4A3C-B89E-38FC20A8663D}" type="slidenum">
              <a:rPr lang="es-ES" altLang="es-ES">
                <a:solidFill>
                  <a:prstClr val="black"/>
                </a:solidFill>
              </a:rPr>
              <a:pPr eaLnBrk="1" hangingPunct="1"/>
              <a:t>54</a:t>
            </a:fld>
            <a:endParaRPr lang="es-ES" alt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AC7DB1B-9CD7-4B8A-83FA-9650B33EA6BE}" type="slidenum">
              <a:rPr lang="es-ES" altLang="es-ES">
                <a:solidFill>
                  <a:prstClr val="black"/>
                </a:solidFill>
              </a:rPr>
              <a:pPr eaLnBrk="1" hangingPunct="1"/>
              <a:t>82</a:t>
            </a:fld>
            <a:endParaRPr lang="es-ES" alt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102</a:t>
            </a:fld>
            <a:endParaRPr lang="es-ES" dirty="0"/>
          </a:p>
        </p:txBody>
      </p:sp>
    </p:spTree>
    <p:extLst>
      <p:ext uri="{BB962C8B-B14F-4D97-AF65-F5344CB8AC3E}">
        <p14:creationId xmlns:p14="http://schemas.microsoft.com/office/powerpoint/2010/main" val="1259488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103</a:t>
            </a:fld>
            <a:endParaRPr lang="es-ES" dirty="0"/>
          </a:p>
        </p:txBody>
      </p:sp>
    </p:spTree>
    <p:extLst>
      <p:ext uri="{BB962C8B-B14F-4D97-AF65-F5344CB8AC3E}">
        <p14:creationId xmlns:p14="http://schemas.microsoft.com/office/powerpoint/2010/main" val="2788400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104</a:t>
            </a:fld>
            <a:endParaRPr lang="es-ES" dirty="0"/>
          </a:p>
        </p:txBody>
      </p:sp>
    </p:spTree>
    <p:extLst>
      <p:ext uri="{BB962C8B-B14F-4D97-AF65-F5344CB8AC3E}">
        <p14:creationId xmlns:p14="http://schemas.microsoft.com/office/powerpoint/2010/main" val="370149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105</a:t>
            </a:fld>
            <a:endParaRPr lang="es-ES" dirty="0"/>
          </a:p>
        </p:txBody>
      </p:sp>
    </p:spTree>
    <p:extLst>
      <p:ext uri="{BB962C8B-B14F-4D97-AF65-F5344CB8AC3E}">
        <p14:creationId xmlns:p14="http://schemas.microsoft.com/office/powerpoint/2010/main" val="189426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106</a:t>
            </a:fld>
            <a:endParaRPr lang="es-ES" dirty="0"/>
          </a:p>
        </p:txBody>
      </p:sp>
    </p:spTree>
    <p:extLst>
      <p:ext uri="{BB962C8B-B14F-4D97-AF65-F5344CB8AC3E}">
        <p14:creationId xmlns:p14="http://schemas.microsoft.com/office/powerpoint/2010/main" val="163503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107</a:t>
            </a:fld>
            <a:endParaRPr lang="es-ES" dirty="0"/>
          </a:p>
        </p:txBody>
      </p:sp>
    </p:spTree>
    <p:extLst>
      <p:ext uri="{BB962C8B-B14F-4D97-AF65-F5344CB8AC3E}">
        <p14:creationId xmlns:p14="http://schemas.microsoft.com/office/powerpoint/2010/main" val="16258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108</a:t>
            </a:fld>
            <a:endParaRPr lang="es-ES" dirty="0"/>
          </a:p>
        </p:txBody>
      </p:sp>
    </p:spTree>
    <p:extLst>
      <p:ext uri="{BB962C8B-B14F-4D97-AF65-F5344CB8AC3E}">
        <p14:creationId xmlns:p14="http://schemas.microsoft.com/office/powerpoint/2010/main" val="3421426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109</a:t>
            </a:fld>
            <a:endParaRPr lang="es-ES" dirty="0"/>
          </a:p>
        </p:txBody>
      </p:sp>
    </p:spTree>
    <p:extLst>
      <p:ext uri="{BB962C8B-B14F-4D97-AF65-F5344CB8AC3E}">
        <p14:creationId xmlns:p14="http://schemas.microsoft.com/office/powerpoint/2010/main" val="4117112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110</a:t>
            </a:fld>
            <a:endParaRPr lang="es-ES" dirty="0"/>
          </a:p>
        </p:txBody>
      </p:sp>
    </p:spTree>
    <p:extLst>
      <p:ext uri="{BB962C8B-B14F-4D97-AF65-F5344CB8AC3E}">
        <p14:creationId xmlns:p14="http://schemas.microsoft.com/office/powerpoint/2010/main" val="1745894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111</a:t>
            </a:fld>
            <a:endParaRPr lang="es-ES" dirty="0"/>
          </a:p>
        </p:txBody>
      </p:sp>
    </p:spTree>
    <p:extLst>
      <p:ext uri="{BB962C8B-B14F-4D97-AF65-F5344CB8AC3E}">
        <p14:creationId xmlns:p14="http://schemas.microsoft.com/office/powerpoint/2010/main" val="4083460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112</a:t>
            </a:fld>
            <a:endParaRPr lang="es-ES" dirty="0"/>
          </a:p>
        </p:txBody>
      </p:sp>
    </p:spTree>
    <p:extLst>
      <p:ext uri="{BB962C8B-B14F-4D97-AF65-F5344CB8AC3E}">
        <p14:creationId xmlns:p14="http://schemas.microsoft.com/office/powerpoint/2010/main" val="57741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114</a:t>
            </a:fld>
            <a:endParaRPr lang="es-ES" dirty="0"/>
          </a:p>
        </p:txBody>
      </p:sp>
    </p:spTree>
    <p:extLst>
      <p:ext uri="{BB962C8B-B14F-4D97-AF65-F5344CB8AC3E}">
        <p14:creationId xmlns:p14="http://schemas.microsoft.com/office/powerpoint/2010/main" val="3341030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115</a:t>
            </a:fld>
            <a:endParaRPr lang="es-ES" dirty="0"/>
          </a:p>
        </p:txBody>
      </p:sp>
    </p:spTree>
    <p:extLst>
      <p:ext uri="{BB962C8B-B14F-4D97-AF65-F5344CB8AC3E}">
        <p14:creationId xmlns:p14="http://schemas.microsoft.com/office/powerpoint/2010/main" val="3886608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116</a:t>
            </a:fld>
            <a:endParaRPr lang="es-ES" dirty="0"/>
          </a:p>
        </p:txBody>
      </p:sp>
    </p:spTree>
    <p:extLst>
      <p:ext uri="{BB962C8B-B14F-4D97-AF65-F5344CB8AC3E}">
        <p14:creationId xmlns:p14="http://schemas.microsoft.com/office/powerpoint/2010/main" val="4002301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117</a:t>
            </a:fld>
            <a:endParaRPr lang="es-ES" dirty="0"/>
          </a:p>
        </p:txBody>
      </p:sp>
    </p:spTree>
    <p:extLst>
      <p:ext uri="{BB962C8B-B14F-4D97-AF65-F5344CB8AC3E}">
        <p14:creationId xmlns:p14="http://schemas.microsoft.com/office/powerpoint/2010/main" val="3826402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118</a:t>
            </a:fld>
            <a:endParaRPr lang="es-ES" dirty="0"/>
          </a:p>
        </p:txBody>
      </p:sp>
    </p:spTree>
    <p:extLst>
      <p:ext uri="{BB962C8B-B14F-4D97-AF65-F5344CB8AC3E}">
        <p14:creationId xmlns:p14="http://schemas.microsoft.com/office/powerpoint/2010/main" val="1394875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119</a:t>
            </a:fld>
            <a:endParaRPr lang="es-ES" dirty="0"/>
          </a:p>
        </p:txBody>
      </p:sp>
    </p:spTree>
    <p:extLst>
      <p:ext uri="{BB962C8B-B14F-4D97-AF65-F5344CB8AC3E}">
        <p14:creationId xmlns:p14="http://schemas.microsoft.com/office/powerpoint/2010/main" val="223123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120</a:t>
            </a:fld>
            <a:endParaRPr lang="es-ES" dirty="0"/>
          </a:p>
        </p:txBody>
      </p:sp>
    </p:spTree>
    <p:extLst>
      <p:ext uri="{BB962C8B-B14F-4D97-AF65-F5344CB8AC3E}">
        <p14:creationId xmlns:p14="http://schemas.microsoft.com/office/powerpoint/2010/main" val="1398833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121</a:t>
            </a:fld>
            <a:endParaRPr lang="es-ES" dirty="0"/>
          </a:p>
        </p:txBody>
      </p:sp>
    </p:spTree>
    <p:extLst>
      <p:ext uri="{BB962C8B-B14F-4D97-AF65-F5344CB8AC3E}">
        <p14:creationId xmlns:p14="http://schemas.microsoft.com/office/powerpoint/2010/main" val="3955404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122</a:t>
            </a:fld>
            <a:endParaRPr lang="es-ES" dirty="0"/>
          </a:p>
        </p:txBody>
      </p:sp>
    </p:spTree>
    <p:extLst>
      <p:ext uri="{BB962C8B-B14F-4D97-AF65-F5344CB8AC3E}">
        <p14:creationId xmlns:p14="http://schemas.microsoft.com/office/powerpoint/2010/main" val="986983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123</a:t>
            </a:fld>
            <a:endParaRPr lang="es-ES" dirty="0"/>
          </a:p>
        </p:txBody>
      </p:sp>
    </p:spTree>
    <p:extLst>
      <p:ext uri="{BB962C8B-B14F-4D97-AF65-F5344CB8AC3E}">
        <p14:creationId xmlns:p14="http://schemas.microsoft.com/office/powerpoint/2010/main" val="3794747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124</a:t>
            </a:fld>
            <a:endParaRPr lang="es-ES" dirty="0"/>
          </a:p>
        </p:txBody>
      </p:sp>
    </p:spTree>
    <p:extLst>
      <p:ext uri="{BB962C8B-B14F-4D97-AF65-F5344CB8AC3E}">
        <p14:creationId xmlns:p14="http://schemas.microsoft.com/office/powerpoint/2010/main" val="3796886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AC897400-0ADD-4AB7-A9CE-8DB0AEECF314}" type="slidenum">
              <a:rPr lang="es-ES" smtClean="0"/>
              <a:t>125</a:t>
            </a:fld>
            <a:endParaRPr lang="es-ES" dirty="0"/>
          </a:p>
        </p:txBody>
      </p:sp>
    </p:spTree>
    <p:extLst>
      <p:ext uri="{BB962C8B-B14F-4D97-AF65-F5344CB8AC3E}">
        <p14:creationId xmlns:p14="http://schemas.microsoft.com/office/powerpoint/2010/main" val="3193779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upload.wikimedia.org/wikipedia/commons/c/c1/Jerusalem_Botanical_Garden_visitors_center.JP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e/e8/Jerusalem_Botanical_Garden_Givat_Ram.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upload.wikimedia.org/wikipedia/commons/a/a4/BotanicoJerusa.jp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upload.wikimedia.org/wikipedia/commons/a/a7/PikiWiki_Israel_5486_Plants_of_Israel.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8/8f/Jerusalem_Botanical_Gardens_IMG_0479.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upload.wikimedia.org/wikipedia/commons/b/bd/Jerusalem_Botanical_Gardens_IMG_0470.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upload.wikimedia.org/wikipedia/commons/f/f1/Jerusalem_Botanical_Gardens_IMG_0489.JP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upload.wikimedia.org/wikipedia/commons/c/cf/Tropical_Greenhouse_Jerusalem_Botanical_Gardens_IMG_0467.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upload.wikimedia.org/wikipedia/commons/2/23/Jerusalem_Botanical_Gardens_IMG_0483.JPG" TargetMode="Externa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hyperlink" Target="//upload.wikimedia.org/wikipedia/commons/4/44/Jerusalem_Botanical_Gardens_IMG_0471.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upload.wikimedia.org/wikipedia/commons/7/7c/Jerusalem_Botanical_Gardens_IMG_0475.JP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upload.wikimedia.org/wikipedia/commons/f/f4/Jerusalem_Botanical_Gardens_IMG_0462.JP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e/e8/Jerusalem_Botanical_Garden_Givat_Ram.JPG"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520280"/>
          </a:xfrm>
        </p:spPr>
        <p:txBody>
          <a:bodyPr>
            <a:normAutofit/>
          </a:bodyPr>
          <a:lstStyle/>
          <a:p>
            <a:r>
              <a:rPr lang="es-ES" dirty="0"/>
              <a:t>ASIA.-LA VUELTA AL MUNDO </a:t>
            </a:r>
            <a:r>
              <a:rPr lang="es-ES"/>
              <a:t>EN 885 </a:t>
            </a:r>
            <a:r>
              <a:rPr lang="es-ES" dirty="0"/>
              <a:t>JARDINES.-jardín botánico de Jerusalén.-yarkon park y ramat hanadiv</a:t>
            </a:r>
          </a:p>
        </p:txBody>
      </p:sp>
      <p:sp>
        <p:nvSpPr>
          <p:cNvPr id="3" name="2 Subtítulo"/>
          <p:cNvSpPr>
            <a:spLocks noGrp="1"/>
          </p:cNvSpPr>
          <p:nvPr>
            <p:ph type="subTitle" idx="1"/>
          </p:nvPr>
        </p:nvSpPr>
        <p:spPr>
          <a:xfrm>
            <a:off x="2286000" y="5003322"/>
            <a:ext cx="473427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468560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Jerusalem Botanic Garden</a:t>
            </a:r>
          </a:p>
        </p:txBody>
      </p:sp>
      <p:sp>
        <p:nvSpPr>
          <p:cNvPr id="7171" name="2 Marcador de contenido"/>
          <p:cNvSpPr>
            <a:spLocks noGrp="1"/>
          </p:cNvSpPr>
          <p:nvPr>
            <p:ph sz="quarter" idx="1"/>
          </p:nvPr>
        </p:nvSpPr>
        <p:spPr/>
        <p:txBody>
          <a:bodyPr>
            <a:normAutofit fontScale="92500"/>
          </a:bodyPr>
          <a:lstStyle/>
          <a:p>
            <a:pPr eaLnBrk="1" hangingPunct="1"/>
            <a:r>
              <a:rPr lang="es-ES" altLang="es-ES" dirty="0"/>
              <a:t>El </a:t>
            </a:r>
            <a:r>
              <a:rPr lang="es-ES" altLang="es-ES" b="1" dirty="0"/>
              <a:t>Jardín Botánico de Jerusalén (JBG)</a:t>
            </a:r>
            <a:r>
              <a:rPr lang="es-ES" altLang="es-ES" dirty="0"/>
              <a:t> está situado en el barrio de Nayot en Jerusalén , en el borde sureste de la Givat Ram campus de la Universidad Hebrea de Jerusalén . </a:t>
            </a:r>
            <a:endParaRPr lang="es-ES" altLang="es-ES" baseline="30000" dirty="0"/>
          </a:p>
          <a:p>
            <a:pPr eaLnBrk="1" hangingPunct="1"/>
            <a:r>
              <a:rPr lang="es-ES" altLang="es-ES" dirty="0"/>
              <a:t> El jardín se organiza en secciones fitogeográficas, con flora de diversas regiones en torno a el mundo. </a:t>
            </a:r>
          </a:p>
          <a:p>
            <a:pPr eaLnBrk="1" hangingPunct="1"/>
            <a:r>
              <a:rPr lang="es-ES" altLang="es-ES" dirty="0"/>
              <a:t>El Jardín Botánico de Jerusalén se abrió al público en 1985. </a:t>
            </a:r>
          </a:p>
          <a:p>
            <a:pPr eaLnBrk="1" hangingPunct="1"/>
            <a:r>
              <a:rPr lang="es-ES" altLang="es-ES" dirty="0"/>
              <a:t>El invernadero tropical se inauguró en 1986 y la sección del sur de África fue plantado en 1989. </a:t>
            </a:r>
          </a:p>
          <a:p>
            <a:pPr eaLnBrk="1" hangingPunct="1"/>
            <a:r>
              <a:rPr lang="es-ES" altLang="es-ES" dirty="0"/>
              <a:t>El Hank Greenspan Entrance Plaza, Centro de Visitantes de Dvorsky y el restaurante se construyeron en 1990.</a:t>
            </a:r>
          </a:p>
        </p:txBody>
      </p:sp>
    </p:spTree>
    <p:extLst>
      <p:ext uri="{BB962C8B-B14F-4D97-AF65-F5344CB8AC3E}">
        <p14:creationId xmlns:p14="http://schemas.microsoft.com/office/powerpoint/2010/main" val="44243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6969968" cy="4751040"/>
          </a:xfrm>
        </p:spPr>
        <p:txBody>
          <a:bodyPr>
            <a:normAutofit/>
          </a:bodyPr>
          <a:lstStyle/>
          <a:p>
            <a:pPr marL="274320" indent="-274320" eaLnBrk="1" fontAlgn="auto" hangingPunct="1">
              <a:spcBef>
                <a:spcPts val="580"/>
              </a:spcBef>
              <a:spcAft>
                <a:spcPts val="0"/>
              </a:spcAft>
              <a:buFont typeface="Wingdings 2"/>
              <a:buChar char=""/>
              <a:defRPr/>
            </a:pPr>
            <a:r>
              <a:rPr lang="es-ES" dirty="0"/>
              <a:t>El primer terreno fue comprado en el Monte Scopus en 1926. </a:t>
            </a:r>
          </a:p>
          <a:p>
            <a:pPr marL="274320" indent="-274320" eaLnBrk="1" fontAlgn="auto" hangingPunct="1">
              <a:spcBef>
                <a:spcPts val="580"/>
              </a:spcBef>
              <a:spcAft>
                <a:spcPts val="0"/>
              </a:spcAft>
              <a:buFont typeface="Wingdings 2"/>
              <a:buChar char=""/>
              <a:defRPr/>
            </a:pPr>
            <a:r>
              <a:rPr lang="es-ES" dirty="0"/>
              <a:t>Los planes para el jardín botánico fueron elaborados por Alexander Eig , presidente del Departamento de Botánica de la Universidad Hebrea, en base a la flora de la Tierra de Israel desde el Monte Líbano hasta el desierto.</a:t>
            </a:r>
          </a:p>
          <a:p>
            <a:pPr marL="274320" indent="-274320" eaLnBrk="1" fontAlgn="auto" hangingPunct="1">
              <a:spcBef>
                <a:spcPts val="580"/>
              </a:spcBef>
              <a:spcAft>
                <a:spcPts val="0"/>
              </a:spcAft>
              <a:buFont typeface="Wingdings 2"/>
              <a:buChar char=""/>
              <a:defRPr/>
            </a:pPr>
            <a:r>
              <a:rPr lang="es-ES" dirty="0"/>
              <a:t>La plantación comenzó en 1931. </a:t>
            </a:r>
          </a:p>
          <a:p>
            <a:pPr marL="274320" indent="-274320" eaLnBrk="1" fontAlgn="auto" hangingPunct="1">
              <a:spcBef>
                <a:spcPts val="580"/>
              </a:spcBef>
              <a:spcAft>
                <a:spcPts val="0"/>
              </a:spcAft>
              <a:buFont typeface="Wingdings 2"/>
              <a:buChar char=""/>
              <a:defRPr/>
            </a:pPr>
            <a:r>
              <a:rPr lang="es-ES" dirty="0"/>
              <a:t> En 1948, en la Guerra de Independencia de Israel , el acceso al Monte Scopus y el campus universitario fue cortada. </a:t>
            </a:r>
          </a:p>
        </p:txBody>
      </p:sp>
    </p:spTree>
    <p:extLst>
      <p:ext uri="{BB962C8B-B14F-4D97-AF65-F5344CB8AC3E}">
        <p14:creationId xmlns:p14="http://schemas.microsoft.com/office/powerpoint/2010/main" val="117235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Cuando una escuela alternativa fue construida en Givat Ram en 1954, un nuevo jardín botánico fue plantado cerca de la Biblioteca Nacional y Universitaria Judía , incluyendo una colección única de coníferas.</a:t>
            </a:r>
          </a:p>
          <a:p>
            <a:r>
              <a:rPr lang="es-ES" dirty="0"/>
              <a:t>En 1962, una colina rocosa en el extremo sureste del campus fue plantada con coníferas de América del Norte. </a:t>
            </a:r>
          </a:p>
          <a:p>
            <a:r>
              <a:rPr lang="es-ES" dirty="0"/>
              <a:t>El presupuesto era un problema serio hasta 1975, cuando la Sociedad de Amigos del Jardín Botánico fue creado y el jardín se convirtió en un proyecto conjunto de la universidad, la Municipalidad de Jerusalén y el Fondo Nacional Judío .</a:t>
            </a:r>
          </a:p>
          <a:p>
            <a:endParaRPr lang="es-ES" dirty="0"/>
          </a:p>
          <a:p>
            <a:endParaRPr lang="es-ES" dirty="0"/>
          </a:p>
        </p:txBody>
      </p:sp>
    </p:spTree>
    <p:extLst>
      <p:ext uri="{BB962C8B-B14F-4D97-AF65-F5344CB8AC3E}">
        <p14:creationId xmlns:p14="http://schemas.microsoft.com/office/powerpoint/2010/main" val="923524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5543550"/>
          </a:xfrm>
        </p:spPr>
        <p:txBody>
          <a:bodyPr>
            <a:normAutofit/>
          </a:bodyPr>
          <a:lstStyle/>
          <a:p>
            <a:pPr marL="274320" indent="-274320" eaLnBrk="1" fontAlgn="auto" hangingPunct="1">
              <a:spcBef>
                <a:spcPts val="580"/>
              </a:spcBef>
              <a:spcAft>
                <a:spcPts val="0"/>
              </a:spcAft>
              <a:buFont typeface="Wingdings 2"/>
              <a:buChar char=""/>
              <a:defRPr/>
            </a:pPr>
            <a:r>
              <a:rPr lang="es-ES" dirty="0"/>
              <a:t>Un comité científico fue nombrado, y el arquitecto Shlomo Aronson fue el encargado de planificar el diseño. </a:t>
            </a:r>
          </a:p>
          <a:p>
            <a:pPr marL="274320" indent="-274320" eaLnBrk="1" fontAlgn="auto" hangingPunct="1">
              <a:spcBef>
                <a:spcPts val="580"/>
              </a:spcBef>
              <a:spcAft>
                <a:spcPts val="0"/>
              </a:spcAft>
              <a:buFont typeface="Wingdings 2"/>
              <a:buChar char=""/>
              <a:defRPr/>
            </a:pPr>
            <a:r>
              <a:rPr lang="es-ES" dirty="0"/>
              <a:t>En 1981, la Asociación Jardín fue fundada, y nombró una junta de ejecutivos.</a:t>
            </a:r>
          </a:p>
          <a:p>
            <a:pPr marL="274320" indent="-274320" eaLnBrk="1" fontAlgn="auto" hangingPunct="1">
              <a:spcBef>
                <a:spcPts val="580"/>
              </a:spcBef>
              <a:spcAft>
                <a:spcPts val="0"/>
              </a:spcAft>
              <a:buFont typeface="Wingdings 2"/>
              <a:buChar char=""/>
              <a:defRPr/>
            </a:pPr>
            <a:r>
              <a:rPr lang="es-ES" dirty="0"/>
              <a:t> El jardín fue abierto al público en 1985. </a:t>
            </a:r>
          </a:p>
          <a:p>
            <a:pPr marL="274320" indent="-274320" eaLnBrk="1" fontAlgn="auto" hangingPunct="1">
              <a:spcBef>
                <a:spcPts val="580"/>
              </a:spcBef>
              <a:spcAft>
                <a:spcPts val="0"/>
              </a:spcAft>
              <a:buFont typeface="Wingdings 2"/>
              <a:buChar char=""/>
              <a:defRPr/>
            </a:pPr>
            <a:r>
              <a:rPr lang="es-ES" dirty="0"/>
              <a:t>En 1994, se separó de la Universidad Hebrea, y ha sido gestionado por la Asociación Jardín Botánico desde 1996.  </a:t>
            </a:r>
          </a:p>
          <a:p>
            <a:pPr>
              <a:spcBef>
                <a:spcPts val="580"/>
              </a:spcBef>
              <a:buFont typeface="Wingdings 2"/>
              <a:buChar char=""/>
              <a:defRPr/>
            </a:pPr>
            <a:r>
              <a:rPr lang="es-ES" dirty="0"/>
              <a:t>La seccion del jardín japonés contiene más de 150 bonsais árboles, la mayor colección de árboles bonsai concentrada en el mundo.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915755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1052736"/>
            <a:ext cx="7041976" cy="4967064"/>
          </a:xfrm>
        </p:spPr>
        <p:txBody>
          <a:bodyPr/>
          <a:lstStyle/>
          <a:p>
            <a:pPr eaLnBrk="1" hangingPunct="1"/>
            <a:r>
              <a:rPr lang="es-ES" altLang="es-ES" dirty="0"/>
              <a:t>Los 500 metros de largo "Ruta de la Biblia" se planta con la mayoría de las 70 especies que los científicos han identificado como algunos de los 400 tipos de plantas que se mencionan en la Biblia.</a:t>
            </a:r>
          </a:p>
          <a:p>
            <a:pPr eaLnBrk="1" hangingPunct="1"/>
            <a:r>
              <a:rPr lang="es-ES" altLang="es-ES" dirty="0"/>
              <a:t>Uno de los objetivos del jardín es crear un banco de genes para proteger las plantas en peligro de extinción en Israel y en la región en su conjunto.</a:t>
            </a:r>
          </a:p>
        </p:txBody>
      </p:sp>
    </p:spTree>
    <p:extLst>
      <p:ext uri="{BB962C8B-B14F-4D97-AF65-F5344CB8AC3E}">
        <p14:creationId xmlns:p14="http://schemas.microsoft.com/office/powerpoint/2010/main" val="2925765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israeliposters.co.il/gallery/jp-2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022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Jardín Botánico de Jerusalén a los visitantes cent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281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rchivo: Jerusalén Jardín Botánico de Givat Ram.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01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erusalem Botanic Gardens.-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237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erusalem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70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erusalem Botanic Gardens.-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20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chivo: BotanicoJerus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101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rchivo: PikiWiki Israel, 5486 Plantas de Isra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778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erusalem Botanical Gardens IMG 047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941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ile:Jerusalem Botanical Gardens IMG 04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015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drive-israel.com/blog/wp-content/uploads/2010/07/img_04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358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commondatastorage.googleapis.com/static.panoramio.com/photos/original/322892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984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chivo:Jerusalem Botanical Gardens IMG 048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554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rchivo:Tropical Greenhouse Jerusalem Botanical Gardens IMG 046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589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le:Jerusalem Botanical Gardens IMG 048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84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descr="File:Jerusalem Botanical Gardens IMG 047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585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ile:Jerusalem Botanical Gardens IMG 047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19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Jerusalem Botanical Gardens IMG 046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814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ile:Jerusalem Botanical Garden Givat Ram.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432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3 Imagen" descr="Jerusalem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016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erusalem Botanic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0323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erusalem Botanic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078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erusalem Botanic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170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erusalem Botanic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113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erusalem Botanic Gardens.-2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839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erusalem Botanic Gardens.-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253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erusalem Botanic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414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erusalem Botanic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635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erusalem Botanic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250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erusalem Botanic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29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erusalem Botanic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347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erusalem Botanic Garden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103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erusalem Botanic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771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erusalem Botanic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297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erusalem Botanic Garden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520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erusalem Botanic Gardens.-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384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erusalem Botanic Gardens.-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381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erusalem Botanic Gardens.-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296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erusalem Botanic Gardens.-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482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erusalem Botanic Gardens.-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5656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erusalem Botanic G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362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altLang="es-ES" dirty="0"/>
              <a:t>Yarkon Park.-Parque Hayarkon en hebreo</a:t>
            </a:r>
          </a:p>
        </p:txBody>
      </p:sp>
      <p:sp>
        <p:nvSpPr>
          <p:cNvPr id="52227" name="2 Marcador de contenido"/>
          <p:cNvSpPr>
            <a:spLocks noGrp="1"/>
          </p:cNvSpPr>
          <p:nvPr>
            <p:ph sz="quarter" idx="1"/>
          </p:nvPr>
        </p:nvSpPr>
        <p:spPr/>
        <p:txBody>
          <a:bodyPr/>
          <a:lstStyle/>
          <a:p>
            <a:pPr eaLnBrk="1" hangingPunct="1"/>
            <a:r>
              <a:rPr lang="es-ES" altLang="es-ES" b="1" dirty="0"/>
              <a:t>Yarkón Park</a:t>
            </a:r>
            <a:r>
              <a:rPr lang="es-ES" altLang="es-ES" dirty="0"/>
              <a:t>  es un público gran parque publico urbano (3,8 km ²) en Tel Aviv , Israel , con cerca de dieciséis millones de visitantes al año. </a:t>
            </a:r>
            <a:endParaRPr lang="es-ES" altLang="es-ES" baseline="30000" dirty="0"/>
          </a:p>
          <a:p>
            <a:pPr eaLnBrk="1" hangingPunct="1"/>
            <a:r>
              <a:rPr lang="es-ES" altLang="es-ES" dirty="0"/>
              <a:t> Limitado por Rokach bulevar en el norte y Bavli en el sur , el parque incluye amplios jardines , instalaciones deportivas, jardines botánicos , un aviario , un parque acuático , dos auditorios al aire libre para conciertos y  lagos artificiales . </a:t>
            </a:r>
          </a:p>
          <a:p>
            <a:pPr eaLnBrk="1" hangingPunct="1"/>
            <a:r>
              <a:rPr lang="es-ES" altLang="es-ES" dirty="0"/>
              <a:t>La planificación del parque se inició en 1969. Cuando se abrió al público en 1973, fue llamado Ganei Yehoshua, en honor a Iehoshúa Rabinovich , el alcalde de Tel Aviv entre 1969-1974.</a:t>
            </a:r>
          </a:p>
        </p:txBody>
      </p:sp>
    </p:spTree>
    <p:extLst>
      <p:ext uri="{BB962C8B-B14F-4D97-AF65-F5344CB8AC3E}">
        <p14:creationId xmlns:p14="http://schemas.microsoft.com/office/powerpoint/2010/main" val="3996788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altLang="es-ES" dirty="0"/>
              <a:t>Uno de los principales atractivos del parque es Tel Afek y su fortaleza del periodo Otomano, Binario Bashi, con vistas a las aguas del río Yarkon. </a:t>
            </a:r>
          </a:p>
          <a:p>
            <a:pPr eaLnBrk="1" hangingPunct="1"/>
            <a:r>
              <a:rPr lang="es-ES" altLang="es-ES" dirty="0"/>
              <a:t>Binary Bashi fue construido en 1571 en la parte superior de una antigua elevacion .</a:t>
            </a:r>
          </a:p>
          <a:p>
            <a:pPr eaLnBrk="1" hangingPunct="1"/>
            <a:r>
              <a:rPr lang="es-ES" altLang="es-ES" dirty="0"/>
              <a:t>La fortaleza nos ofrece una visión de las aguas del rio Rosh HaAyin ,que fluyen a los pies de Tel Afek . </a:t>
            </a:r>
          </a:p>
          <a:p>
            <a:pPr eaLnBrk="1" hangingPunct="1"/>
            <a:r>
              <a:rPr lang="es-ES" altLang="es-ES" dirty="0"/>
              <a:t>En la parte oriental de la cuenta no son los restos de una estación de bombeo desde el periodo del mandato británico , que se utilizan para el transporte de agua de manantial a Jerusalén.  </a:t>
            </a:r>
          </a:p>
          <a:p>
            <a:pPr eaLnBrk="1" hangingPunct="1"/>
            <a:r>
              <a:rPr lang="es-ES" altLang="es-ES" dirty="0"/>
              <a:t>El rio Hayarkon fluye por el parque. </a:t>
            </a:r>
          </a:p>
        </p:txBody>
      </p:sp>
    </p:spTree>
    <p:extLst>
      <p:ext uri="{BB962C8B-B14F-4D97-AF65-F5344CB8AC3E}">
        <p14:creationId xmlns:p14="http://schemas.microsoft.com/office/powerpoint/2010/main" val="2100450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404813"/>
            <a:ext cx="7113984" cy="6192539"/>
          </a:xfrm>
        </p:spPr>
        <p:txBody>
          <a:bodyPr>
            <a:normAutofit lnSpcReduction="10000"/>
          </a:bodyPr>
          <a:lstStyle/>
          <a:p>
            <a:pPr eaLnBrk="1" hangingPunct="1"/>
            <a:r>
              <a:rPr lang="es-ES" altLang="es-ES" dirty="0"/>
              <a:t>El parque cuenta con seis jardines: </a:t>
            </a:r>
            <a:r>
              <a:rPr lang="es-ES" altLang="es-ES" i="1" dirty="0"/>
              <a:t>Gan Habanim</a:t>
            </a:r>
            <a:r>
              <a:rPr lang="es-ES" altLang="es-ES" dirty="0"/>
              <a:t> (Fallen Soldiers Memorial Garden), </a:t>
            </a:r>
            <a:r>
              <a:rPr lang="es-ES" altLang="es-ES" i="1" dirty="0"/>
              <a:t>Gan Nifga'ei HaTeror</a:t>
            </a:r>
            <a:r>
              <a:rPr lang="es-ES" altLang="es-ES" dirty="0"/>
              <a:t> (Terror Víctimas Memorial Garden), </a:t>
            </a:r>
            <a:r>
              <a:rPr lang="es-ES" altLang="es-ES" i="1" dirty="0"/>
              <a:t>Gan HaSlaim</a:t>
            </a:r>
            <a:r>
              <a:rPr lang="es-ES" altLang="es-ES" dirty="0"/>
              <a:t> (Rock Garden), </a:t>
            </a:r>
            <a:r>
              <a:rPr lang="es-ES" altLang="es-ES" i="1" dirty="0"/>
              <a:t>Gan HaKaktusim</a:t>
            </a:r>
            <a:r>
              <a:rPr lang="es-ES" altLang="es-ES" dirty="0"/>
              <a:t> (Jardín de Cactus), </a:t>
            </a:r>
            <a:r>
              <a:rPr lang="es-ES" altLang="es-ES" i="1" dirty="0"/>
              <a:t>Gan HaGazum</a:t>
            </a:r>
            <a:r>
              <a:rPr lang="es-ES" altLang="es-ES" dirty="0"/>
              <a:t> (ajustada Jardín), y </a:t>
            </a:r>
            <a:r>
              <a:rPr lang="es-ES" altLang="es-ES" i="1" dirty="0"/>
              <a:t>Gan HaTropi</a:t>
            </a:r>
            <a:r>
              <a:rPr lang="es-ES" altLang="es-ES" dirty="0"/>
              <a:t> (Jardín Tropical). </a:t>
            </a:r>
          </a:p>
          <a:p>
            <a:pPr eaLnBrk="1" hangingPunct="1"/>
            <a:r>
              <a:rPr lang="es-ES" altLang="es-ES" dirty="0"/>
              <a:t>El jardín de rocas, una de las más grandes de su tipo en el mundo, refleja la diversidad geológica de Israel.</a:t>
            </a:r>
          </a:p>
          <a:p>
            <a:pPr eaLnBrk="1" hangingPunct="1"/>
            <a:r>
              <a:rPr lang="es-ES" altLang="es-ES" dirty="0"/>
              <a:t> En su recinto de 10 hectáreas de las rocas se mezclan con unas 3.500 especies de plantas, incluyendo más de seis hectáreas de cactus . </a:t>
            </a:r>
          </a:p>
          <a:p>
            <a:pPr eaLnBrk="1" hangingPunct="1"/>
            <a:r>
              <a:rPr lang="es-ES" altLang="es-ES" dirty="0"/>
              <a:t>El Jardín Tropical de cinco acres cuenta con una pasarela de madera a la sombra de las palmeras que conducen a un pequeño lago.</a:t>
            </a:r>
          </a:p>
          <a:p>
            <a:pPr eaLnBrk="1" hangingPunct="1">
              <a:buFont typeface="Wingdings 2" pitchFamily="18" charset="2"/>
              <a:buNone/>
            </a:pP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98016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4 Marcador de contenido"/>
          <p:cNvSpPr>
            <a:spLocks noGrp="1"/>
          </p:cNvSpPr>
          <p:nvPr>
            <p:ph sz="quarter" idx="1"/>
          </p:nvPr>
        </p:nvSpPr>
        <p:spPr>
          <a:xfrm>
            <a:off x="914400" y="1124744"/>
            <a:ext cx="7113984" cy="4895056"/>
          </a:xfrm>
        </p:spPr>
        <p:txBody>
          <a:bodyPr/>
          <a:lstStyle/>
          <a:p>
            <a:pPr eaLnBrk="1" hangingPunct="1"/>
            <a:r>
              <a:rPr lang="es-ES" altLang="es-ES" dirty="0"/>
              <a:t> La selva-como microclima se apoya una gran variedad de orquídeas y lianas .</a:t>
            </a:r>
          </a:p>
          <a:p>
            <a:pPr eaLnBrk="1" hangingPunct="1"/>
            <a:r>
              <a:rPr lang="es-ES" altLang="es-ES" dirty="0"/>
              <a:t>El río Yarkon atraviesa el parque y llega hasta el mar Mediterráneo en el borde oeste del parque, a continuación, se conecta en el puerto de Tel Aviv , un centro de entretenimiento y el turismo. </a:t>
            </a:r>
          </a:p>
          <a:p>
            <a:pPr eaLnBrk="1" hangingPunct="1"/>
            <a:r>
              <a:rPr lang="es-ES" altLang="es-ES" dirty="0"/>
              <a:t>A pesar de los esfuerzos de limpieza en los últimos años, el río sigue contaminado</a:t>
            </a:r>
          </a:p>
          <a:p>
            <a:pPr eaLnBrk="1" hangingPunct="1"/>
            <a:r>
              <a:rPr lang="es-ES" altLang="es-ES" dirty="0"/>
              <a:t>A pesar de sus aguas contaminadas, en julio de 2011 el alcalde de Tel Aviv, Ron Huldai , se lanzó al agua y nadó en el lago. </a:t>
            </a:r>
          </a:p>
        </p:txBody>
      </p:sp>
    </p:spTree>
    <p:extLst>
      <p:ext uri="{BB962C8B-B14F-4D97-AF65-F5344CB8AC3E}">
        <p14:creationId xmlns:p14="http://schemas.microsoft.com/office/powerpoint/2010/main" val="1518674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692150"/>
            <a:ext cx="7113984" cy="5327650"/>
          </a:xfrm>
        </p:spPr>
        <p:txBody>
          <a:bodyPr>
            <a:normAutofit lnSpcReduction="10000"/>
          </a:bodyPr>
          <a:lstStyle/>
          <a:p>
            <a:pPr eaLnBrk="1" hangingPunct="1"/>
            <a:r>
              <a:rPr lang="es-ES" altLang="es-ES" dirty="0"/>
              <a:t>Es el hogar de una gran cantidad de insectos , las aves acuáticas , los chacales , los puercoespines y las mangostas.</a:t>
            </a:r>
          </a:p>
          <a:p>
            <a:pPr eaLnBrk="1" hangingPunct="1"/>
            <a:r>
              <a:rPr lang="es-ES" altLang="es-ES" dirty="0"/>
              <a:t>El parque ha acogido conciertos como el de Paul McCartney , Michael Jackson , Lady Gaga , Madonna , U2 , Guns N 'Roses , Elton John , Tina Turner , Aerosmith , Ozzy Osbourne , Metallica , Linkin Park , David Bowie , Eurythmics , Dire Straits , Foreigner , The Prodigy y Westlife y 5ive .</a:t>
            </a:r>
          </a:p>
          <a:p>
            <a:pPr eaLnBrk="1" hangingPunct="1"/>
            <a:r>
              <a:rPr lang="es-ES" altLang="es-ES" dirty="0"/>
              <a:t>El mundialmente famoso italiano La Scala realizó un concierto gratuito al aire libre del Requiem de  Verdi  en el parque como parte de las celebraciones del 100 º aniversario de Tel Aviv,  atrajo a unas 100.000 personas.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188013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549275"/>
            <a:ext cx="7041976" cy="5470525"/>
          </a:xfrm>
        </p:spPr>
        <p:txBody>
          <a:bodyPr/>
          <a:lstStyle/>
          <a:p>
            <a:pPr eaLnBrk="1" hangingPunct="1"/>
            <a:r>
              <a:rPr lang="es-ES" altLang="es-ES" dirty="0"/>
              <a:t>También es sede de eventos anuales como el Festival de la Ciudad de sabor y actuaciones clasicas de la Orquesta Filarmónica de Israel y la Nueva Opera de Israel.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790019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s1024_Tropical_Garden.-Tel_Aviv.-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836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s1024_Tropical_Garden.-Tel_Aviv.-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639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s1024_Tropical_Garden.-Tel_Aviv.-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746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s1024_Tropical_Garden.-Tel_Aviv.-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9629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s1024_Tropical_Garden.-Tel_Aviv.-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332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s1024_Tropical_Garden.-Tel_Aviv.-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1265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s1024_tropical_Garden.-Tel_Aviv.-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055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s1024_Tropical_Garden.-Tel_Aviv.-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568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js1024_Tropical_Garden.-Tel_Aviv.-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834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s1024_Tropical_Garden.-TelAviv.-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6699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js1024_Tropical_Gardens.-Tel_Aviv.-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6087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js1024_Tropical_Gardens.-Tel_Aviv.-2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8736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js1024_Tropical_Gardens.-Tel_Aviv.-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125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js1024_Tropical_Gardens.-Tel_Aviv.-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2 Imagen" descr="js1024_Tropical_Gardens.-Tel_Aviv.-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6418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js1024_Tropical_Gardens.-Tel_Aviv.-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9566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s1024_Tropical_Gardens.-Tel_Av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45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js1024_Tropical_Gardens_.-Tel_Av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4993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Rock &amp; Tropical Gardens en Tel-Aviv.-Parque Hayark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117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Rock &amp; Tropical Gardens en Tel-Aviv.-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4600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Rock &amp; Tropical Gardens en Tel-Aviv.-x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7025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Rock &amp; Tropical Gardens en Tel-Aviv.-x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9816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Rock &amp; Tropical Gardens en Tel-Aviv.-x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74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Rock &amp; Tropical Gardens en Tel-Aviv.-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745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js1024_Tropical_Gardens.-Tel_Aviv.-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61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Rock &amp; Tropical Gardens en Tel-Avi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9513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Rock &amp; Tropical Gardens en Tel-Aviv.-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7238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Rock &amp; Tropical Gardens en Tel-Aviv.-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5760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Rock &amp; Tropical Gardens en Tel-Aviv.-x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7198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Tropical Gardens.-Tel Aviv.-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5999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Tropical Gardens.-Tel Aviv.-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0587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Tropical Gardens.-Tel Aviv.-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6318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Tropical Gardens.-Tel Aviv.-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839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Tropical Gardens.-Tel Aviv.-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21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ropical Gardens.-Tel Aviv.-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327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Tropical Gardens.-Tel Aviv.-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9244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ropical_Gardens.-Tel_Aviv.-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0411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Yarkon Park.-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4707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Yarkon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6469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Yarkon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6253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Yarkon Park - Tel Aviv _15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800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Yarkon-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6545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altLang="es-ES" dirty="0"/>
              <a:t>Ramat Hanadiv</a:t>
            </a:r>
          </a:p>
        </p:txBody>
      </p:sp>
      <p:sp>
        <p:nvSpPr>
          <p:cNvPr id="100355" name="2 Marcador de contenido"/>
          <p:cNvSpPr>
            <a:spLocks noGrp="1"/>
          </p:cNvSpPr>
          <p:nvPr>
            <p:ph sz="quarter" idx="1"/>
          </p:nvPr>
        </p:nvSpPr>
        <p:spPr/>
        <p:txBody>
          <a:bodyPr/>
          <a:lstStyle/>
          <a:p>
            <a:pPr eaLnBrk="1" hangingPunct="1"/>
            <a:r>
              <a:rPr lang="es-ES" altLang="es-ES" b="1" dirty="0"/>
              <a:t>Ramat Hanadiv</a:t>
            </a:r>
            <a:r>
              <a:rPr lang="es-ES" altLang="es-ES" dirty="0"/>
              <a:t> es un parque natural y los jardines en el norte de Israel , que abarca 4,5 kilómetros en el extremo sur de la Monte Carmelo, entre Zichron Ya'akov en el norte y Binyamina , al sur.</a:t>
            </a:r>
          </a:p>
          <a:p>
            <a:pPr eaLnBrk="1" hangingPunct="1"/>
            <a:r>
              <a:rPr lang="es-ES" altLang="es-ES" dirty="0"/>
              <a:t> El Fondo Nacional Judío plantó pinos y cipreses en la mayoría de la zona. </a:t>
            </a:r>
            <a:endParaRPr lang="es-ES" altLang="es-ES" baseline="30000" dirty="0"/>
          </a:p>
          <a:p>
            <a:pPr eaLnBrk="1" hangingPunct="1"/>
            <a:r>
              <a:rPr lang="es-ES" altLang="es-ES" dirty="0"/>
              <a:t>Umm el-'Aleq era un pequeño pueblo árabe palestino , donde en el siglo XIX se construyó una granja (Beit Khouri) por la familia árabe cristiana palestina de El-Khouri de Haifa .</a:t>
            </a:r>
          </a:p>
        </p:txBody>
      </p:sp>
    </p:spTree>
    <p:extLst>
      <p:ext uri="{BB962C8B-B14F-4D97-AF65-F5344CB8AC3E}">
        <p14:creationId xmlns:p14="http://schemas.microsoft.com/office/powerpoint/2010/main" val="39108463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692150"/>
            <a:ext cx="7041976" cy="5327650"/>
          </a:xfrm>
        </p:spPr>
        <p:txBody>
          <a:bodyPr/>
          <a:lstStyle/>
          <a:p>
            <a:pPr eaLnBrk="1" hangingPunct="1"/>
            <a:r>
              <a:rPr lang="es-ES" altLang="es-ES" dirty="0"/>
              <a:t>El barón Edmond James de Rothschild compró la tierra de la familia El-Khouri. </a:t>
            </a:r>
          </a:p>
          <a:p>
            <a:pPr eaLnBrk="1" hangingPunct="1"/>
            <a:r>
              <a:rPr lang="es-ES" altLang="es-ES" dirty="0"/>
              <a:t>Los colonos de la  Tercera Aliá cambiaron el nombre de la región para Ummlaleq ("el miserable"). </a:t>
            </a:r>
          </a:p>
          <a:p>
            <a:pPr eaLnBrk="1" hangingPunct="1"/>
            <a:r>
              <a:rPr lang="es-ES" altLang="es-ES" dirty="0"/>
              <a:t>La tercera aliá colonos sólo duró tres meses. </a:t>
            </a:r>
          </a:p>
          <a:p>
            <a:pPr eaLnBrk="1" hangingPunct="1"/>
            <a:r>
              <a:rPr lang="es-ES" altLang="es-ES" dirty="0"/>
              <a:t>Los mosquitos de la malaria demostraron ser un obstáculo a la solución dentro de la región. </a:t>
            </a:r>
          </a:p>
          <a:p>
            <a:pPr eaLnBrk="1" hangingPunct="1"/>
            <a:r>
              <a:rPr lang="es-ES" altLang="es-ES" dirty="0"/>
              <a:t>El barón de Rothschild murió en 1934 en Château Rothschild , de Boulogne-Billancourt </a:t>
            </a:r>
          </a:p>
          <a:p>
            <a:pPr eaLnBrk="1" hangingPunct="1"/>
            <a:r>
              <a:rPr lang="es-ES" altLang="es-ES" dirty="0"/>
              <a:t>Su esposa Adelaida murió un año después el 29 de diciembre de 1935. </a:t>
            </a:r>
          </a:p>
        </p:txBody>
      </p:sp>
    </p:spTree>
    <p:extLst>
      <p:ext uri="{BB962C8B-B14F-4D97-AF65-F5344CB8AC3E}">
        <p14:creationId xmlns:p14="http://schemas.microsoft.com/office/powerpoint/2010/main" val="5661054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980728"/>
            <a:ext cx="6753944" cy="5544616"/>
          </a:xfrm>
        </p:spPr>
        <p:txBody>
          <a:bodyPr>
            <a:normAutofit/>
          </a:bodyPr>
          <a:lstStyle/>
          <a:p>
            <a:pPr eaLnBrk="1" hangingPunct="1"/>
            <a:r>
              <a:rPr lang="es-ES" altLang="es-ES" dirty="0"/>
              <a:t>Fueron enterrados en el cementerio de Père Lachaise , en París, hasta abril de 1954, cuando sus restos fueron trasladados a Israel a bordo de una fragata.</a:t>
            </a:r>
          </a:p>
          <a:p>
            <a:pPr eaLnBrk="1" hangingPunct="1"/>
            <a:r>
              <a:rPr lang="es-ES" altLang="es-ES" dirty="0"/>
              <a:t>En el puerto de Haifa, la nave se encontró con las sirenas y un saludo de diecinueve armas de fuego. </a:t>
            </a:r>
          </a:p>
          <a:p>
            <a:pPr eaLnBrk="1" hangingPunct="1"/>
            <a:r>
              <a:rPr lang="es-ES" altLang="es-ES" dirty="0"/>
              <a:t>Un funeral de Estado se llevó a cabo con el ex primer ministro David Ben-Gurion dando el siguiente elogio que Edmond de Rothschild y su esposa fueron re-enterrados en el Memorial Gardens de Ramat HaNadiv.</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295273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Por su filantropía judía Edmond Barón llegó a ser conocido como "HaNadiv HaYadu'a" (en hebreo, "El Benefactor se conoce" o "El Benefactor Famous") y en su memoria a su hijo legó los fondos para construir el edificio de la Knesset .</a:t>
            </a:r>
          </a:p>
          <a:p>
            <a:r>
              <a:rPr lang="es-ES" dirty="0"/>
              <a:t>Yitzar Hirschfeld ha llevado a cabo excavaciones arqueológicas en Ramat Hanadiv lo largo de un período de 14 años.</a:t>
            </a:r>
          </a:p>
          <a:p>
            <a:r>
              <a:rPr lang="es-ES" dirty="0"/>
              <a:t>Las excavaciones en Aqav Horvat 'y Eleq Horvat, ha desenterrado los restos de tres períodos: un pequeño santuario fenicio, una finca señorial  y una villa bizantina . </a:t>
            </a:r>
          </a:p>
          <a:p>
            <a:endParaRPr lang="es-ES" dirty="0"/>
          </a:p>
          <a:p>
            <a:endParaRPr lang="es-ES" dirty="0"/>
          </a:p>
        </p:txBody>
      </p:sp>
    </p:spTree>
    <p:extLst>
      <p:ext uri="{BB962C8B-B14F-4D97-AF65-F5344CB8AC3E}">
        <p14:creationId xmlns:p14="http://schemas.microsoft.com/office/powerpoint/2010/main" val="35795997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6969968" cy="5977086"/>
          </a:xfrm>
        </p:spPr>
        <p:txBody>
          <a:bodyPr>
            <a:normAutofit/>
          </a:bodyPr>
          <a:lstStyle/>
          <a:p>
            <a:pPr eaLnBrk="1" hangingPunct="1"/>
            <a:r>
              <a:rPr lang="es-ES" altLang="es-ES" dirty="0"/>
              <a:t>Se ha planteado la hipótesis de que hubo una propagación de los mosquitos de la malaria en Ramat HaNadiv durante el periodo bizantino tardío. </a:t>
            </a:r>
            <a:endParaRPr lang="es-ES" altLang="es-ES" baseline="30000" dirty="0"/>
          </a:p>
          <a:p>
            <a:pPr eaLnBrk="1" hangingPunct="1"/>
            <a:r>
              <a:rPr lang="es-ES" altLang="es-ES" dirty="0"/>
              <a:t>Las excavaciones en Horvat 'Eleq han descubierto un asentamiento era helénica, un enorme complejo fortificado de Herodes, y una casa de baños época romana, además de un sistema de agua y el siglo XIX Aleq Umm el-".</a:t>
            </a:r>
          </a:p>
          <a:p>
            <a:r>
              <a:rPr lang="es-ES" altLang="es-ES" dirty="0"/>
              <a:t> En 1994, un especial proyecto de reciclaje de  "residuos verdes" se puso en marcha en Ramat Hanadiv, para servir como un ejemplo para los contratistas de jardinería, consejos comarcales y los municipios.</a:t>
            </a:r>
          </a:p>
          <a:p>
            <a:pPr eaLnBrk="1" hangingPunct="1"/>
            <a:endParaRPr lang="es-ES" altLang="es-ES" dirty="0"/>
          </a:p>
        </p:txBody>
      </p:sp>
    </p:spTree>
    <p:extLst>
      <p:ext uri="{BB962C8B-B14F-4D97-AF65-F5344CB8AC3E}">
        <p14:creationId xmlns:p14="http://schemas.microsoft.com/office/powerpoint/2010/main" val="11978058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404813"/>
            <a:ext cx="7772400" cy="5614987"/>
          </a:xfrm>
        </p:spPr>
        <p:txBody>
          <a:bodyPr>
            <a:normAutofit/>
          </a:bodyPr>
          <a:lstStyle/>
          <a:p>
            <a:pPr eaLnBrk="1" hangingPunct="1"/>
            <a:r>
              <a:rPr lang="es-ES" altLang="es-ES" dirty="0"/>
              <a:t>Residuos forestales y de jardinería - ramas, hierba, hojas y otros - son recogidos y procesados ​​en compost que luego se reutiliza para la jardinería. </a:t>
            </a:r>
          </a:p>
          <a:p>
            <a:pPr eaLnBrk="1" hangingPunct="1"/>
            <a:r>
              <a:rPr lang="es-ES" altLang="es-ES" dirty="0"/>
              <a:t>Una instalación de depuración de aguas residuales se ha instalado en Ramat Hanadiv en 1998.</a:t>
            </a:r>
          </a:p>
          <a:p>
            <a:pPr eaLnBrk="1" hangingPunct="1"/>
            <a:r>
              <a:rPr lang="es-ES" altLang="es-ES" dirty="0"/>
              <a:t> Esta es una instalación de tipo Bio-disco utilizado para la purificación de las aguas residuales generadas por la oficina y aseos públicos en los jardines. </a:t>
            </a:r>
          </a:p>
          <a:p>
            <a:pPr eaLnBrk="1" hangingPunct="1"/>
            <a:r>
              <a:rPr lang="es-ES" altLang="es-ES" dirty="0"/>
              <a:t> El 12 de marzo de 2008, Pabellón de Ramat Hanadiv de Visitantes se convirtió en el primer edificio en Israel que se concede la certificación estándar para la construcción sostenible. </a:t>
            </a:r>
          </a:p>
          <a:p>
            <a:pPr eaLnBrk="1" hangingPunct="1"/>
            <a:endParaRPr lang="es-ES" altLang="es-ES" dirty="0"/>
          </a:p>
        </p:txBody>
      </p:sp>
    </p:spTree>
    <p:extLst>
      <p:ext uri="{BB962C8B-B14F-4D97-AF65-F5344CB8AC3E}">
        <p14:creationId xmlns:p14="http://schemas.microsoft.com/office/powerpoint/2010/main" val="28467524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468313" y="692696"/>
            <a:ext cx="7560071" cy="6165304"/>
          </a:xfrm>
        </p:spPr>
        <p:txBody>
          <a:bodyPr>
            <a:normAutofit lnSpcReduction="10000"/>
          </a:bodyPr>
          <a:lstStyle/>
          <a:p>
            <a:r>
              <a:rPr lang="es-ES" altLang="es-ES" dirty="0"/>
              <a:t>El Pabellón de Visitantes nuevo fue diseñado por la firma arquitectónica de Ada Karmi Melamede con el objetivo de hacer el menor impacto posible sobre el medio ambiente.</a:t>
            </a:r>
          </a:p>
          <a:p>
            <a:pPr eaLnBrk="1" hangingPunct="1"/>
            <a:r>
              <a:rPr lang="es-ES" altLang="es-ES" dirty="0"/>
              <a:t>Control de temperatura interior es proporcionada por el primer sistema tierra de la región de energía, también conocido como un sistema de bomba de calor geotérmica, que consiste en un compresor accionado eléctricamente y un dispositivo intercambiador conectado a una serie de tubos de pequeño diámetro enterrado en la tierra para crear un intercambiador de energía a través del cual la energía térmica puede ser capturada desde el interior del edificio y rechazado en la tierra, o al revés para capturar la energía del calor de la tierra y depositado en el edificio.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3554957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549275"/>
            <a:ext cx="7113984" cy="5470525"/>
          </a:xfrm>
        </p:spPr>
        <p:txBody>
          <a:bodyPr/>
          <a:lstStyle/>
          <a:p>
            <a:pPr eaLnBrk="1" hangingPunct="1"/>
            <a:r>
              <a:rPr lang="es-ES" altLang="es-ES" dirty="0"/>
              <a:t>El Pabellón de Visitantes se ha construido como un montículo verde cubierto con tierra y vegetación. </a:t>
            </a:r>
          </a:p>
          <a:p>
            <a:pPr eaLnBrk="1" hangingPunct="1"/>
            <a:r>
              <a:rPr lang="es-ES" altLang="es-ES" dirty="0"/>
              <a:t>Alberga una sala de reuniones donde los visitantes pueden ver una película en Ramat Hanadiv, una galería que muestra exposiciones temporales sobre temas relacionados con el sitio, una sala de conferencias, centro de educación, puesto de refrescos y un restaurante.</a:t>
            </a:r>
          </a:p>
        </p:txBody>
      </p:sp>
    </p:spTree>
    <p:extLst>
      <p:ext uri="{BB962C8B-B14F-4D97-AF65-F5344CB8AC3E}">
        <p14:creationId xmlns:p14="http://schemas.microsoft.com/office/powerpoint/2010/main" val="14888263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Ramat Hanadiv.-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2762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Ramat Hanadiv.-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4924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Ramat_hanadiv.-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4790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Ramat Hanadiv.-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7006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Ramat Hanadiv.-Israe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5796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Ramat Hanadiv.-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463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Ramat HaNadiv.-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7081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Ramat hanadiv.-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6365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Ramat HaNadiv.-Gan_Hamapali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4279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Ramat_Hanadi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5344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Ramat_Hanadiv_Palms_gar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4842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Ramat_hanadiv_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8299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Ramat-hanadiv-zichron-yaakov-isra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7897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Ramat Hadaniv.-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9459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Ramat Hadaniv.-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4551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Ramat Hadaniv.-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9903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Ramat Hadaniv.-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55132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Ramat Hanadiv.-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7402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Ramat Hanadiv.-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4711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amat Hanadiv.-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7406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amat Hanadiv.-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4606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amat Hanadiv.-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7234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amat Hanadi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9587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2 Imagen" descr="Ramat Handiv.-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685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1926</Words>
  <Application>Microsoft Office PowerPoint</Application>
  <PresentationFormat>Presentación en pantalla (4:3)</PresentationFormat>
  <Paragraphs>126</Paragraphs>
  <Slides>125</Slides>
  <Notes>26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125</vt:i4>
      </vt:variant>
    </vt:vector>
  </HeadingPairs>
  <TitlesOfParts>
    <vt:vector size="131" baseType="lpstr">
      <vt:lpstr>Arial</vt:lpstr>
      <vt:lpstr>Calibri</vt:lpstr>
      <vt:lpstr>Century Schoolbook</vt:lpstr>
      <vt:lpstr>Wingdings</vt:lpstr>
      <vt:lpstr>Wingdings 2</vt:lpstr>
      <vt:lpstr>Default Theme</vt:lpstr>
      <vt:lpstr>ASIA.-LA VUELTA AL MUNDO EN 885 JARDINES.-jardín botánico de Jerusalén.-yarkon park y ramat hanadiv</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Park.-Parque Hayarkon en hebreo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Ramat Hanadiv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 botanico de jerusalen.-yarkon park y ramat hanadiv</dc:title>
  <dc:creator>Josep</dc:creator>
  <cp:lastModifiedBy>Usuario</cp:lastModifiedBy>
  <cp:revision>5</cp:revision>
  <dcterms:created xsi:type="dcterms:W3CDTF">2014-02-10T17:54:33Z</dcterms:created>
  <dcterms:modified xsi:type="dcterms:W3CDTF">2018-03-02T06:51:36Z</dcterms:modified>
</cp:coreProperties>
</file>