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3662EE-0D2A-4BF6-8DA6-0EA06BF63D9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FB1380-A102-4036-A2AE-AF6192E01037}" type="slidenum">
              <a:rPr lang="es-ES" smtClean="0"/>
              <a:t>‹Nº›</a:t>
            </a:fld>
            <a:endParaRPr lang="es-ES" dirty="0"/>
          </a:p>
        </p:txBody>
      </p:sp>
    </p:spTree>
    <p:extLst>
      <p:ext uri="{BB962C8B-B14F-4D97-AF65-F5344CB8AC3E}">
        <p14:creationId xmlns:p14="http://schemas.microsoft.com/office/powerpoint/2010/main" val="2529700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A1B9EF-92B7-4EA1-95D7-DF46DB697C69}" type="slidenum">
              <a:rPr lang="es-ES_tradnl" altLang="es-ES">
                <a:solidFill>
                  <a:prstClr val="black"/>
                </a:solidFill>
                <a:latin typeface="Arial" pitchFamily="34" charset="0"/>
              </a:rPr>
              <a:pPr eaLnBrk="1" hangingPunct="1"/>
              <a:t>2</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Paisaje en China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B22275-25BC-4839-BF74-DEFE2B53475D}" type="slidenum">
              <a:rPr lang="es-ES_tradnl" altLang="es-ES">
                <a:solidFill>
                  <a:prstClr val="black"/>
                </a:solidFill>
                <a:latin typeface="Arial" pitchFamily="34" charset="0"/>
              </a:rPr>
              <a:pPr eaLnBrk="1" hangingPunct="1"/>
              <a:t>5</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ACEB08-EA22-41E4-96F6-5F4089A0CDB7}"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Gardens.-Pagoda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070B268-8619-40DD-B54C-B7CDE2A1EC8A}"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Garden.-Path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571C86-DF98-49CC-A51A-44665363A08D}"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2F5767-153A-44BB-9082-AC70F5BEA131}"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8336AC-D286-4546-99A5-78FB882CA05B}"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C3DF10-AD3F-46E8-A879-F5923A45470A}"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Garden.-Pond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3DA7304-396E-4C98-A7F0-257201DE220F}"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C589EF-1FE0-4751-94C8-DED914C30C18}"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2B2542-577D-4E3F-BE36-1ECEEB02A93B}"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F6C5FA-D4FF-4D88-B578-016F09BE36F1}"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Gardens.-Window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1A3240A-FC2B-416B-AF4B-66815A8B4B2C}"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Gardens.-Moongate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8BDFE9-2E0D-462D-B702-35C9D3D940C4}"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4D1753-6077-4097-85E9-DB880265A3A2}"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Park.-Beijing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3AEF67-85A1-40B5-A02A-861634CF06F2}"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BE4C8F-44AD-4AE0-827E-8A7EFF2178BE}"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8B1033-58EA-4DB0-A1A6-2E8F9DDDB469}"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Park.-Nelumbium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9FF795-C0D5-4C37-901A-785B3E10C220}"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Beihai.-Flor de Loto.-Nelumbium nucifera</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23DEDB-82B6-4095-B1EF-35FC026D1CA0}"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 Botanical Garden</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5A073D8-8577-4977-B7E0-C2AE69C305F4}"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6DED89-2605-4946-9653-C2C989F22C7A}"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62C335-C79F-45D1-8CD9-C86243C368BE}"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445D133-C443-455A-B583-2BCC4376602C}"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981307-2191-4148-A1C8-8FC241925657}"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55B58A9-F3C3-487C-BA8D-F8E9B514C846}"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3E32A9-2C14-4131-A6E8-378C160C7EC4}"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Beijing Botanical Garden.-Tulips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DB3D261-B2F6-4D37-A0C3-6AC418068A8A}"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Beijing Botanical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489898-E406-4FB3-8317-31CD1B997B1C}"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4101FE-BFC5-4EA1-BFE0-B08FDD8996BC}"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3C3715-B697-4A08-B9DE-D358F89CAF98}"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E4179C-3992-4BAF-B136-C9BAD2539B23}"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93CEE7-B1AC-4297-8AA6-55368B7071AB}"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E17CC5-615A-43C8-9016-198838E79BD2}"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CEDBA4-7DB7-42C5-AAED-C74DEFB62ECB}"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2E07A6-67DA-40E3-B807-8A17255F469B}"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86FCCF-0836-4B0F-9CE9-0307C5443C1F}"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085D0E-E003-4DA9-AD0F-986386F58437}"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33E1CA-3165-4533-9CE2-BF3FBC1D0D09}"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1F9544-223E-48CA-A32B-F74C331D191C}"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B89893-ABD8-4B02-B3F5-B32B7A228F67}"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20BBB0-FEAA-43F5-A9E3-17AE8EAA1EB1}"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Forbiden City</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8FD976-C66C-45C3-BF8B-65B59F786F6B}"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Forbiden City</a:t>
            </a: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CBD448-2A27-49C3-9207-B5D2559E6FEE}"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Forbiden City</a:t>
            </a: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FC4D65-5602-45C6-929C-61A05622CA9D}"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FA64B1-B82B-4E89-81D6-8CC5BB472137}"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Forbiden City.-Beijing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BB4931-B6C6-4563-AEA0-98E93342471D}"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Forbiden City.-Beijing</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34E382-B41A-4166-A980-1ECCB49719D1}"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EB7738-7A05-4BAB-AEEC-4E78BE9E270F}"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CDC2D5-E47D-4766-8EA6-4A75B4B63DFD}"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565BE5-CE03-4C64-9A0C-1CC78392C7BD}"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57B96C-258E-4569-AB76-241C8A7C7E1C}"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3014DA-4956-4A7C-A082-F2ADA46E66E6}"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44A7EC-7733-4276-BAD0-6F58A9398473}"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3D0879-35C0-45E3-A24E-FFABA8962B34}"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296ABE-8E72-42CD-9085-7D4B96259DA9}"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17D568-636C-4934-8E3C-E96930D0E385}"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C960FE-036F-4226-A19F-F351BEA94E78}"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839C6E9-B3ED-4FF2-9083-E863A20BAFA8}"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5B4B85-B14F-4181-A59E-4D9549BFAF86}"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C1739F-2C05-424C-9827-A7D525FA5BDB}"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5728A6-009F-4FF3-B984-8D8B2D9C6E53}"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Marble Bridge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C6DFA4-985C-4E1D-AD7C-4D282F5BE775}"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EF8604-ED98-408E-A330-775FBE080D8E}"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E48EE3-7A21-4754-95FD-2ABB9FEFAAF5}"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256BEA-AA5D-40EF-B8C9-8733CEB2B0E2}"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972DFA-96EB-49D1-9D67-49603C153695}"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FF2246-A03A-4C50-92AB-4678D7D3328F}"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614AAA-DBB2-467B-9FE9-FB90B3F4EB41}"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95E9E4-A1C9-4442-8389-EE2E3D1F16ED}"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13B496-426F-4C33-B809-4566D39AB7DA}"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0DA198-2621-4BBF-8DF5-577748CEDAC8}"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C00902-407C-4C0C-8A27-896A92EC0616}"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C5F05F-AFA9-419B-BF76-8D80C609091A}"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Bonsai Gardens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130E28-3548-4685-B694-55993D77AA05}"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tradicional Garden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AA84EB-C9C1-4D8E-B6B9-5CCAB0227E95}"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FB951-3580-426B-96E7-071DA7D7ABC4}"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F78580-AFDD-4184-BE53-49F4293A3E0B}"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7B5A34-33D5-41DE-BB67-70919CA35F1D}"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8B7F9A-53E6-4972-BF0F-0268CCBBACDC}"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217625-AA98-4D09-B262-A5EA0A280803}"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26A85B-3F31-47D0-98F2-C8EDD369C03E}"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DA197A-C6A0-4AC4-BD07-1D373FE812A9}"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7AF2CA-4E72-4C0C-8A8E-135A6CFDF822}"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69464C-FA80-4A39-8506-809457A552D3}"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CF0F30-92A6-445E-BAD2-54A12EEF499F}"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7FAE30-4518-4114-B84E-A10C66183F93}" type="slidenum">
              <a:rPr lang="es-ES_tradnl" altLang="es-ES">
                <a:solidFill>
                  <a:prstClr val="black"/>
                </a:solidFill>
                <a:latin typeface="Arial" pitchFamily="34" charset="0"/>
              </a:rPr>
              <a:pPr eaLnBrk="1" hangingPunct="1"/>
              <a:t>112</a:t>
            </a:fld>
            <a:endParaRPr lang="es-ES_tradnl" altLang="es-ES"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0D3757-09F3-4EDC-95FC-B80AC14F0DF5}" type="slidenum">
              <a:rPr lang="es-ES_tradnl" altLang="es-ES">
                <a:solidFill>
                  <a:prstClr val="black"/>
                </a:solidFill>
                <a:latin typeface="Arial" pitchFamily="34" charset="0"/>
              </a:rPr>
              <a:pPr eaLnBrk="1" hangingPunct="1"/>
              <a:t>113</a:t>
            </a:fld>
            <a:endParaRPr lang="es-ES_tradnl" altLang="es-ES"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7E22264-715C-4A5A-8162-646E6C1A76D7}"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EFFB02-DEC6-4052-9FDE-66F60B660192}"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A0806F-6262-4AC7-8031-A645B051B5FF}"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C65672-766A-416A-B18F-291543C2C8AE}"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CFE67C-D9DD-4963-A2CE-D7AE7B7FAA69}"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47A1ED-DA22-4D23-B7CE-B71D2137DD40}"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9D0356-78E8-4A19-AB9F-3A717433195A}"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231928-7C5E-4BB3-ABE0-D9661CF708F5}"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887BE8-B674-4310-A357-E5CCDF49D17A}"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26FA9C-63A8-431F-9A66-58CC1C0B19AB}"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939426-10ED-446B-A03D-00B3FF3979CA}"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71CB23-0468-453A-9CE6-6AB3BCECABFF}"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76D97A-3093-4743-B0CB-93D946738660}" type="slidenum">
              <a:rPr lang="es-ES_tradnl" altLang="es-ES">
                <a:solidFill>
                  <a:prstClr val="black"/>
                </a:solidFill>
                <a:latin typeface="Arial" pitchFamily="34" charset="0"/>
              </a:rPr>
              <a:pPr eaLnBrk="1" hangingPunct="1"/>
              <a:t>126</a:t>
            </a:fld>
            <a:endParaRPr lang="es-ES_tradnl" altLang="es-ES" dirty="0">
              <a:solidFill>
                <a:prstClr val="black"/>
              </a:solidFill>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E27EB5-30A6-410C-A35F-5DC0EDC8C748}" type="slidenum">
              <a:rPr lang="es-ES_tradnl" altLang="es-ES">
                <a:solidFill>
                  <a:prstClr val="black"/>
                </a:solidFill>
                <a:latin typeface="Arial" pitchFamily="34" charset="0"/>
              </a:rPr>
              <a:pPr eaLnBrk="1" hangingPunct="1"/>
              <a:t>127</a:t>
            </a:fld>
            <a:endParaRPr lang="es-ES_tradnl" altLang="es-ES"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B4B99E-01CE-489D-85B9-B4375BCD0A49}" type="slidenum">
              <a:rPr lang="es-ES_tradnl" altLang="es-ES">
                <a:solidFill>
                  <a:prstClr val="black"/>
                </a:solidFill>
                <a:latin typeface="Arial" pitchFamily="34" charset="0"/>
              </a:rPr>
              <a:pPr eaLnBrk="1" hangingPunct="1"/>
              <a:t>128</a:t>
            </a:fld>
            <a:endParaRPr lang="es-ES_tradnl" altLang="es-ES"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4C27FA-3E77-45F6-A734-236BA846F905}"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Bonsai Garden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0E7551-932A-4D6E-8D4D-51695EEC174A}"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Fish Net</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F107EC-9027-45FD-B7A1-0CB884EFA816}" type="slidenum">
              <a:rPr lang="es-ES_tradnl" altLang="es-ES">
                <a:solidFill>
                  <a:prstClr val="black"/>
                </a:solidFill>
                <a:latin typeface="Arial" pitchFamily="34" charset="0"/>
              </a:rPr>
              <a:pPr eaLnBrk="1" hangingPunct="1"/>
              <a:t>133</a:t>
            </a:fld>
            <a:endParaRPr lang="es-ES_tradnl" altLang="es-ES"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Gardens.-Suzhou</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A933E8-498E-45E3-9DA9-AF7E6B0C9844}" type="slidenum">
              <a:rPr lang="es-ES_tradnl" altLang="es-ES">
                <a:solidFill>
                  <a:prstClr val="black"/>
                </a:solidFill>
                <a:latin typeface="Arial" pitchFamily="34" charset="0"/>
              </a:rPr>
              <a:pPr eaLnBrk="1" hangingPunct="1"/>
              <a:t>134</a:t>
            </a:fld>
            <a:endParaRPr lang="es-ES_tradnl" altLang="es-ES"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E5A520-407C-4316-B05F-89A9759A0B83}"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Advent of the moon and the wind.</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C863DA-F62E-47E0-ACB9-6A221E67769A}"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162DFD-6763-4900-8E08-89D88D5F2865}"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82497C5-87A7-4F41-AB2B-7CC06FC7F64C}"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51BDCB-1F5F-4609-A99F-5B561738EB47}"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B55849-C85C-4173-9DED-E9030B781FBE}"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D6D8B0-30DF-4F30-B8F2-2940DB82E35E}" type="slidenum">
              <a:rPr lang="es-ES_tradnl" altLang="es-ES">
                <a:solidFill>
                  <a:prstClr val="black"/>
                </a:solidFill>
                <a:latin typeface="Arial" pitchFamily="34" charset="0"/>
              </a:rPr>
              <a:pPr eaLnBrk="1" hangingPunct="1"/>
              <a:t>141</a:t>
            </a:fld>
            <a:endParaRPr lang="es-ES_tradnl" altLang="es-ES"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E3B902-BB14-43BD-ADEE-F3C37DE4DDD1}" type="slidenum">
              <a:rPr lang="es-ES_tradnl" altLang="es-ES">
                <a:solidFill>
                  <a:prstClr val="black"/>
                </a:solidFill>
                <a:latin typeface="Arial" pitchFamily="34" charset="0"/>
              </a:rPr>
              <a:pPr eaLnBrk="1" hangingPunct="1"/>
              <a:t>142</a:t>
            </a:fld>
            <a:endParaRPr lang="es-ES_tradnl" altLang="es-ES"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BBF51B-7AA9-4328-ACE0-3FF23AED0555}" type="slidenum">
              <a:rPr lang="es-ES_tradnl" altLang="es-ES">
                <a:solidFill>
                  <a:prstClr val="black"/>
                </a:solidFill>
                <a:latin typeface="Arial" pitchFamily="34" charset="0"/>
              </a:rPr>
              <a:pPr eaLnBrk="1" hangingPunct="1"/>
              <a:t>143</a:t>
            </a:fld>
            <a:endParaRPr lang="es-ES_tradnl" altLang="es-ES"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BE2838-0586-4F6D-AB7B-3A8FA09973A9}" type="slidenum">
              <a:rPr lang="es-ES_tradnl" altLang="es-ES">
                <a:solidFill>
                  <a:prstClr val="black"/>
                </a:solidFill>
                <a:latin typeface="Arial" pitchFamily="34" charset="0"/>
              </a:rPr>
              <a:pPr eaLnBrk="1" hangingPunct="1"/>
              <a:t>144</a:t>
            </a:fld>
            <a:endParaRPr lang="es-ES_tradnl" altLang="es-ES"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06C454-0730-4B12-8159-D61149B1F3E8}" type="slidenum">
              <a:rPr lang="es-ES_tradnl" altLang="es-ES">
                <a:solidFill>
                  <a:prstClr val="black"/>
                </a:solidFill>
                <a:latin typeface="Arial" pitchFamily="34" charset="0"/>
              </a:rPr>
              <a:pPr eaLnBrk="1" hangingPunct="1"/>
              <a:t>145</a:t>
            </a:fld>
            <a:endParaRPr lang="es-ES_tradnl" altLang="es-ES"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01CAA0-BE7D-4D43-8801-7F9D8CD655F8}" type="slidenum">
              <a:rPr lang="es-ES_tradnl" altLang="es-ES">
                <a:solidFill>
                  <a:prstClr val="black"/>
                </a:solidFill>
                <a:latin typeface="Arial" pitchFamily="34" charset="0"/>
              </a:rPr>
              <a:pPr eaLnBrk="1" hangingPunct="1"/>
              <a:t>146</a:t>
            </a:fld>
            <a:endParaRPr lang="es-ES_tradnl" altLang="es-ES"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93AF95-EAAE-485C-A253-BAB7FB2C3E8F}" type="slidenum">
              <a:rPr lang="es-ES_tradnl" altLang="es-ES">
                <a:solidFill>
                  <a:prstClr val="black"/>
                </a:solidFill>
                <a:latin typeface="Arial" pitchFamily="34" charset="0"/>
              </a:rPr>
              <a:pPr eaLnBrk="1" hangingPunct="1"/>
              <a:t>147</a:t>
            </a:fld>
            <a:endParaRPr lang="es-ES_tradnl" altLang="es-ES" dirty="0">
              <a:solidFill>
                <a:prstClr val="black"/>
              </a:solidFill>
              <a:latin typeface="Arial" pitchFamily="34"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AE4EF1-AE80-4CAC-A53C-E55686ECF446}" type="slidenum">
              <a:rPr lang="es-ES_tradnl" altLang="es-ES">
                <a:solidFill>
                  <a:prstClr val="black"/>
                </a:solidFill>
                <a:latin typeface="Arial" pitchFamily="34" charset="0"/>
              </a:rPr>
              <a:pPr eaLnBrk="1" hangingPunct="1"/>
              <a:t>148</a:t>
            </a:fld>
            <a:endParaRPr lang="es-ES_tradnl" altLang="es-ES"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D54FDC-075D-4F04-89CA-A9B27230CC24}" type="slidenum">
              <a:rPr lang="es-ES_tradnl" altLang="es-ES">
                <a:solidFill>
                  <a:prstClr val="black"/>
                </a:solidFill>
                <a:latin typeface="Arial" pitchFamily="34" charset="0"/>
              </a:rPr>
              <a:pPr eaLnBrk="1" hangingPunct="1"/>
              <a:t>149</a:t>
            </a:fld>
            <a:endParaRPr lang="es-ES_tradnl" altLang="es-ES"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0981A9-DF3C-43F3-A951-BB2EFAD28FB4}" type="slidenum">
              <a:rPr lang="es-ES_tradnl" altLang="es-ES">
                <a:solidFill>
                  <a:prstClr val="black"/>
                </a:solidFill>
                <a:latin typeface="Arial" pitchFamily="34" charset="0"/>
              </a:rPr>
              <a:pPr eaLnBrk="1" hangingPunct="1"/>
              <a:t>150</a:t>
            </a:fld>
            <a:endParaRPr lang="es-ES_tradnl" altLang="es-ES"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AF3BD6-6FA2-4345-A203-98357AA0007D}" type="slidenum">
              <a:rPr lang="es-ES_tradnl" altLang="es-ES">
                <a:solidFill>
                  <a:prstClr val="black"/>
                </a:solidFill>
                <a:latin typeface="Arial" pitchFamily="34" charset="0"/>
              </a:rPr>
              <a:pPr eaLnBrk="1" hangingPunct="1"/>
              <a:t>151</a:t>
            </a:fld>
            <a:endParaRPr lang="es-ES_tradnl" altLang="es-ES"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AD7B46E-8129-4ADC-BF71-2992B4A32570}" type="slidenum">
              <a:rPr lang="es-ES_tradnl" altLang="es-ES">
                <a:solidFill>
                  <a:prstClr val="black"/>
                </a:solidFill>
                <a:latin typeface="Arial" pitchFamily="34" charset="0"/>
              </a:rPr>
              <a:pPr eaLnBrk="1" hangingPunct="1"/>
              <a:t>152</a:t>
            </a:fld>
            <a:endParaRPr lang="es-ES_tradnl" altLang="es-ES"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1CED4D-1118-4D23-B3E2-819DD57ABA39}" type="slidenum">
              <a:rPr lang="es-ES_tradnl" altLang="es-ES">
                <a:solidFill>
                  <a:prstClr val="black"/>
                </a:solidFill>
                <a:latin typeface="Arial" pitchFamily="34" charset="0"/>
              </a:rPr>
              <a:pPr eaLnBrk="1" hangingPunct="1"/>
              <a:t>153</a:t>
            </a:fld>
            <a:endParaRPr lang="es-ES_tradnl" altLang="es-ES" dirty="0">
              <a:solidFill>
                <a:prstClr val="black"/>
              </a:solidFill>
              <a:latin typeface="Arial" pitchFamily="34"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FD5779-A58A-45F1-9BEC-DCA3C1C0C837}" type="slidenum">
              <a:rPr lang="es-ES_tradnl" altLang="es-ES">
                <a:solidFill>
                  <a:prstClr val="black"/>
                </a:solidFill>
                <a:latin typeface="Arial" pitchFamily="34" charset="0"/>
              </a:rPr>
              <a:pPr eaLnBrk="1" hangingPunct="1"/>
              <a:t>154</a:t>
            </a:fld>
            <a:endParaRPr lang="es-ES_tradnl" altLang="es-ES" dirty="0">
              <a:solidFill>
                <a:prstClr val="black"/>
              </a:solidFill>
              <a:latin typeface="Arial" pitchFamily="34"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upload.wikimedia.org/wikipedia/commons/6/67/Beihaiparkpic6.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Lion%2BGrove%2BGarden%26hl%3Des%26sa%3DG%26prmd%3Divnsm&amp;rurl=translate.google.es&amp;sl=en&amp;u=http://en.wikipedia.org/wiki/Lion_Grove_Garden&amp;usg=ALkJrhgShMS94T2oO0is8gn80agE5Dn47g#cite_note-Suzhou-1"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2160240"/>
          </a:xfrm>
        </p:spPr>
        <p:txBody>
          <a:bodyPr>
            <a:normAutofit fontScale="90000"/>
          </a:bodyPr>
          <a:lstStyle/>
          <a:p>
            <a:r>
              <a:rPr lang="es-ES" sz="3600" dirty="0"/>
              <a:t>ASIA.-LA VUELTA AL MUNDO </a:t>
            </a:r>
            <a:r>
              <a:rPr lang="es-ES" sz="3600"/>
              <a:t>EN 885 </a:t>
            </a:r>
            <a:r>
              <a:rPr lang="es-ES" sz="3600" dirty="0"/>
              <a:t>JARDINES.-</a:t>
            </a:r>
            <a:r>
              <a:rPr lang="es-ES" dirty="0"/>
              <a:t>ASIATICOS.-CHINA.-D</a:t>
            </a:r>
          </a:p>
        </p:txBody>
      </p:sp>
      <p:sp>
        <p:nvSpPr>
          <p:cNvPr id="3" name="2 Subtítulo"/>
          <p:cNvSpPr>
            <a:spLocks noGrp="1"/>
          </p:cNvSpPr>
          <p:nvPr>
            <p:ph type="subTitle" idx="1"/>
          </p:nvPr>
        </p:nvSpPr>
        <p:spPr>
          <a:xfrm>
            <a:off x="3995936" y="4581128"/>
            <a:ext cx="451750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descr="Chi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22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1187623" y="260350"/>
            <a:ext cx="7484889" cy="1143000"/>
          </a:xfrm>
        </p:spPr>
        <p:txBody>
          <a:bodyPr/>
          <a:lstStyle/>
          <a:p>
            <a:pPr eaLnBrk="1" hangingPunct="1"/>
            <a:r>
              <a:rPr lang="es-ES" altLang="es-ES" b="1" dirty="0"/>
              <a:t>JARDINES CHINOS</a:t>
            </a:r>
          </a:p>
        </p:txBody>
      </p:sp>
      <p:sp>
        <p:nvSpPr>
          <p:cNvPr id="15363" name="2 Marcador de contenido"/>
          <p:cNvSpPr>
            <a:spLocks noGrp="1"/>
          </p:cNvSpPr>
          <p:nvPr>
            <p:ph sz="quarter" idx="1"/>
          </p:nvPr>
        </p:nvSpPr>
        <p:spPr>
          <a:xfrm>
            <a:off x="914400" y="1447800"/>
            <a:ext cx="7772400" cy="4502150"/>
          </a:xfrm>
        </p:spPr>
        <p:txBody>
          <a:bodyPr/>
          <a:lstStyle/>
          <a:p>
            <a:pPr eaLnBrk="1" hangingPunct="1"/>
            <a:r>
              <a:rPr lang="es-ES" altLang="es-ES" dirty="0"/>
              <a:t>El diseño de los jardines chinos era proporcionar un utopía espiritual para conectarse con la naturaleza, para volver a su corazón interior, para volver al antiguo idealismo .</a:t>
            </a:r>
          </a:p>
          <a:p>
            <a:pPr eaLnBrk="1" hangingPunct="1"/>
            <a:r>
              <a:rPr lang="es-ES" altLang="es-ES" dirty="0"/>
              <a:t>Los jardines chinos son un espiritual refugio para la gente, un lugar que podría estar lejos de sus raíces sociales , y cerca de la antigua forma de vida, su verdadero yo, y la naturaleza . </a:t>
            </a:r>
          </a:p>
          <a:p>
            <a:pPr eaLnBrk="1" hangingPunct="1"/>
            <a:r>
              <a:rPr lang="es-ES" altLang="es-ES" dirty="0"/>
              <a:t>Este fue un escape de la frustración y la decepción de los problemas políticos en China . </a:t>
            </a:r>
          </a:p>
          <a:p>
            <a:pPr eaLnBrk="1" hangingPunct="1"/>
            <a:r>
              <a:rPr lang="es-ES" altLang="es-ES" dirty="0"/>
              <a:t>Utilizaron las plantas como símbolos . </a:t>
            </a:r>
          </a:p>
        </p:txBody>
      </p:sp>
    </p:spTree>
    <p:extLst>
      <p:ext uri="{BB962C8B-B14F-4D97-AF65-F5344CB8AC3E}">
        <p14:creationId xmlns:p14="http://schemas.microsoft.com/office/powerpoint/2010/main" val="3640144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772400" cy="5976069"/>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bambú se utiliza en todos los jardines chinos tradicionales. </a:t>
            </a:r>
          </a:p>
          <a:p>
            <a:pPr marL="274320" indent="-274320" eaLnBrk="1" fontAlgn="auto" hangingPunct="1">
              <a:spcBef>
                <a:spcPts val="580"/>
              </a:spcBef>
              <a:spcAft>
                <a:spcPts val="0"/>
              </a:spcAft>
              <a:buFont typeface="Wingdings 2"/>
              <a:buChar char=""/>
              <a:defRPr/>
            </a:pPr>
            <a:r>
              <a:rPr lang="es-ES" dirty="0"/>
              <a:t> Esto se debe a que el bambú representa un carácter fuerte pero flexible</a:t>
            </a:r>
          </a:p>
          <a:p>
            <a:pPr marL="274320" indent="-274320" eaLnBrk="1" fontAlgn="auto" hangingPunct="1">
              <a:spcBef>
                <a:spcPts val="580"/>
              </a:spcBef>
              <a:spcAft>
                <a:spcPts val="0"/>
              </a:spcAft>
              <a:buFont typeface="Wingdings 2"/>
              <a:buChar char=""/>
              <a:defRPr/>
            </a:pPr>
            <a:r>
              <a:rPr lang="es-ES" dirty="0"/>
              <a:t>A menudo, el pino se utiliza para representar la longevidad, persistencia, tenacidad y dignidad. </a:t>
            </a:r>
          </a:p>
          <a:p>
            <a:pPr marL="274320" indent="-274320" eaLnBrk="1" fontAlgn="auto" hangingPunct="1">
              <a:spcBef>
                <a:spcPts val="580"/>
              </a:spcBef>
              <a:spcAft>
                <a:spcPts val="0"/>
              </a:spcAft>
              <a:buFont typeface="Wingdings 2"/>
              <a:buChar char=""/>
              <a:defRPr/>
            </a:pPr>
            <a:r>
              <a:rPr lang="es-ES" dirty="0"/>
              <a:t>El loto es utilizado para simbolizar la pureza. </a:t>
            </a:r>
          </a:p>
          <a:p>
            <a:pPr marL="274320" indent="-274320" eaLnBrk="1" fontAlgn="auto" hangingPunct="1">
              <a:spcBef>
                <a:spcPts val="580"/>
              </a:spcBef>
              <a:spcAft>
                <a:spcPts val="0"/>
              </a:spcAft>
              <a:buFont typeface="Wingdings 2"/>
              <a:buChar char=""/>
              <a:defRPr/>
            </a:pPr>
            <a:r>
              <a:rPr lang="es-ES" dirty="0"/>
              <a:t>La floración del ciruelo es uno de los aspectos más importantes de un jardín chino, ya que representa la renovación y la fuerza de voluntad. </a:t>
            </a:r>
          </a:p>
          <a:p>
            <a:pPr marL="274320" indent="-274320" eaLnBrk="1" fontAlgn="auto" hangingPunct="1">
              <a:spcBef>
                <a:spcPts val="580"/>
              </a:spcBef>
              <a:spcAft>
                <a:spcPts val="0"/>
              </a:spcAft>
              <a:buFont typeface="Wingdings 2"/>
              <a:buChar char=""/>
              <a:defRPr/>
            </a:pPr>
            <a:r>
              <a:rPr lang="es-ES" dirty="0"/>
              <a:t>El crisantemo es utilizado para simbolizar el esplendor, brillo y "la valentía de sacrificarse por una vida natural". </a:t>
            </a:r>
          </a:p>
          <a:p>
            <a:pPr marL="274320" indent="-274320" eaLnBrk="1" fontAlgn="auto" hangingPunct="1">
              <a:spcBef>
                <a:spcPts val="580"/>
              </a:spcBef>
              <a:spcAft>
                <a:spcPts val="0"/>
              </a:spcAft>
              <a:buFont typeface="Wingdings 2"/>
              <a:buChar char=""/>
              <a:defRPr/>
            </a:pPr>
            <a:r>
              <a:rPr lang="es-ES" dirty="0"/>
              <a:t>Las peonías simbolizan la riqueza y los plátanos son utilizados sólo por el sonido que hacen al ser movidos por la brisa.</a:t>
            </a:r>
          </a:p>
        </p:txBody>
      </p:sp>
    </p:spTree>
    <p:extLst>
      <p:ext uri="{BB962C8B-B14F-4D97-AF65-F5344CB8AC3E}">
        <p14:creationId xmlns:p14="http://schemas.microsoft.com/office/powerpoint/2010/main" val="1810224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descr="Chinese Garden componen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23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Chinese Garden Pagod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558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Chinese Garden Path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41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59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681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6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Chinese- garden 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459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33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093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502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548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Chinese Moon G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130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914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eaLnBrk="1" hangingPunct="1"/>
            <a:r>
              <a:rPr lang="es-ES" altLang="es-ES" b="1" dirty="0"/>
              <a:t>      BEIHAI PARK</a:t>
            </a:r>
          </a:p>
        </p:txBody>
      </p:sp>
      <p:sp>
        <p:nvSpPr>
          <p:cNvPr id="30723" name="2 Marcador de contenido"/>
          <p:cNvSpPr>
            <a:spLocks noGrp="1"/>
          </p:cNvSpPr>
          <p:nvPr>
            <p:ph sz="quarter" idx="1"/>
          </p:nvPr>
        </p:nvSpPr>
        <p:spPr>
          <a:xfrm>
            <a:off x="914400" y="1916113"/>
            <a:ext cx="7772400" cy="4103687"/>
          </a:xfrm>
        </p:spPr>
        <p:txBody>
          <a:bodyPr/>
          <a:lstStyle/>
          <a:p>
            <a:pPr eaLnBrk="1" hangingPunct="1"/>
            <a:r>
              <a:rPr lang="es-ES" altLang="es-ES" b="1" dirty="0"/>
              <a:t>Parque Beihai</a:t>
            </a:r>
            <a:r>
              <a:rPr lang="es-ES" altLang="es-ES" dirty="0"/>
              <a:t> es un antiguo jardín imperial en el noroeste de la Ciudad Prohibida en Beijing .</a:t>
            </a:r>
          </a:p>
          <a:p>
            <a:pPr eaLnBrk="1" hangingPunct="1"/>
            <a:r>
              <a:rPr lang="es-ES" altLang="es-ES" dirty="0"/>
              <a:t>Construido en el siglo X, que se encuentra entre los más grandes  jardines chinos , contiene numerosas estructuras de importancia histórica, palacios y templos.</a:t>
            </a:r>
          </a:p>
          <a:p>
            <a:pPr eaLnBrk="1" hangingPunct="1"/>
            <a:r>
              <a:rPr lang="es-ES" altLang="es-ES" dirty="0"/>
              <a:t>Antes de la final de la Dinastía Qing en 1911 esta área fue conectada con la Ciudad Prohibida, pero desde 1925  ha estado abierta al público.</a:t>
            </a:r>
          </a:p>
        </p:txBody>
      </p:sp>
    </p:spTree>
    <p:extLst>
      <p:ext uri="{BB962C8B-B14F-4D97-AF65-F5344CB8AC3E}">
        <p14:creationId xmlns:p14="http://schemas.microsoft.com/office/powerpoint/2010/main" val="1330949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404813"/>
            <a:ext cx="7772400" cy="5614987"/>
          </a:xfrm>
        </p:spPr>
        <p:txBody>
          <a:bodyPr/>
          <a:lstStyle/>
          <a:p>
            <a:pPr eaLnBrk="1" hangingPunct="1"/>
            <a:r>
              <a:rPr lang="es-ES" altLang="es-ES" dirty="0"/>
              <a:t>El Parque Beihai, al igual que muchos de los jardines imperiales chinos, fue construido para imitar los famosos paisajes y arquitectura de diversas regiones de China, el lago  Taihu , la elaboración de pabellones y canales en Hangzhou y Yangzhou , las estructuras delicadas de los jardines de Suzhou y todos lo demás sirvió como inspiración para el diseño de los numerosos puntos en este jardín imperial. </a:t>
            </a:r>
          </a:p>
          <a:p>
            <a:pPr eaLnBrk="1" hangingPunct="1"/>
            <a:r>
              <a:rPr lang="es-ES" altLang="es-ES" dirty="0"/>
              <a:t>Las estructuras y las escenas en el Parque Beihai se describen como obras maestras de la técnica de jardinería que refleja el estilo arquitectónico y la excelente habilidad y la riqueza del arte de los jardines tradicionales chinos.</a:t>
            </a:r>
          </a:p>
        </p:txBody>
      </p:sp>
    </p:spTree>
    <p:extLst>
      <p:ext uri="{BB962C8B-B14F-4D97-AF65-F5344CB8AC3E}">
        <p14:creationId xmlns:p14="http://schemas.microsoft.com/office/powerpoint/2010/main" val="90134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4"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81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898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610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770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3"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433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descr="Archivo: Beihaiparkpic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5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1 Título"/>
          <p:cNvSpPr>
            <a:spLocks noGrp="1"/>
          </p:cNvSpPr>
          <p:nvPr>
            <p:ph type="title"/>
          </p:nvPr>
        </p:nvSpPr>
        <p:spPr>
          <a:xfrm>
            <a:off x="457200" y="274638"/>
            <a:ext cx="7467600" cy="778098"/>
          </a:xfrm>
        </p:spPr>
        <p:txBody>
          <a:bodyPr/>
          <a:lstStyle/>
          <a:p>
            <a:pPr eaLnBrk="1" hangingPunct="1"/>
            <a:r>
              <a:rPr lang="es-ES" altLang="es-ES" b="1" dirty="0"/>
              <a:t>   BEIJING BOTANIC GARDEN</a:t>
            </a:r>
          </a:p>
        </p:txBody>
      </p:sp>
      <p:sp>
        <p:nvSpPr>
          <p:cNvPr id="3" name="2 Marcador de contenido"/>
          <p:cNvSpPr>
            <a:spLocks noGrp="1"/>
          </p:cNvSpPr>
          <p:nvPr>
            <p:ph sz="quarter" idx="1"/>
          </p:nvPr>
        </p:nvSpPr>
        <p:spPr>
          <a:xfrm>
            <a:off x="457200" y="1196752"/>
            <a:ext cx="7787208" cy="5472608"/>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Beijing</a:t>
            </a:r>
            <a:r>
              <a:rPr lang="es-ES" dirty="0"/>
              <a:t> es un jardín botánico situado en las afueras del noroeste de Beijing , China entre Xiangshan (Colinas Fragantes) Parque y Jade Spring Mountain en las colinas occidentales.</a:t>
            </a:r>
          </a:p>
          <a:p>
            <a:pPr marL="274320" indent="-274320" eaLnBrk="1" fontAlgn="auto" hangingPunct="1">
              <a:spcBef>
                <a:spcPts val="580"/>
              </a:spcBef>
              <a:spcAft>
                <a:spcPts val="0"/>
              </a:spcAft>
              <a:buFont typeface="Wingdings 2"/>
              <a:buChar char=""/>
              <a:defRPr/>
            </a:pPr>
            <a:r>
              <a:rPr lang="es-ES" dirty="0"/>
              <a:t>El Jardín Botánico de Beijing fue establecido en 1955. Cubre una gran superficie de 564.000 metros cuadrados.</a:t>
            </a:r>
          </a:p>
          <a:p>
            <a:pPr marL="274320" indent="-274320" eaLnBrk="1" fontAlgn="auto" hangingPunct="1">
              <a:spcBef>
                <a:spcPts val="580"/>
              </a:spcBef>
              <a:spcAft>
                <a:spcPts val="0"/>
              </a:spcAft>
              <a:buFont typeface="Wingdings 2"/>
              <a:buChar char=""/>
              <a:defRPr/>
            </a:pPr>
            <a:r>
              <a:rPr lang="es-ES" dirty="0"/>
              <a:t> Los jardines incluyen una docena de exposiciones y salones, como el jardín de árboles, un jardín de rosas, un jardín de peonías, un jardín chino tradicional de hierbas medicinales, frutas  y recursos silvestres, una área de protección del medio ambiente, plantas de vid, plantas en peligro de extinción, y los invernaderos de exposición de plantas tropicales y subtropicales..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03578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611560" y="549275"/>
            <a:ext cx="8075240" cy="5470525"/>
          </a:xfrm>
        </p:spPr>
        <p:txBody>
          <a:bodyPr/>
          <a:lstStyle/>
          <a:p>
            <a:pPr eaLnBrk="1" hangingPunct="1"/>
            <a:r>
              <a:rPr lang="es-ES" altLang="es-ES" dirty="0"/>
              <a:t>También hay varios templos budistas localizados dentro de las áreas del jardín botánico.</a:t>
            </a:r>
          </a:p>
          <a:p>
            <a:pPr eaLnBrk="1" hangingPunct="1"/>
            <a:r>
              <a:rPr lang="es-ES" altLang="es-ES" dirty="0"/>
              <a:t>En los jardines se  cultivan 6.000 especies de plantas, incluyendo 2,000 tipos de árboles y arbustos, 1.620 variedades de plantas tropicales y subtropicales, 500 especies de flores y 1.900 tipos de árboles frutales, plantas acuáticas y tradicionales chinas.</a:t>
            </a:r>
          </a:p>
          <a:p>
            <a:pPr eaLnBrk="1" hangingPunct="1"/>
            <a:r>
              <a:rPr lang="es-ES" altLang="es-ES" dirty="0"/>
              <a:t>El jardín de las Peonías fue abierto al público en 1981.</a:t>
            </a:r>
          </a:p>
          <a:p>
            <a:pPr eaLnBrk="1" hangingPunct="1"/>
            <a:r>
              <a:rPr lang="es-ES" altLang="es-ES" dirty="0"/>
              <a:t> Cubre un área de 100.000 metros cuadrados y está dividido en tres secciones. con una superficie de 35.000 metros cuadrados.</a:t>
            </a:r>
          </a:p>
        </p:txBody>
      </p:sp>
    </p:spTree>
    <p:extLst>
      <p:ext uri="{BB962C8B-B14F-4D97-AF65-F5344CB8AC3E}">
        <p14:creationId xmlns:p14="http://schemas.microsoft.com/office/powerpoint/2010/main" val="151288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3 Marcador de contenido" descr="Beijing Botanical Garden.-x2.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3471876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3 Imagen" descr="Beijing Botanical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115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3 Imagen" descr="Beijing_Botanical_Garden_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910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3 Imagen" descr="Beijing_Botanical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03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1 Imagen" descr="Beijing_Botanical_Garde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01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1 Imagen" descr="BeijingBotanic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794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descr="Beijing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698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descr="Beijing Botanical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418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1 Título"/>
          <p:cNvSpPr>
            <a:spLocks noGrp="1"/>
          </p:cNvSpPr>
          <p:nvPr>
            <p:ph type="title"/>
          </p:nvPr>
        </p:nvSpPr>
        <p:spPr>
          <a:xfrm>
            <a:off x="457200" y="274638"/>
            <a:ext cx="7467600" cy="850106"/>
          </a:xfrm>
        </p:spPr>
        <p:txBody>
          <a:bodyPr/>
          <a:lstStyle/>
          <a:p>
            <a:pPr eaLnBrk="1" hangingPunct="1"/>
            <a:r>
              <a:rPr lang="es-ES" altLang="es-ES" b="1" dirty="0"/>
              <a:t>   CHISHAKU-IN</a:t>
            </a:r>
          </a:p>
        </p:txBody>
      </p:sp>
      <p:sp>
        <p:nvSpPr>
          <p:cNvPr id="3" name="2 Marcador de contenido"/>
          <p:cNvSpPr>
            <a:spLocks noGrp="1"/>
          </p:cNvSpPr>
          <p:nvPr>
            <p:ph sz="quarter" idx="1"/>
          </p:nvPr>
        </p:nvSpPr>
        <p:spPr>
          <a:xfrm>
            <a:off x="457200" y="1196752"/>
            <a:ext cx="7787208" cy="5544616"/>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Chishaku-in fue fundada en el siglo XIV como un sub-templo de Daidenpo en que se estableció en Koyasan, Prefectura de Wakayama por el Sacerdote Kakuban (1095-1144), en el año 1130. </a:t>
            </a:r>
          </a:p>
          <a:p>
            <a:pPr marL="274320" indent="-274320" eaLnBrk="1" fontAlgn="auto" hangingPunct="1">
              <a:spcBef>
                <a:spcPts val="580"/>
              </a:spcBef>
              <a:spcAft>
                <a:spcPts val="0"/>
              </a:spcAft>
              <a:buFont typeface="Wingdings 2"/>
              <a:buChar char=""/>
              <a:defRPr/>
            </a:pPr>
            <a:r>
              <a:rPr lang="es-ES" dirty="0"/>
              <a:t>El templo madre se trasladó a Negorosan en años prefectura de Wakayama diez más tarde. </a:t>
            </a:r>
          </a:p>
          <a:p>
            <a:pPr marL="274320" indent="-274320" eaLnBrk="1" fontAlgn="auto" hangingPunct="1">
              <a:spcBef>
                <a:spcPts val="580"/>
              </a:spcBef>
              <a:spcAft>
                <a:spcPts val="0"/>
              </a:spcAft>
              <a:buFont typeface="Wingdings 2"/>
              <a:buChar char=""/>
              <a:defRPr/>
            </a:pPr>
            <a:r>
              <a:rPr lang="es-ES" dirty="0"/>
              <a:t>En el año 1585, en Daidenpo, incluyendo sus sub-templos, fue totalmente destruida por el actual gobernante del país, </a:t>
            </a:r>
            <a:r>
              <a:rPr lang="es-ES" i="1" dirty="0"/>
              <a:t>Toyotomi</a:t>
            </a:r>
            <a:r>
              <a:rPr lang="es-ES" dirty="0"/>
              <a:t> Hideyoshi (1537-1598). </a:t>
            </a:r>
          </a:p>
          <a:p>
            <a:pPr marL="274320" indent="-274320" eaLnBrk="1" fontAlgn="auto" hangingPunct="1">
              <a:spcBef>
                <a:spcPts val="580"/>
              </a:spcBef>
              <a:spcAft>
                <a:spcPts val="0"/>
              </a:spcAft>
              <a:buFont typeface="Wingdings 2"/>
              <a:buChar char=""/>
              <a:defRPr/>
            </a:pPr>
            <a:r>
              <a:rPr lang="es-ES" dirty="0"/>
              <a:t>En el año 1601, el primer shogun </a:t>
            </a:r>
            <a:r>
              <a:rPr lang="es-ES" i="1" dirty="0"/>
              <a:t>Tokugawa</a:t>
            </a:r>
            <a:r>
              <a:rPr lang="es-ES" dirty="0"/>
              <a:t> Ieyasu (1543-1616) dio un lugar para Genyu para revivir Chishaku-in. </a:t>
            </a:r>
          </a:p>
          <a:p>
            <a:pPr marL="274320" indent="-274320" eaLnBrk="1" fontAlgn="auto" hangingPunct="1">
              <a:spcBef>
                <a:spcPts val="580"/>
              </a:spcBef>
              <a:spcAft>
                <a:spcPts val="0"/>
              </a:spcAft>
              <a:buFont typeface="Wingdings 2"/>
              <a:buChar char=""/>
              <a:defRPr/>
            </a:pPr>
            <a:r>
              <a:rPr lang="es-ES" dirty="0"/>
              <a:t>Luego, en el año 1615, Ieyasu les dio el templo vecino Shounzen-ji que había sido fundado por Hideyoshi en la memoria de su hijo Sutemaru que murió en 1591.</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8255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descr="Chishak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99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3625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238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8466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4"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902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290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906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3"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018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1 Título"/>
          <p:cNvSpPr>
            <a:spLocks noGrp="1"/>
          </p:cNvSpPr>
          <p:nvPr>
            <p:ph type="title"/>
          </p:nvPr>
        </p:nvSpPr>
        <p:spPr/>
        <p:txBody>
          <a:bodyPr/>
          <a:lstStyle/>
          <a:p>
            <a:pPr eaLnBrk="1" hangingPunct="1"/>
            <a:r>
              <a:rPr lang="es-ES" altLang="es-ES" b="1" dirty="0"/>
              <a:t>       DR.SUN YAT-SEN</a:t>
            </a:r>
          </a:p>
        </p:txBody>
      </p:sp>
      <p:sp>
        <p:nvSpPr>
          <p:cNvPr id="58371" name="2 Marcador de contenido"/>
          <p:cNvSpPr>
            <a:spLocks noGrp="1"/>
          </p:cNvSpPr>
          <p:nvPr>
            <p:ph sz="quarter" idx="1"/>
          </p:nvPr>
        </p:nvSpPr>
        <p:spPr>
          <a:xfrm>
            <a:off x="914400" y="1773238"/>
            <a:ext cx="7772400" cy="4246562"/>
          </a:xfrm>
        </p:spPr>
        <p:txBody>
          <a:bodyPr>
            <a:normAutofit lnSpcReduction="10000"/>
          </a:bodyPr>
          <a:lstStyle/>
          <a:p>
            <a:pPr eaLnBrk="1" hangingPunct="1"/>
            <a:r>
              <a:rPr lang="es-ES" altLang="es-ES" dirty="0"/>
              <a:t>.El jardín clásico chino  </a:t>
            </a:r>
            <a:r>
              <a:rPr lang="es-ES" altLang="es-ES" b="1" dirty="0"/>
              <a:t>Sun Yat-Sen </a:t>
            </a:r>
            <a:r>
              <a:rPr lang="es-ES" altLang="es-ES" dirty="0"/>
              <a:t>es el primero de gran tamaño  construido fuera de China , y está situado en el Barrio Chino en Vancouver , Columbia Británica , Canadá .</a:t>
            </a:r>
          </a:p>
          <a:p>
            <a:pPr eaLnBrk="1" hangingPunct="1"/>
            <a:r>
              <a:rPr lang="es-ES" altLang="es-ES" dirty="0"/>
              <a:t>Se encuentra a 578 Carrall Street y consta de un acceso público libre  y un jardín con una cuota de admisión. </a:t>
            </a:r>
          </a:p>
          <a:p>
            <a:pPr eaLnBrk="1" hangingPunct="1"/>
            <a:r>
              <a:rPr lang="es-ES" altLang="es-ES" dirty="0"/>
              <a:t>El mandato del jardín es "mantener y mejorar el puente de entendimiento entre las culturas china y occidental, promover la cultura china en general y ser una parte integral de la comunidad local." </a:t>
            </a:r>
          </a:p>
        </p:txBody>
      </p:sp>
    </p:spTree>
    <p:extLst>
      <p:ext uri="{BB962C8B-B14F-4D97-AF65-F5344CB8AC3E}">
        <p14:creationId xmlns:p14="http://schemas.microsoft.com/office/powerpoint/2010/main" val="737637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772400" cy="5470525"/>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jardín fue construido en 1985-1986. </a:t>
            </a:r>
          </a:p>
          <a:p>
            <a:pPr marL="274320" indent="-274320" eaLnBrk="1" fontAlgn="auto" hangingPunct="1">
              <a:spcBef>
                <a:spcPts val="580"/>
              </a:spcBef>
              <a:spcAft>
                <a:spcPts val="0"/>
              </a:spcAft>
              <a:buFont typeface="Wingdings 2"/>
              <a:buChar char=""/>
              <a:defRPr/>
            </a:pPr>
            <a:r>
              <a:rPr lang="es-ES" dirty="0"/>
              <a:t>El parque exterior fue diseñado por los arquitectos José Wai y Vaughan Donald, mientras que el jardín interior fue concebido por Wang Xin Zu-como el arquitecto jefe, con la ayuda de expertos de la Arquitectura del Paisaje de una empresa de Suzhou , China. </a:t>
            </a:r>
          </a:p>
          <a:p>
            <a:pPr marL="274320" indent="-274320" eaLnBrk="1" fontAlgn="auto" hangingPunct="1">
              <a:spcBef>
                <a:spcPts val="580"/>
              </a:spcBef>
              <a:spcAft>
                <a:spcPts val="0"/>
              </a:spcAft>
              <a:buFont typeface="Wingdings 2"/>
              <a:buChar char=""/>
              <a:defRPr/>
            </a:pPr>
            <a:r>
              <a:rPr lang="es-ES" dirty="0"/>
              <a:t>El financiamiento para el proyecto provino de los canadienses y el gobierno de China, la comunidad china local, y otras fuentes del sector privado y público, y se abrió el 24 de abril de 1986, a tiempo para la Expo 86.</a:t>
            </a:r>
          </a:p>
          <a:p>
            <a:pPr marL="274320" indent="-274320" eaLnBrk="1" fontAlgn="auto" hangingPunct="1">
              <a:spcBef>
                <a:spcPts val="580"/>
              </a:spcBef>
              <a:spcAft>
                <a:spcPts val="0"/>
              </a:spcAft>
              <a:buFont typeface="Wingdings 2"/>
              <a:buChar char=""/>
              <a:defRPr/>
            </a:pPr>
            <a:r>
              <a:rPr lang="es-ES" dirty="0"/>
              <a:t>Debido a que el clima en Vancouver es similar a la de Suzhou, muchas de las variedades de plantas se encuentran en el jardín como en sus homólogos de Suzhou.</a:t>
            </a:r>
          </a:p>
        </p:txBody>
      </p:sp>
    </p:spTree>
    <p:extLst>
      <p:ext uri="{BB962C8B-B14F-4D97-AF65-F5344CB8AC3E}">
        <p14:creationId xmlns:p14="http://schemas.microsoft.com/office/powerpoint/2010/main" val="2605435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0418"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335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42"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0715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882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00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4"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27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1 Imagen" descr="SunYat Sen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13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586" name="1 Imagen" descr="Dr.Sun Yat Sen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51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1 Imagen" descr="Sun Yat Sen Park.-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805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altLang="es-ES" b="1" dirty="0"/>
              <a:t>    FORBBIDEN CITY</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Ciudad Prohibida</a:t>
            </a:r>
            <a:r>
              <a:rPr lang="es-ES" dirty="0"/>
              <a:t> fue el palacio de la china imperial en la dinastía Ming hasta el final de la dinastía Qing . </a:t>
            </a:r>
          </a:p>
          <a:p>
            <a:pPr marL="274320" indent="-274320" eaLnBrk="1" fontAlgn="auto" hangingPunct="1">
              <a:spcBef>
                <a:spcPts val="580"/>
              </a:spcBef>
              <a:spcAft>
                <a:spcPts val="0"/>
              </a:spcAft>
              <a:buFont typeface="Wingdings 2"/>
              <a:buChar char=""/>
              <a:defRPr/>
            </a:pPr>
            <a:r>
              <a:rPr lang="es-ES" dirty="0"/>
              <a:t> Se encuentra en el centro de Beijing , China , y ahora alberga el </a:t>
            </a:r>
            <a:r>
              <a:rPr lang="es-ES" b="1" dirty="0"/>
              <a:t>Museo del Palacio.</a:t>
            </a:r>
            <a:r>
              <a:rPr lang="es-ES" dirty="0"/>
              <a:t> </a:t>
            </a:r>
          </a:p>
          <a:p>
            <a:pPr marL="274320" indent="-274320" eaLnBrk="1" fontAlgn="auto" hangingPunct="1">
              <a:spcBef>
                <a:spcPts val="580"/>
              </a:spcBef>
              <a:spcAft>
                <a:spcPts val="0"/>
              </a:spcAft>
              <a:buFont typeface="Wingdings 2"/>
              <a:buChar char=""/>
              <a:defRPr/>
            </a:pPr>
            <a:r>
              <a:rPr lang="es-ES" dirty="0"/>
              <a:t> Durante casi 500 años, sirvió como el hogar de los emperadores y sus familias, así como el centro de la política y el ceremonial del gobierno chino.</a:t>
            </a:r>
          </a:p>
          <a:p>
            <a:pPr marL="274320" indent="-274320" eaLnBrk="1" fontAlgn="auto" hangingPunct="1">
              <a:spcBef>
                <a:spcPts val="580"/>
              </a:spcBef>
              <a:spcAft>
                <a:spcPts val="0"/>
              </a:spcAft>
              <a:buFont typeface="Wingdings 2"/>
              <a:buChar char=""/>
              <a:defRPr/>
            </a:pPr>
            <a:r>
              <a:rPr lang="es-ES" dirty="0"/>
              <a:t>La Ciudad Prohibida fue declarada Patrimonio de la Humanidad en 1987 y está catalogada por la UNESCO como la mayor colección de estructuras antiguas de madera conservada en el mundo.</a:t>
            </a:r>
          </a:p>
        </p:txBody>
      </p:sp>
    </p:spTree>
    <p:extLst>
      <p:ext uri="{BB962C8B-B14F-4D97-AF65-F5344CB8AC3E}">
        <p14:creationId xmlns:p14="http://schemas.microsoft.com/office/powerpoint/2010/main" val="2453196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7330008" cy="5761062"/>
          </a:xfrm>
        </p:spPr>
        <p:txBody>
          <a:bodyPr/>
          <a:lstStyle/>
          <a:p>
            <a:pPr eaLnBrk="1" hangingPunct="1"/>
            <a:r>
              <a:rPr lang="es-ES" altLang="es-ES" dirty="0"/>
              <a:t>La Ciudad Prohibida está rodeada en tres lados por los jardines imperiales. </a:t>
            </a:r>
          </a:p>
          <a:p>
            <a:pPr eaLnBrk="1" hangingPunct="1"/>
            <a:r>
              <a:rPr lang="es-ES" altLang="es-ES" dirty="0"/>
              <a:t>Al norte está el Parque Jingshan , también conocido como Prospect Hill, una colina artificial creado a partir de la tierra excavada para construir el foso y de los lagos cercanos.</a:t>
            </a:r>
          </a:p>
          <a:p>
            <a:pPr eaLnBrk="1" hangingPunct="1"/>
            <a:r>
              <a:rPr lang="es-ES" altLang="es-ES" dirty="0"/>
              <a:t>El diseño de la Ciudad Prohibida, desde su diseño general hasta el más mínimo detalle, fue meticulosamente planeado para reflexionar filosófica y religiosamente ,los principios y sobre todo, para simbolizar la majestad del poder imperial.</a:t>
            </a:r>
          </a:p>
        </p:txBody>
      </p:sp>
    </p:spTree>
    <p:extLst>
      <p:ext uri="{BB962C8B-B14F-4D97-AF65-F5344CB8AC3E}">
        <p14:creationId xmlns:p14="http://schemas.microsoft.com/office/powerpoint/2010/main" val="11547855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3 Imagen" descr="Forbidden Cit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9534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1 Imagen" descr="Forbidden City.-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2053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1 Imagen" descr="Forbidden City.-Shang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361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1 Imagen" descr="Forbidden City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114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8"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6589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968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altLang="es-ES" b="1" dirty="0"/>
              <a:t>   LINGERING GARDENS</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Lingering Garden</a:t>
            </a:r>
            <a:r>
              <a:rPr lang="es-ES" dirty="0"/>
              <a:t> es un reconocido clásico jardín chino .</a:t>
            </a:r>
          </a:p>
          <a:p>
            <a:pPr marL="274320" indent="-274320" eaLnBrk="1" fontAlgn="auto" hangingPunct="1">
              <a:spcBef>
                <a:spcPts val="580"/>
              </a:spcBef>
              <a:spcAft>
                <a:spcPts val="0"/>
              </a:spcAft>
              <a:buFont typeface="Wingdings 2"/>
              <a:buChar char=""/>
              <a:defRPr/>
            </a:pPr>
            <a:r>
              <a:rPr lang="es-ES" dirty="0"/>
              <a:t>En 1997, el jardín, junto con otros jardines clásicos de Suzhou, fueron nominados por la UNESCO como Patrimonio Mundial . </a:t>
            </a:r>
          </a:p>
          <a:p>
            <a:pPr marL="274320" indent="-274320" eaLnBrk="1" fontAlgn="auto" hangingPunct="1">
              <a:spcBef>
                <a:spcPts val="580"/>
              </a:spcBef>
              <a:spcAft>
                <a:spcPts val="0"/>
              </a:spcAft>
              <a:buFont typeface="Wingdings 2"/>
              <a:buChar char=""/>
              <a:defRPr/>
            </a:pPr>
            <a:r>
              <a:rPr lang="es-ES" dirty="0"/>
              <a:t>El jardín de 23.310 m </a:t>
            </a:r>
            <a:r>
              <a:rPr lang="es-ES" baseline="30000" dirty="0"/>
              <a:t>2</a:t>
            </a:r>
            <a:r>
              <a:rPr lang="es-ES" dirty="0"/>
              <a:t> se divide en cuatro secciones temáticas claramente;, Centro, Oeste y Norte. Oriente </a:t>
            </a:r>
            <a:endParaRPr lang="es-ES" baseline="30000" dirty="0"/>
          </a:p>
          <a:p>
            <a:pPr marL="274320" indent="-274320" eaLnBrk="1" fontAlgn="auto" hangingPunct="1">
              <a:spcBef>
                <a:spcPts val="580"/>
              </a:spcBef>
              <a:spcAft>
                <a:spcPts val="0"/>
              </a:spcAft>
              <a:buFont typeface="Wingdings 2"/>
              <a:buChar char=""/>
              <a:defRPr/>
            </a:pPr>
            <a:r>
              <a:rPr lang="es-ES" dirty="0"/>
              <a:t> La zona central es la parte más antigua del jardín.</a:t>
            </a:r>
          </a:p>
          <a:p>
            <a:pPr marL="274320" indent="-274320" eaLnBrk="1" fontAlgn="auto" hangingPunct="1">
              <a:spcBef>
                <a:spcPts val="580"/>
              </a:spcBef>
              <a:spcAft>
                <a:spcPts val="0"/>
              </a:spcAft>
              <a:buFont typeface="Wingdings 2"/>
              <a:buChar char=""/>
              <a:defRPr/>
            </a:pPr>
            <a:r>
              <a:rPr lang="es-ES" dirty="0"/>
              <a:t>Los Edificios, la característica principal de cualquier jardín chino, ocupan un tercio de la superficie total. </a:t>
            </a:r>
          </a:p>
          <a:p>
            <a:pPr marL="274320" indent="-274320" eaLnBrk="1" fontAlgn="auto" hangingPunct="1">
              <a:spcBef>
                <a:spcPts val="580"/>
              </a:spcBef>
              <a:spcAft>
                <a:spcPts val="0"/>
              </a:spcAft>
              <a:buFont typeface="Wingdings 2"/>
              <a:buChar char=""/>
              <a:defRPr/>
            </a:pPr>
            <a:r>
              <a:rPr lang="es-ES" dirty="0"/>
              <a:t>Una característica única de este jardín es la de 700 metros cubiertos a pie que les une. </a:t>
            </a:r>
            <a:endParaRPr lang="es-ES"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3384752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549275"/>
            <a:ext cx="8147248" cy="54705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 Los elementos de construcción del jardín se agrupan por sección. </a:t>
            </a:r>
            <a:endParaRPr lang="es-ES" baseline="30000" dirty="0"/>
          </a:p>
          <a:p>
            <a:pPr marL="274320" indent="-274320" eaLnBrk="1" fontAlgn="auto" hangingPunct="1">
              <a:spcBef>
                <a:spcPts val="580"/>
              </a:spcBef>
              <a:spcAft>
                <a:spcPts val="0"/>
              </a:spcAft>
              <a:buFont typeface="Wingdings 2"/>
              <a:buChar char=""/>
              <a:defRPr/>
            </a:pPr>
            <a:r>
              <a:rPr lang="es-ES" dirty="0"/>
              <a:t> El conjunto de estructuras en el jardín central rodea un estanque y la característica principal es la gruta. </a:t>
            </a:r>
          </a:p>
          <a:p>
            <a:pPr marL="274320" indent="-274320" eaLnBrk="1" fontAlgn="auto" hangingPunct="1">
              <a:spcBef>
                <a:spcPts val="580"/>
              </a:spcBef>
              <a:spcAft>
                <a:spcPts val="0"/>
              </a:spcAft>
              <a:buFont typeface="Wingdings 2"/>
              <a:buChar char=""/>
              <a:defRPr/>
            </a:pPr>
            <a:r>
              <a:rPr lang="es-ES" dirty="0"/>
              <a:t>La gruta está construida con granito de Yellowstone y fue creado por el renombrado artista Zhou Binzhong. </a:t>
            </a:r>
          </a:p>
          <a:p>
            <a:pPr marL="274320" indent="-274320" eaLnBrk="1" fontAlgn="auto" hangingPunct="1">
              <a:spcBef>
                <a:spcPts val="580"/>
              </a:spcBef>
              <a:spcAft>
                <a:spcPts val="0"/>
              </a:spcAft>
              <a:buFont typeface="Wingdings 2"/>
              <a:buChar char=""/>
              <a:defRPr/>
            </a:pPr>
            <a:r>
              <a:rPr lang="es-ES" dirty="0"/>
              <a:t>La sección oriental del jardín se vistió alrededor de la nube de piedra cubiertas de punta. </a:t>
            </a:r>
          </a:p>
          <a:p>
            <a:pPr marL="274320" indent="-274320" eaLnBrk="1" fontAlgn="auto" hangingPunct="1">
              <a:spcBef>
                <a:spcPts val="580"/>
              </a:spcBef>
              <a:spcAft>
                <a:spcPts val="0"/>
              </a:spcAft>
              <a:buFont typeface="Wingdings 2"/>
              <a:buChar char=""/>
              <a:defRPr/>
            </a:pPr>
            <a:r>
              <a:rPr lang="es-ES" dirty="0"/>
              <a:t>Detrás Viejo Ermitaño estudiosos 'Casa de la Corte es el pequeño de Bosque de Piedras, una colección de piedras Académico y conectada con  patios menores. </a:t>
            </a:r>
          </a:p>
          <a:p>
            <a:pPr marL="274320" indent="-274320" eaLnBrk="1" fontAlgn="auto" hangingPunct="1">
              <a:spcBef>
                <a:spcPts val="580"/>
              </a:spcBef>
              <a:spcAft>
                <a:spcPts val="0"/>
              </a:spcAft>
              <a:buFont typeface="Wingdings 2"/>
              <a:buChar char=""/>
              <a:defRPr/>
            </a:pPr>
            <a:r>
              <a:rPr lang="es-ES" dirty="0"/>
              <a:t>La sección occidental está sobre todo natural que contiene sólo unos pocos pabellones, una colina artificial grande, y un jardín Penzai ,( jardín miniatura ).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6057188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9874"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9790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4857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2"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1148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2946" name="Picture 2"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3315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3970" name="Picture 4"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1818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683568" y="274638"/>
            <a:ext cx="7241232" cy="1143000"/>
          </a:xfrm>
        </p:spPr>
        <p:txBody>
          <a:bodyPr/>
          <a:lstStyle/>
          <a:p>
            <a:pPr eaLnBrk="1" hangingPunct="1"/>
            <a:r>
              <a:rPr lang="es-ES" altLang="es-ES" b="1" dirty="0"/>
              <a:t>LION GROVE </a:t>
            </a:r>
          </a:p>
        </p:txBody>
      </p:sp>
      <p:sp>
        <p:nvSpPr>
          <p:cNvPr id="84995" name="2 Marcador de contenido"/>
          <p:cNvSpPr>
            <a:spLocks noGrp="1"/>
          </p:cNvSpPr>
          <p:nvPr>
            <p:ph sz="quarter" idx="1"/>
          </p:nvPr>
        </p:nvSpPr>
        <p:spPr/>
        <p:txBody>
          <a:bodyPr>
            <a:normAutofit fontScale="92500"/>
          </a:bodyPr>
          <a:lstStyle/>
          <a:p>
            <a:pPr eaLnBrk="1" hangingPunct="1"/>
            <a:r>
              <a:rPr lang="es-ES" altLang="es-ES" b="1" dirty="0"/>
              <a:t>El Lion Grove esta</a:t>
            </a:r>
            <a:r>
              <a:rPr lang="es-ES" altLang="es-ES" dirty="0"/>
              <a:t> ubicado a 23  Km. de Yuanlin carretera Suzhou, en la ciudad de Jiangsu, provincia de China, es famoso por  la gran y laberíntica gruta de Taihu con una gran roca en el centro del jardín. </a:t>
            </a:r>
          </a:p>
          <a:p>
            <a:pPr eaLnBrk="1" hangingPunct="1"/>
            <a:r>
              <a:rPr lang="es-ES" altLang="es-ES" dirty="0"/>
              <a:t>El nombre del jardín se deriva de la forma de estas rocas que se dice que se parecen a los leones.</a:t>
            </a:r>
          </a:p>
          <a:p>
            <a:pPr eaLnBrk="1" hangingPunct="1"/>
            <a:r>
              <a:rPr lang="es-ES" altLang="es-ES" dirty="0"/>
              <a:t>Se le reconoce como otros clásicos jardines de Suzhou como Patrimonio de la Humanidad por la UNESCO.</a:t>
            </a:r>
          </a:p>
          <a:p>
            <a:pPr eaLnBrk="1" hangingPunct="1"/>
            <a:r>
              <a:rPr lang="es-ES" altLang="es-ES" dirty="0"/>
              <a:t>El Lion Grove se construyó en 1342 la CE durante la dinastía Yuan por un monje budista Zen.</a:t>
            </a:r>
          </a:p>
        </p:txBody>
      </p:sp>
    </p:spTree>
    <p:extLst>
      <p:ext uri="{BB962C8B-B14F-4D97-AF65-F5344CB8AC3E}">
        <p14:creationId xmlns:p14="http://schemas.microsoft.com/office/powerpoint/2010/main" val="34606248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611560" y="692696"/>
            <a:ext cx="8075240" cy="5616624"/>
          </a:xfrm>
        </p:spPr>
        <p:txBody>
          <a:bodyPr/>
          <a:lstStyle/>
          <a:p>
            <a:pPr eaLnBrk="1" hangingPunct="1"/>
            <a:r>
              <a:rPr lang="es-ES" altLang="es-ES" dirty="0"/>
              <a:t>El jardín de 1,1 ha, está dividido en dos partes principales, un complejo de viviendas y el jardín rocoso en torno a un estanque central. </a:t>
            </a:r>
          </a:p>
          <a:p>
            <a:pPr eaLnBrk="1" hangingPunct="1"/>
            <a:r>
              <a:rPr lang="es-ES" altLang="es-ES" dirty="0"/>
              <a:t> Además de los 22 edificios del jardín también cuenta con: 25 tabletas, 71 estelas, 5 pantallas de madera tallada, y 13 muestras antiguas árboles, algunos que datan de la dinastía Yuan. </a:t>
            </a:r>
            <a:endParaRPr lang="es-ES" altLang="es-ES" baseline="30000" dirty="0">
              <a:hlinkClick r:id="rId2"/>
            </a:endParaRPr>
          </a:p>
          <a:p>
            <a:pPr eaLnBrk="1" hangingPunct="1"/>
            <a:r>
              <a:rPr lang="es-ES" altLang="es-ES" baseline="30000" dirty="0">
                <a:hlinkClick r:id="rId2"/>
              </a:rPr>
              <a:t>]</a:t>
            </a:r>
            <a:r>
              <a:rPr lang="es-ES" altLang="es-ES" dirty="0"/>
              <a:t> El jardín es el más famoso por su gruta de piedra elaborada Taihu. </a:t>
            </a:r>
          </a:p>
          <a:p>
            <a:pPr eaLnBrk="1" hangingPunct="1"/>
            <a:r>
              <a:rPr lang="es-ES" altLang="es-ES" dirty="0"/>
              <a:t>Esta gruta de 1.154 m </a:t>
            </a:r>
            <a:r>
              <a:rPr lang="es-ES" altLang="es-ES" baseline="30000" dirty="0"/>
              <a:t>2</a:t>
            </a:r>
            <a:r>
              <a:rPr lang="es-ES" altLang="es-ES" dirty="0"/>
              <a:t> contiene un laberinto de 9 de senderos a través de 21 cuevas a través de 3 niveles. </a:t>
            </a:r>
          </a:p>
          <a:p>
            <a:pPr eaLnBrk="1" hangingPunct="1"/>
            <a:r>
              <a:rPr lang="es-ES" altLang="es-ES" dirty="0"/>
              <a:t>El estanque de la gruta se divide en secciones este y oeste.</a:t>
            </a:r>
          </a:p>
        </p:txBody>
      </p:sp>
    </p:spTree>
    <p:extLst>
      <p:ext uri="{BB962C8B-B14F-4D97-AF65-F5344CB8AC3E}">
        <p14:creationId xmlns:p14="http://schemas.microsoft.com/office/powerpoint/2010/main" val="25432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549275"/>
            <a:ext cx="7772400" cy="5470525"/>
          </a:xfrm>
        </p:spPr>
        <p:txBody>
          <a:bodyPr/>
          <a:lstStyle/>
          <a:p>
            <a:pPr eaLnBrk="1" hangingPunct="1"/>
            <a:r>
              <a:rPr lang="es-ES" altLang="es-ES" dirty="0"/>
              <a:t>La entrada formal a la parte occidental es el llamado Ocho Tácticas Diagrama situado al otro lado del Puente del espejo Jade . </a:t>
            </a:r>
          </a:p>
          <a:p>
            <a:pPr eaLnBrk="1" hangingPunct="1"/>
            <a:r>
              <a:rPr lang="es-ES" altLang="es-ES" dirty="0"/>
              <a:t>Los picos de piedra Taihu se encuentran encima de esta gruta.</a:t>
            </a:r>
          </a:p>
          <a:p>
            <a:pPr eaLnBrk="1" hangingPunct="1"/>
            <a:r>
              <a:rPr lang="es-ES" altLang="es-ES" dirty="0"/>
              <a:t>El más famoso es el Pico del León, rodeado por cuatro  piedras, Han Hui, Yu Xuan, Yue Tu, y Xiao Ang, que en conjunto forman el famoso Cinco Picos. </a:t>
            </a:r>
          </a:p>
          <a:p>
            <a:pPr eaLnBrk="1" hangingPunct="1"/>
            <a:r>
              <a:rPr lang="es-ES" altLang="es-ES" dirty="0"/>
              <a:t>Hay un cuento acerca de dos inmortales,  Li y Dongbin Lü que vagaban en el laberinto de la arboleda del León y al no poder salir se establecieron en la cueva para jugar al ajedrez.</a:t>
            </a:r>
          </a:p>
          <a:p>
            <a:pPr eaLnBrk="1" hangingPunct="1"/>
            <a:endParaRPr lang="es-ES" altLang="es-ES" dirty="0"/>
          </a:p>
        </p:txBody>
      </p:sp>
    </p:spTree>
    <p:extLst>
      <p:ext uri="{BB962C8B-B14F-4D97-AF65-F5344CB8AC3E}">
        <p14:creationId xmlns:p14="http://schemas.microsoft.com/office/powerpoint/2010/main" val="2116090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8066"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9852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9090"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6604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0114"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5161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1138"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8486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62"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8293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3186"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7920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4210"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9641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5234"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6091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6258"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0783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2" descr="Marble Bridg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7007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8306" name="Picture 2" descr="Master of N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6017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es-ES" altLang="es-ES" b="1" dirty="0"/>
              <a:t>  THE MASTER OF THE NETS</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The Master of the Nets en Suzhou es uno de los mejores jardines en China.</a:t>
            </a:r>
          </a:p>
          <a:p>
            <a:pPr marL="274320" indent="-274320" eaLnBrk="1" fontAlgn="auto" hangingPunct="1">
              <a:spcBef>
                <a:spcPts val="580"/>
              </a:spcBef>
              <a:spcAft>
                <a:spcPts val="0"/>
              </a:spcAft>
              <a:buFont typeface="Wingdings 2"/>
              <a:buChar char=""/>
              <a:defRPr/>
            </a:pPr>
            <a:r>
              <a:rPr lang="es-ES" dirty="0"/>
              <a:t> Se le reconoce con otros clásicos de Suzhou como Patrimonio de la Humanidad por la UNESCO . </a:t>
            </a:r>
          </a:p>
          <a:p>
            <a:pPr marL="274320" indent="-274320" eaLnBrk="1" fontAlgn="auto" hangingPunct="1">
              <a:spcBef>
                <a:spcPts val="580"/>
              </a:spcBef>
              <a:spcAft>
                <a:spcPts val="0"/>
              </a:spcAft>
              <a:buFont typeface="Wingdings 2"/>
              <a:buChar char=""/>
              <a:defRPr/>
            </a:pPr>
            <a:r>
              <a:rPr lang="es-ES" dirty="0"/>
              <a:t>El jardín demuestra las habilidades de los  diseñadores chinos para la síntesis de arte, la naturaleza y la arquitectura para crear obras maestras únicas metafísica.</a:t>
            </a:r>
          </a:p>
          <a:p>
            <a:pPr marL="274320" indent="-274320" eaLnBrk="1" fontAlgn="auto" hangingPunct="1">
              <a:spcBef>
                <a:spcPts val="580"/>
              </a:spcBef>
              <a:spcAft>
                <a:spcPts val="0"/>
              </a:spcAft>
              <a:buFont typeface="Wingdings 2"/>
              <a:buChar char=""/>
              <a:defRPr/>
            </a:pPr>
            <a:r>
              <a:rPr lang="es-ES" dirty="0"/>
              <a:t> El jardín inicial fue construido por primera vez hace 800 años y aunque su forma física ha cambiado drásticamente desde entonces, el nombre y el espíritu del jardín aún permanecen intactas.</a:t>
            </a:r>
          </a:p>
        </p:txBody>
      </p:sp>
    </p:spTree>
    <p:extLst>
      <p:ext uri="{BB962C8B-B14F-4D97-AF65-F5344CB8AC3E}">
        <p14:creationId xmlns:p14="http://schemas.microsoft.com/office/powerpoint/2010/main" val="38991644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476250"/>
            <a:ext cx="7772400" cy="5543550"/>
          </a:xfrm>
        </p:spPr>
        <p:txBody>
          <a:bodyPr>
            <a:normAutofit lnSpcReduction="10000"/>
          </a:bodyPr>
          <a:lstStyle/>
          <a:p>
            <a:pPr eaLnBrk="1" hangingPunct="1"/>
            <a:r>
              <a:rPr lang="es-ES" altLang="es-ES" dirty="0"/>
              <a:t>El Maestro de los Nets es especialmente considerado entre los conocedores de jardín por su dominio de las técnicas de la dimensión relativa, el contraste, el papel, la secuencia y la profundidad de un paisaje creado.</a:t>
            </a:r>
          </a:p>
          <a:p>
            <a:pPr eaLnBrk="1" hangingPunct="1"/>
            <a:r>
              <a:rPr lang="es-ES" altLang="es-ES" dirty="0"/>
              <a:t>El jardín de 5.400 m² se divide en secciones y el oeste al este. </a:t>
            </a:r>
            <a:endParaRPr lang="es-ES" altLang="es-ES" baseline="30000" dirty="0"/>
          </a:p>
          <a:p>
            <a:pPr eaLnBrk="1" hangingPunct="1"/>
            <a:r>
              <a:rPr lang="es-ES" altLang="es-ES" dirty="0"/>
              <a:t>La parte oriental está formado por barrios residenciales, mientras que los jardines se encuentran en la parte occidental. </a:t>
            </a:r>
          </a:p>
          <a:p>
            <a:pPr eaLnBrk="1" hangingPunct="1"/>
            <a:r>
              <a:rPr lang="es-ES" altLang="es-ES" dirty="0"/>
              <a:t>La sección oriental es la zona residencial es una secuencia lineal de cuatro salas de una torre y tres patios. </a:t>
            </a:r>
          </a:p>
          <a:p>
            <a:pPr eaLnBrk="1" hangingPunct="1"/>
            <a:r>
              <a:rPr lang="es-ES" altLang="es-ES" dirty="0"/>
              <a:t>El jardín del oeste es un conjunto de edificios en torno a los 334 m² Rosy Cloud Pool. </a:t>
            </a:r>
          </a:p>
        </p:txBody>
      </p:sp>
    </p:spTree>
    <p:extLst>
      <p:ext uri="{BB962C8B-B14F-4D97-AF65-F5344CB8AC3E}">
        <p14:creationId xmlns:p14="http://schemas.microsoft.com/office/powerpoint/2010/main" val="21517859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333375"/>
            <a:ext cx="7772400" cy="5686425"/>
          </a:xfrm>
        </p:spPr>
        <p:txBody>
          <a:bodyPr/>
          <a:lstStyle/>
          <a:p>
            <a:pPr eaLnBrk="1" hangingPunct="1"/>
            <a:r>
              <a:rPr lang="es-ES" altLang="es-ES" dirty="0"/>
              <a:t>Las plantas y las rocas se utilizan para crear puntos de vista que representan varias temporadas. </a:t>
            </a:r>
          </a:p>
          <a:p>
            <a:pPr eaLnBrk="1" hangingPunct="1"/>
            <a:r>
              <a:rPr lang="es-ES" altLang="es-ES" dirty="0"/>
              <a:t>También incluye tres pistas de lado a este y al sur. </a:t>
            </a:r>
          </a:p>
          <a:p>
            <a:pPr eaLnBrk="1" hangingPunct="1"/>
            <a:r>
              <a:rPr lang="es-ES" altLang="es-ES" dirty="0"/>
              <a:t>Los dos elementos dominantes de la composición son la gruta de la barrera de nubes, un ciprés que data de la Dinastía Ming, y el pino de varios siglos de antigüedad. </a:t>
            </a:r>
          </a:p>
          <a:p>
            <a:pPr eaLnBrk="1" hangingPunct="1"/>
            <a:r>
              <a:rPr lang="es-ES" altLang="es-ES" dirty="0"/>
              <a:t>Las áreas al sur de la piscina Rosy Cloud se utiliza para actividades sociales y las áreas al norte fueron utilizados para las actividades intelectuales. </a:t>
            </a:r>
          </a:p>
          <a:p>
            <a:pPr eaLnBrk="1" hangingPunct="1"/>
            <a:r>
              <a:rPr lang="es-ES" altLang="es-ES" dirty="0"/>
              <a:t>Los edificios están dispuestos en un estilo llamado cerca del agua que se utiliza para dar la Rosa Cloud Pool la ilusión de gran tamaño. </a:t>
            </a:r>
          </a:p>
        </p:txBody>
      </p:sp>
    </p:spTree>
    <p:extLst>
      <p:ext uri="{BB962C8B-B14F-4D97-AF65-F5344CB8AC3E}">
        <p14:creationId xmlns:p14="http://schemas.microsoft.com/office/powerpoint/2010/main" val="6682933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476250"/>
            <a:ext cx="7772400" cy="5543550"/>
          </a:xfrm>
        </p:spPr>
        <p:txBody>
          <a:bodyPr/>
          <a:lstStyle/>
          <a:p>
            <a:pPr eaLnBrk="1" hangingPunct="1"/>
            <a:r>
              <a:rPr lang="es-ES" altLang="es-ES" dirty="0"/>
              <a:t>Pequeños edificios se establecen en las rocas o muelles directamente sobre la superficie del agua mientras que los edificios grandes se separan del grupo por los astilleros con árboles para ocultar su tamaño.</a:t>
            </a:r>
          </a:p>
          <a:p>
            <a:pPr eaLnBrk="1" hangingPunct="1"/>
            <a:endParaRPr lang="es-ES" altLang="es-ES" dirty="0"/>
          </a:p>
        </p:txBody>
      </p:sp>
    </p:spTree>
    <p:extLst>
      <p:ext uri="{BB962C8B-B14F-4D97-AF65-F5344CB8AC3E}">
        <p14:creationId xmlns:p14="http://schemas.microsoft.com/office/powerpoint/2010/main" val="15646088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3426" name="Picture 2" descr="Master of Ne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8633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4450" name="Picture 2" descr="Master of the Net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1067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5474" name="1 Imagen" descr="Master Of the Net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9921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6498" name="1 Imagen" descr="Master of the Net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0818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7522" name="2 Imagen" descr="Master of the Net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413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8546" name="1 Imagen" descr="Master of the Net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2352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9570" name="1 Imagen" descr="Master of the Net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5228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0594" name="1 Imagen" descr="Master the Net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27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1618" name="1 Imagen" descr="The Master of Ne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6262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42" name="1 Imagen" descr="The Master of Nets Garde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1324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1 Título"/>
          <p:cNvSpPr>
            <a:spLocks noGrp="1"/>
          </p:cNvSpPr>
          <p:nvPr>
            <p:ph type="title"/>
          </p:nvPr>
        </p:nvSpPr>
        <p:spPr/>
        <p:txBody>
          <a:bodyPr/>
          <a:lstStyle/>
          <a:p>
            <a:pPr eaLnBrk="1" hangingPunct="1"/>
            <a:r>
              <a:rPr lang="es-ES" altLang="es-ES" b="1" dirty="0"/>
              <a:t>    JARDINES DE SHUZOU</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Los jardines clásicos de Suzhou son obras maestras de diseño del jardín del paisaje chino en el que el arte, la naturaleza y las ideas se integran perfectamente para crear conjuntos de gran belleza y armonía pacífica, los jardines son parte integral de todo el plan urbano histórico.</a:t>
            </a:r>
          </a:p>
          <a:p>
            <a:pPr marL="274320" indent="-274320" eaLnBrk="1" fontAlgn="auto" hangingPunct="1">
              <a:spcBef>
                <a:spcPts val="580"/>
              </a:spcBef>
              <a:spcAft>
                <a:spcPts val="0"/>
              </a:spcAft>
              <a:buFont typeface="Wingdings 2"/>
              <a:buChar char=""/>
              <a:defRPr/>
            </a:pPr>
            <a:r>
              <a:rPr lang="es-ES" dirty="0"/>
              <a:t>Diseño clásico jardín chino, que busca recrear paisajes naturales en miniatura, no está mejor ilustrado que en los nueve jardines de la ciudad histórica de Suzhou. </a:t>
            </a:r>
          </a:p>
          <a:p>
            <a:pPr marL="274320" indent="-274320" eaLnBrk="1" fontAlgn="auto" hangingPunct="1">
              <a:spcBef>
                <a:spcPts val="580"/>
              </a:spcBef>
              <a:spcAft>
                <a:spcPts val="0"/>
              </a:spcAft>
              <a:buFont typeface="Wingdings 2"/>
              <a:buChar char=""/>
              <a:defRPr/>
            </a:pPr>
            <a:r>
              <a:rPr lang="es-ES" dirty="0"/>
              <a:t>Por lo general son reconocidos como obras maestras del género. Que datan desde el siglo XI al XIX, los jardines reflejan la profunda importancia metafísica de la belleza natural en la cultura china en su cuidado diseño.</a:t>
            </a:r>
          </a:p>
        </p:txBody>
      </p:sp>
    </p:spTree>
    <p:extLst>
      <p:ext uri="{BB962C8B-B14F-4D97-AF65-F5344CB8AC3E}">
        <p14:creationId xmlns:p14="http://schemas.microsoft.com/office/powerpoint/2010/main" val="35893979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2" descr="Suzhou Bonsa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457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5714" name="Picture 2" descr="Suzhou Clas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8761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6738" name="Picture 3"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7922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2988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8786"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2066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9810"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25860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083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7843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185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373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88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1865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390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9576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493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8060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595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3685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697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8053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800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6060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2359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005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3771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107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3487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209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1957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2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6456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14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3876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517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6405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619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1309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721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2780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824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1233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926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6760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0290" name="Picture 2" descr="Suzh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7061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131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3833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2338" name="Picture 2" descr="Suzhou Public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564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6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4784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4386" name="Picture 2" descr="Suzhou Walk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6953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5410" name="Picture 4" descr="Suzh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4132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6434" name="Picture 2" descr="Suzhou-fish ne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4043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1 Título"/>
          <p:cNvSpPr>
            <a:spLocks noGrp="1"/>
          </p:cNvSpPr>
          <p:nvPr>
            <p:ph type="title"/>
          </p:nvPr>
        </p:nvSpPr>
        <p:spPr>
          <a:xfrm>
            <a:off x="755576" y="274638"/>
            <a:ext cx="7169224" cy="1143000"/>
          </a:xfrm>
        </p:spPr>
        <p:txBody>
          <a:bodyPr/>
          <a:lstStyle/>
          <a:p>
            <a:pPr eaLnBrk="1" hangingPunct="1"/>
            <a:r>
              <a:rPr lang="es-ES" altLang="es-ES" b="1" dirty="0"/>
              <a:t>THE HUMBLE ADMINISTRATOR GARDEN</a:t>
            </a:r>
          </a:p>
        </p:txBody>
      </p:sp>
      <p:sp>
        <p:nvSpPr>
          <p:cNvPr id="147459" name="2 Marcador de contenido"/>
          <p:cNvSpPr>
            <a:spLocks noGrp="1"/>
          </p:cNvSpPr>
          <p:nvPr>
            <p:ph sz="quarter" idx="1"/>
          </p:nvPr>
        </p:nvSpPr>
        <p:spPr/>
        <p:txBody>
          <a:bodyPr/>
          <a:lstStyle/>
          <a:p>
            <a:pPr eaLnBrk="1" hangingPunct="1"/>
            <a:r>
              <a:rPr lang="es-ES" altLang="es-ES" dirty="0"/>
              <a:t>El </a:t>
            </a:r>
            <a:r>
              <a:rPr lang="es-ES" altLang="es-ES" b="1" dirty="0"/>
              <a:t>Jardín del Administrador humilde</a:t>
            </a:r>
            <a:r>
              <a:rPr lang="es-ES" altLang="es-ES" dirty="0"/>
              <a:t> es uno de los cuatro grandes jardines chinos . </a:t>
            </a:r>
          </a:p>
          <a:p>
            <a:pPr eaLnBrk="1" hangingPunct="1"/>
            <a:r>
              <a:rPr lang="es-ES" altLang="es-ES" dirty="0"/>
              <a:t>Con 51.950 m </a:t>
            </a:r>
            <a:r>
              <a:rPr lang="es-ES" altLang="es-ES" baseline="30000" dirty="0"/>
              <a:t>2</a:t>
            </a:r>
            <a:r>
              <a:rPr lang="es-ES" altLang="es-ES" dirty="0"/>
              <a:t> que es el mayor jardín en Suzhou y generalmente considerado el más bello jardín en el sur de China. </a:t>
            </a:r>
            <a:endParaRPr lang="es-ES" altLang="es-ES" baseline="30000" dirty="0"/>
          </a:p>
          <a:p>
            <a:pPr eaLnBrk="1" hangingPunct="1"/>
            <a:r>
              <a:rPr lang="es-ES" altLang="es-ES" dirty="0"/>
              <a:t> En 1997, junto con otros jardines clásicos de Suzhou fueron proclamados Patrimonio de la Humanidad por la UNESCO.</a:t>
            </a:r>
          </a:p>
          <a:p>
            <a:pPr eaLnBrk="1" hangingPunct="1"/>
            <a:r>
              <a:rPr lang="es-ES" altLang="es-ES" dirty="0"/>
              <a:t>Este jardín, con la intención de expresar su buen gusto, fue diseñado en colaboración con el reconocido artista, nativo de Suzhou,  Wen Zhengming.</a:t>
            </a:r>
          </a:p>
        </p:txBody>
      </p:sp>
    </p:spTree>
    <p:extLst>
      <p:ext uri="{BB962C8B-B14F-4D97-AF65-F5344CB8AC3E}">
        <p14:creationId xmlns:p14="http://schemas.microsoft.com/office/powerpoint/2010/main" val="16219906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539552" y="549275"/>
            <a:ext cx="8147248" cy="5470525"/>
          </a:xfrm>
        </p:spPr>
        <p:txBody>
          <a:bodyPr/>
          <a:lstStyle/>
          <a:p>
            <a:pPr eaLnBrk="1" hangingPunct="1"/>
            <a:r>
              <a:rPr lang="es-ES" altLang="es-ES" dirty="0"/>
              <a:t>El jardín de hoy es sólo una reproducción en relación con su primera versión, pero se parece mucho a su apariencia Qing, con numerosos pabellones y puentes establece entre un laberinto de piscinas conectadas y las islas.</a:t>
            </a:r>
          </a:p>
          <a:p>
            <a:pPr eaLnBrk="1" hangingPunct="1"/>
            <a:r>
              <a:rPr lang="es-ES" altLang="es-ES" dirty="0"/>
              <a:t>Se compone de tres partes principales una se dedicó a un gran lago: la parte central (Zhuozheng Yuan), la parte oriental (que antes era vivienda a su regreso a la Ciudad), y una parte occidental  denominado el Jardín complementario </a:t>
            </a:r>
          </a:p>
          <a:p>
            <a:pPr eaLnBrk="1" hangingPunct="1"/>
            <a:r>
              <a:rPr lang="es-ES" altLang="es-ES" dirty="0"/>
              <a:t>En total, el jardín cuenta con 48 edificios diferentes con 101 biombos, 40 caligrafías, 21 árboles preciosos, y más de 700 jardines en miniatura al estilo Suzhou (penjing / penzai).</a:t>
            </a:r>
          </a:p>
        </p:txBody>
      </p:sp>
    </p:spTree>
    <p:extLst>
      <p:ext uri="{BB962C8B-B14F-4D97-AF65-F5344CB8AC3E}">
        <p14:creationId xmlns:p14="http://schemas.microsoft.com/office/powerpoint/2010/main" val="3861233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950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5464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053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220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1554" name="Picture 2" descr="The Advent of the moon and the wi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61956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257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669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2896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0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99486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462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8115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565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2776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667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3918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769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24994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872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4740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974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1264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077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9393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179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51382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281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08779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4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4876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486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4084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5890" name="Picture 2" descr="The Humble Adminsi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67912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691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43252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7938"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4496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8962"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50948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9986" name="Picture 3" descr="The Humble Admini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97968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1010"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7857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2967</Words>
  <Application>Microsoft Office PowerPoint</Application>
  <PresentationFormat>Presentación en pantalla (4:3)</PresentationFormat>
  <Paragraphs>360</Paragraphs>
  <Slides>154</Slides>
  <Notes>127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154</vt:i4>
      </vt:variant>
    </vt:vector>
  </HeadingPairs>
  <TitlesOfParts>
    <vt:vector size="160" baseType="lpstr">
      <vt:lpstr>Arial</vt:lpstr>
      <vt:lpstr>Calibri</vt:lpstr>
      <vt:lpstr>Century Schoolbook</vt:lpstr>
      <vt:lpstr>Wingdings</vt:lpstr>
      <vt:lpstr>Wingdings 2</vt:lpstr>
      <vt:lpstr>Default Theme</vt:lpstr>
      <vt:lpstr>ASIA.-LA VUELTA AL MUNDO EN 885 JARDINES.-ASIATICOS.-CHINA.-D</vt:lpstr>
      <vt:lpstr>Presentación de PowerPoint</vt:lpstr>
      <vt:lpstr>JARDINES CHINOS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BEIHAI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BEIJING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CHISHAKU-IN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DR.SUN YAT-SEN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FORBBIDEN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LINGERING GARDENS</vt:lpstr>
      <vt:lpstr>Presentación de PowerPoint</vt:lpstr>
      <vt:lpstr>Presentación de PowerPoint</vt:lpstr>
      <vt:lpstr>Presentación de PowerPoint</vt:lpstr>
      <vt:lpstr>Presentación de PowerPoint</vt:lpstr>
      <vt:lpstr>Presentación de PowerPoint</vt:lpstr>
      <vt:lpstr>Presentación de PowerPoint</vt:lpstr>
      <vt:lpstr>LION GROVE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THE MASTER OF THE NETS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JARDINES DE SHUZOU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HUMBLE ADMINISTRATOR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7</cp:revision>
  <dcterms:created xsi:type="dcterms:W3CDTF">2013-09-13T06:46:09Z</dcterms:created>
  <dcterms:modified xsi:type="dcterms:W3CDTF">2018-03-02T07:32:15Z</dcterms:modified>
</cp:coreProperties>
</file>