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0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361"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60"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B471CB-D89E-4D42-8157-AD71DBD93DE7}"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C8A0F6-66D7-40EC-A28E-D2759C4A4455}" type="slidenum">
              <a:rPr lang="es-ES" smtClean="0"/>
              <a:t>‹Nº›</a:t>
            </a:fld>
            <a:endParaRPr lang="es-ES" dirty="0"/>
          </a:p>
        </p:txBody>
      </p:sp>
    </p:spTree>
    <p:extLst>
      <p:ext uri="{BB962C8B-B14F-4D97-AF65-F5344CB8AC3E}">
        <p14:creationId xmlns:p14="http://schemas.microsoft.com/office/powerpoint/2010/main" val="2213984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1DF8F5-3E79-4549-A0D0-73CDFD6CE477}"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F5FFFB-3250-468F-9F83-8B764AAA23C0}"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0294D0-0AE5-458B-B1CF-071BE706BDE8}"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4A1E6E-1D16-4C69-B2DD-658C37459977}"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06B08F-99BE-4285-9986-2AD9DC56FD2F}"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291D14-B40E-4B56-9DE7-83C450B49C20}"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435C2C-7EFA-4567-AFF5-84D0B256DFFC}"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E9658D-DBB0-4B30-BC36-5339EBA7FBC9}"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60EB07-39BD-43AB-8B22-B637ACA7A342}"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3EC949-0CE3-4581-9D76-384AFC552823}"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4788EF-0FC4-4352-9590-4A57D7836EBB}"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FB4D50-DB83-4A5F-A7EC-ADB03C4F092A}"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192735-5DAD-42D9-8557-80E60EA1B6A7}"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7C333A-AEBF-483B-B2A6-F71AE2295BE6}"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69EEEB-45BE-44BA-BEA9-95336E52067C}"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8F4D75-1A03-4AEE-B50F-5B8AE8DB1341}"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7D5985-94CE-45A3-9372-1C3B7932B2D2}"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A932AA-D083-48EF-BDA5-3FD255308B00}"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E2CB50-4DDE-4D0C-B6A3-694D6A4D3056}"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Fragant Hill Park.-Beijing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6751C7-192F-43DE-B294-BC2B883D551A}"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Fragant Hill Park.-Beijing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36E857-D5AC-4B0F-A301-19B0A883E70B}"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Fragant Hill Park.-Beijing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0047AF-43AF-4616-837C-147D3DCB2458}"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4AC6EF-6F10-4D3C-B3F0-03B7F51B14CD}"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1656D7-4FE7-4AAC-91D4-A0354971A4E5}"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39275F-2F46-45F7-8B42-B680C829FACB}"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7148393-B55D-43F3-96A0-748A56E627E4}"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3DF2F0-C94D-4EA5-BDF0-91225EB071B0}"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74503C-5D08-4CD2-94E7-8918EBEB89DF}"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073F72-19C7-420C-A64F-DDFC650E592B}"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a:p>
            <a:endParaRPr lang="es-ES" dirty="0">
              <a:latin typeface="Arial" pitchFamily="34" charset="0"/>
              <a:cs typeface="Arial" pitchFamily="34" charset="0"/>
            </a:endParaRP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91B956-046B-49EC-98E0-FB181DC6840E}"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Arial" pitchFamily="34" charset="0"/>
              <a:cs typeface="Arial" pitchFamily="34" charset="0"/>
            </a:endParaRP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D9EEBF-26FB-4CB2-935A-EA99A9E88A7B}"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E7C514-010A-488E-90C6-5B3B6056A7E7}"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15E06F-106A-4CA2-A3CF-036945327FCA}"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Fragant Hill Park.-Beijing</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B82D32-C794-4A74-81A2-F6F867935397}"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FC0B00-100F-43EC-8914-D9C77B990C3F}"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Lingering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9EEBED-0ABE-4531-B91B-5931C04BB18A}"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Lingering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1871F4-2BF0-4AD8-BD96-5807CA19A371}"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Lingering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F9EDAE-2DBB-4B23-82D7-CD645B0CE025}"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61</a:t>
            </a:fld>
            <a:endParaRPr lang="es-ES_tradnl" dirty="0">
              <a:solidFill>
                <a:prstClr val="black"/>
              </a:solidFill>
            </a:endParaRPr>
          </a:p>
        </p:txBody>
      </p:sp>
    </p:spTree>
    <p:extLst>
      <p:ext uri="{BB962C8B-B14F-4D97-AF65-F5344CB8AC3E}">
        <p14:creationId xmlns:p14="http://schemas.microsoft.com/office/powerpoint/2010/main" val="20540558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CD6A02-167C-4500-8394-9AC3676D0352}"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296737E-1ABE-4090-9925-A88D3C42EFB4}"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8B2D36-C50B-457B-80A5-CCE4F5CE182D}"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FFE408-FF3C-4912-BDE7-E780AC1FE666}"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B504E7-2148-420D-B7CD-0C25C79487D6}" type="slidenum">
              <a:rPr lang="es-ES_tradnl">
                <a:solidFill>
                  <a:prstClr val="black"/>
                </a:solidFill>
                <a:latin typeface="Arial" pitchFamily="34" charset="0"/>
              </a:rPr>
              <a:pPr eaLnBrk="1" hangingPunct="1"/>
              <a:t>66</a:t>
            </a:fld>
            <a:endParaRPr lang="es-ES_tradnl"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3F7CEC-7B54-48DB-8D79-7F5C0CA24E9D}"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Lingering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D26FF3-6894-4274-BD1D-335A41A27B9E}"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228D91-16E2-4B9D-ACF5-6DDD65E3B06A}"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Lingering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0B3E0B-728F-48E1-9D1B-320992C81CE8}"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4D203B-B804-42F8-83F6-9D55B93360A5}"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158914-343A-4B44-9C6F-A9499E08D724}"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30AC0D-DFE4-41EC-A3E3-86AE50F8F912}"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Lingering Gardens</a:t>
            </a:r>
          </a:p>
          <a:p>
            <a:endParaRPr lang="es-ES" dirty="0">
              <a:latin typeface="Arial" pitchFamily="34" charset="0"/>
              <a:cs typeface="Arial" pitchFamily="34" charset="0"/>
            </a:endParaRP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56FE61-3E03-4EBA-B0FF-4B71DD031F8F}"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75</a:t>
            </a:fld>
            <a:endParaRPr lang="es-ES_tradnl" dirty="0">
              <a:solidFill>
                <a:prstClr val="black"/>
              </a:solidFill>
            </a:endParaRPr>
          </a:p>
        </p:txBody>
      </p:sp>
    </p:spTree>
    <p:extLst>
      <p:ext uri="{BB962C8B-B14F-4D97-AF65-F5344CB8AC3E}">
        <p14:creationId xmlns:p14="http://schemas.microsoft.com/office/powerpoint/2010/main" val="912945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76</a:t>
            </a:fld>
            <a:endParaRPr lang="es-ES_tradnl" dirty="0">
              <a:solidFill>
                <a:prstClr val="black"/>
              </a:solidFill>
            </a:endParaRPr>
          </a:p>
        </p:txBody>
      </p:sp>
    </p:spTree>
    <p:extLst>
      <p:ext uri="{BB962C8B-B14F-4D97-AF65-F5344CB8AC3E}">
        <p14:creationId xmlns:p14="http://schemas.microsoft.com/office/powerpoint/2010/main" val="31126754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77</a:t>
            </a:fld>
            <a:endParaRPr lang="es-ES_tradnl" dirty="0">
              <a:solidFill>
                <a:prstClr val="black"/>
              </a:solidFill>
            </a:endParaRPr>
          </a:p>
        </p:txBody>
      </p:sp>
    </p:spTree>
    <p:extLst>
      <p:ext uri="{BB962C8B-B14F-4D97-AF65-F5344CB8AC3E}">
        <p14:creationId xmlns:p14="http://schemas.microsoft.com/office/powerpoint/2010/main" val="11953933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78</a:t>
            </a:fld>
            <a:endParaRPr lang="es-ES_tradnl" dirty="0">
              <a:solidFill>
                <a:prstClr val="black"/>
              </a:solidFill>
            </a:endParaRPr>
          </a:p>
        </p:txBody>
      </p:sp>
    </p:spTree>
    <p:extLst>
      <p:ext uri="{BB962C8B-B14F-4D97-AF65-F5344CB8AC3E}">
        <p14:creationId xmlns:p14="http://schemas.microsoft.com/office/powerpoint/2010/main" val="39759842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79</a:t>
            </a:fld>
            <a:endParaRPr lang="es-ES_tradnl" dirty="0">
              <a:solidFill>
                <a:prstClr val="black"/>
              </a:solidFill>
            </a:endParaRPr>
          </a:p>
        </p:txBody>
      </p:sp>
    </p:spTree>
    <p:extLst>
      <p:ext uri="{BB962C8B-B14F-4D97-AF65-F5344CB8AC3E}">
        <p14:creationId xmlns:p14="http://schemas.microsoft.com/office/powerpoint/2010/main" val="37948248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80</a:t>
            </a:fld>
            <a:endParaRPr lang="es-ES_tradnl" dirty="0">
              <a:solidFill>
                <a:prstClr val="black"/>
              </a:solidFill>
            </a:endParaRPr>
          </a:p>
        </p:txBody>
      </p:sp>
    </p:spTree>
    <p:extLst>
      <p:ext uri="{BB962C8B-B14F-4D97-AF65-F5344CB8AC3E}">
        <p14:creationId xmlns:p14="http://schemas.microsoft.com/office/powerpoint/2010/main" val="17351306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81</a:t>
            </a:fld>
            <a:endParaRPr lang="es-ES_tradnl" dirty="0">
              <a:solidFill>
                <a:prstClr val="black"/>
              </a:solidFill>
            </a:endParaRPr>
          </a:p>
        </p:txBody>
      </p:sp>
    </p:spTree>
    <p:extLst>
      <p:ext uri="{BB962C8B-B14F-4D97-AF65-F5344CB8AC3E}">
        <p14:creationId xmlns:p14="http://schemas.microsoft.com/office/powerpoint/2010/main" val="16245569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82</a:t>
            </a:fld>
            <a:endParaRPr lang="es-ES_tradnl" dirty="0">
              <a:solidFill>
                <a:prstClr val="black"/>
              </a:solidFill>
            </a:endParaRPr>
          </a:p>
        </p:txBody>
      </p:sp>
    </p:spTree>
    <p:extLst>
      <p:ext uri="{BB962C8B-B14F-4D97-AF65-F5344CB8AC3E}">
        <p14:creationId xmlns:p14="http://schemas.microsoft.com/office/powerpoint/2010/main" val="10770002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83</a:t>
            </a:fld>
            <a:endParaRPr lang="es-ES_tradnl" dirty="0">
              <a:solidFill>
                <a:prstClr val="black"/>
              </a:solidFill>
            </a:endParaRPr>
          </a:p>
        </p:txBody>
      </p:sp>
    </p:spTree>
    <p:extLst>
      <p:ext uri="{BB962C8B-B14F-4D97-AF65-F5344CB8AC3E}">
        <p14:creationId xmlns:p14="http://schemas.microsoft.com/office/powerpoint/2010/main" val="3477768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84</a:t>
            </a:fld>
            <a:endParaRPr lang="es-ES_tradnl" dirty="0">
              <a:solidFill>
                <a:prstClr val="black"/>
              </a:solidFill>
            </a:endParaRPr>
          </a:p>
        </p:txBody>
      </p:sp>
    </p:spTree>
    <p:extLst>
      <p:ext uri="{BB962C8B-B14F-4D97-AF65-F5344CB8AC3E}">
        <p14:creationId xmlns:p14="http://schemas.microsoft.com/office/powerpoint/2010/main" val="40180212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85</a:t>
            </a:fld>
            <a:endParaRPr lang="es-ES_tradnl" dirty="0">
              <a:solidFill>
                <a:prstClr val="black"/>
              </a:solidFill>
            </a:endParaRPr>
          </a:p>
        </p:txBody>
      </p:sp>
    </p:spTree>
    <p:extLst>
      <p:ext uri="{BB962C8B-B14F-4D97-AF65-F5344CB8AC3E}">
        <p14:creationId xmlns:p14="http://schemas.microsoft.com/office/powerpoint/2010/main" val="41593245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86</a:t>
            </a:fld>
            <a:endParaRPr lang="es-ES_tradnl" dirty="0">
              <a:solidFill>
                <a:prstClr val="black"/>
              </a:solidFill>
            </a:endParaRPr>
          </a:p>
        </p:txBody>
      </p:sp>
    </p:spTree>
    <p:extLst>
      <p:ext uri="{BB962C8B-B14F-4D97-AF65-F5344CB8AC3E}">
        <p14:creationId xmlns:p14="http://schemas.microsoft.com/office/powerpoint/2010/main" val="30055613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87</a:t>
            </a:fld>
            <a:endParaRPr lang="es-ES_tradnl" dirty="0">
              <a:solidFill>
                <a:prstClr val="black"/>
              </a:solidFill>
            </a:endParaRPr>
          </a:p>
        </p:txBody>
      </p:sp>
    </p:spTree>
    <p:extLst>
      <p:ext uri="{BB962C8B-B14F-4D97-AF65-F5344CB8AC3E}">
        <p14:creationId xmlns:p14="http://schemas.microsoft.com/office/powerpoint/2010/main" val="25656874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88</a:t>
            </a:fld>
            <a:endParaRPr lang="es-ES_tradnl" dirty="0">
              <a:solidFill>
                <a:prstClr val="black"/>
              </a:solidFill>
            </a:endParaRPr>
          </a:p>
        </p:txBody>
      </p:sp>
    </p:spTree>
    <p:extLst>
      <p:ext uri="{BB962C8B-B14F-4D97-AF65-F5344CB8AC3E}">
        <p14:creationId xmlns:p14="http://schemas.microsoft.com/office/powerpoint/2010/main" val="29364879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89</a:t>
            </a:fld>
            <a:endParaRPr lang="es-ES_tradnl" dirty="0">
              <a:solidFill>
                <a:prstClr val="black"/>
              </a:solidFill>
            </a:endParaRPr>
          </a:p>
        </p:txBody>
      </p:sp>
    </p:spTree>
    <p:extLst>
      <p:ext uri="{BB962C8B-B14F-4D97-AF65-F5344CB8AC3E}">
        <p14:creationId xmlns:p14="http://schemas.microsoft.com/office/powerpoint/2010/main" val="10045049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90</a:t>
            </a:fld>
            <a:endParaRPr lang="es-ES_tradnl" dirty="0">
              <a:solidFill>
                <a:prstClr val="black"/>
              </a:solidFill>
            </a:endParaRPr>
          </a:p>
        </p:txBody>
      </p:sp>
    </p:spTree>
    <p:extLst>
      <p:ext uri="{BB962C8B-B14F-4D97-AF65-F5344CB8AC3E}">
        <p14:creationId xmlns:p14="http://schemas.microsoft.com/office/powerpoint/2010/main" val="4438910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91</a:t>
            </a:fld>
            <a:endParaRPr lang="es-ES_tradnl" dirty="0">
              <a:solidFill>
                <a:prstClr val="black"/>
              </a:solidFill>
            </a:endParaRPr>
          </a:p>
        </p:txBody>
      </p:sp>
    </p:spTree>
    <p:extLst>
      <p:ext uri="{BB962C8B-B14F-4D97-AF65-F5344CB8AC3E}">
        <p14:creationId xmlns:p14="http://schemas.microsoft.com/office/powerpoint/2010/main" val="7846195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92</a:t>
            </a:fld>
            <a:endParaRPr lang="es-ES_tradnl" dirty="0">
              <a:solidFill>
                <a:prstClr val="black"/>
              </a:solidFill>
            </a:endParaRPr>
          </a:p>
        </p:txBody>
      </p:sp>
    </p:spTree>
    <p:extLst>
      <p:ext uri="{BB962C8B-B14F-4D97-AF65-F5344CB8AC3E}">
        <p14:creationId xmlns:p14="http://schemas.microsoft.com/office/powerpoint/2010/main" val="8727368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93</a:t>
            </a:fld>
            <a:endParaRPr lang="es-ES_tradnl" dirty="0">
              <a:solidFill>
                <a:prstClr val="black"/>
              </a:solidFill>
            </a:endParaRPr>
          </a:p>
        </p:txBody>
      </p:sp>
    </p:spTree>
    <p:extLst>
      <p:ext uri="{BB962C8B-B14F-4D97-AF65-F5344CB8AC3E}">
        <p14:creationId xmlns:p14="http://schemas.microsoft.com/office/powerpoint/2010/main" val="13049262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94</a:t>
            </a:fld>
            <a:endParaRPr lang="es-ES_tradnl" dirty="0">
              <a:solidFill>
                <a:prstClr val="black"/>
              </a:solidFill>
            </a:endParaRPr>
          </a:p>
        </p:txBody>
      </p:sp>
    </p:spTree>
    <p:extLst>
      <p:ext uri="{BB962C8B-B14F-4D97-AF65-F5344CB8AC3E}">
        <p14:creationId xmlns:p14="http://schemas.microsoft.com/office/powerpoint/2010/main" val="5730820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95</a:t>
            </a:fld>
            <a:endParaRPr lang="es-ES_tradnl" dirty="0">
              <a:solidFill>
                <a:prstClr val="black"/>
              </a:solidFill>
            </a:endParaRPr>
          </a:p>
        </p:txBody>
      </p:sp>
    </p:spTree>
    <p:extLst>
      <p:ext uri="{BB962C8B-B14F-4D97-AF65-F5344CB8AC3E}">
        <p14:creationId xmlns:p14="http://schemas.microsoft.com/office/powerpoint/2010/main" val="10163988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96</a:t>
            </a:fld>
            <a:endParaRPr lang="es-ES_tradnl" dirty="0">
              <a:solidFill>
                <a:prstClr val="black"/>
              </a:solidFill>
            </a:endParaRPr>
          </a:p>
        </p:txBody>
      </p:sp>
    </p:spTree>
    <p:extLst>
      <p:ext uri="{BB962C8B-B14F-4D97-AF65-F5344CB8AC3E}">
        <p14:creationId xmlns:p14="http://schemas.microsoft.com/office/powerpoint/2010/main" val="24960247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97</a:t>
            </a:fld>
            <a:endParaRPr lang="es-ES_tradnl" dirty="0">
              <a:solidFill>
                <a:prstClr val="black"/>
              </a:solidFill>
            </a:endParaRPr>
          </a:p>
        </p:txBody>
      </p:sp>
    </p:spTree>
    <p:extLst>
      <p:ext uri="{BB962C8B-B14F-4D97-AF65-F5344CB8AC3E}">
        <p14:creationId xmlns:p14="http://schemas.microsoft.com/office/powerpoint/2010/main" val="24352955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98</a:t>
            </a:fld>
            <a:endParaRPr lang="es-ES_tradnl" dirty="0">
              <a:solidFill>
                <a:prstClr val="black"/>
              </a:solidFill>
            </a:endParaRPr>
          </a:p>
        </p:txBody>
      </p:sp>
    </p:spTree>
    <p:extLst>
      <p:ext uri="{BB962C8B-B14F-4D97-AF65-F5344CB8AC3E}">
        <p14:creationId xmlns:p14="http://schemas.microsoft.com/office/powerpoint/2010/main" val="22586915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99</a:t>
            </a:fld>
            <a:endParaRPr lang="es-ES_tradnl" dirty="0">
              <a:solidFill>
                <a:prstClr val="black"/>
              </a:solidFill>
            </a:endParaRPr>
          </a:p>
        </p:txBody>
      </p:sp>
    </p:spTree>
    <p:extLst>
      <p:ext uri="{BB962C8B-B14F-4D97-AF65-F5344CB8AC3E}">
        <p14:creationId xmlns:p14="http://schemas.microsoft.com/office/powerpoint/2010/main" val="37098613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100</a:t>
            </a:fld>
            <a:endParaRPr lang="es-ES_tradnl" dirty="0">
              <a:solidFill>
                <a:prstClr val="black"/>
              </a:solidFill>
            </a:endParaRPr>
          </a:p>
        </p:txBody>
      </p:sp>
    </p:spTree>
    <p:extLst>
      <p:ext uri="{BB962C8B-B14F-4D97-AF65-F5344CB8AC3E}">
        <p14:creationId xmlns:p14="http://schemas.microsoft.com/office/powerpoint/2010/main" val="24277751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101</a:t>
            </a:fld>
            <a:endParaRPr lang="es-ES_tradnl" dirty="0">
              <a:solidFill>
                <a:prstClr val="black"/>
              </a:solidFill>
            </a:endParaRPr>
          </a:p>
        </p:txBody>
      </p:sp>
    </p:spTree>
    <p:extLst>
      <p:ext uri="{BB962C8B-B14F-4D97-AF65-F5344CB8AC3E}">
        <p14:creationId xmlns:p14="http://schemas.microsoft.com/office/powerpoint/2010/main" val="17812431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102</a:t>
            </a:fld>
            <a:endParaRPr lang="es-ES_tradnl" dirty="0">
              <a:solidFill>
                <a:prstClr val="black"/>
              </a:solidFill>
            </a:endParaRPr>
          </a:p>
        </p:txBody>
      </p:sp>
    </p:spTree>
    <p:extLst>
      <p:ext uri="{BB962C8B-B14F-4D97-AF65-F5344CB8AC3E}">
        <p14:creationId xmlns:p14="http://schemas.microsoft.com/office/powerpoint/2010/main" val="14146603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103</a:t>
            </a:fld>
            <a:endParaRPr lang="es-ES_tradnl" dirty="0">
              <a:solidFill>
                <a:prstClr val="black"/>
              </a:solidFill>
            </a:endParaRPr>
          </a:p>
        </p:txBody>
      </p:sp>
    </p:spTree>
    <p:extLst>
      <p:ext uri="{BB962C8B-B14F-4D97-AF65-F5344CB8AC3E}">
        <p14:creationId xmlns:p14="http://schemas.microsoft.com/office/powerpoint/2010/main" val="24977669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104</a:t>
            </a:fld>
            <a:endParaRPr lang="es-ES_tradnl" dirty="0">
              <a:solidFill>
                <a:prstClr val="black"/>
              </a:solidFill>
            </a:endParaRPr>
          </a:p>
        </p:txBody>
      </p:sp>
    </p:spTree>
    <p:extLst>
      <p:ext uri="{BB962C8B-B14F-4D97-AF65-F5344CB8AC3E}">
        <p14:creationId xmlns:p14="http://schemas.microsoft.com/office/powerpoint/2010/main" val="35086004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Lingering Gardens</a:t>
            </a:r>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105</a:t>
            </a:fld>
            <a:endParaRPr lang="es-ES_tradnl" dirty="0">
              <a:solidFill>
                <a:prstClr val="black"/>
              </a:solidFill>
            </a:endParaRPr>
          </a:p>
        </p:txBody>
      </p:sp>
    </p:spTree>
    <p:extLst>
      <p:ext uri="{BB962C8B-B14F-4D97-AF65-F5344CB8AC3E}">
        <p14:creationId xmlns:p14="http://schemas.microsoft.com/office/powerpoint/2010/main" val="2260722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7B8FE1C0-7BBB-40F9-9C6A-9DC82B4094B3}" type="slidenum">
              <a:rPr lang="es-ES_tradnl" smtClean="0"/>
              <a:pPr>
                <a:defRPr/>
              </a:pPr>
              <a:t>‹Nº›</a:t>
            </a:fld>
            <a:endParaRPr lang="es-ES_tradnl"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C99172E8-CE96-4134-B7E1-19E125274E2C}"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EAF3076-B44A-47AA-91FF-ACA8FD664C07}" type="slidenum">
              <a:rPr lang="es-ES_tradnl" smtClean="0"/>
              <a:pPr>
                <a:defRPr/>
              </a:pPr>
              <a:t>‹Nº›</a:t>
            </a:fld>
            <a:endParaRPr lang="es-ES_tradnl"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7DD4D9FC-054B-4CF0-8FE4-F0E1CAB4A8FB}"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BF901562-ADE8-4BA5-B3FA-B5E5C1466D1C}"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5651147F-2092-4C2E-AED9-BA472CCCA95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14337A66-7A17-43B0-9F19-4357C49B771E}" type="slidenum">
              <a:rPr lang="es-ES_tradnl" smtClean="0"/>
              <a:pPr>
                <a:defRPr/>
              </a:pPr>
              <a:t>‹Nº›</a:t>
            </a:fld>
            <a:endParaRPr lang="es-ES_tradnl"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CA071068-647C-415C-AFF0-920D08745D85}"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16283E2E-8058-46CE-A9F9-9D92793E599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0A2D23A5-EDB7-4783-BA22-2EA6E6BA461D}" type="slidenum">
              <a:rPr lang="es-ES_tradnl" smtClean="0"/>
              <a:pPr>
                <a:defRPr/>
              </a:pPr>
              <a:t>‹Nº›</a:t>
            </a:fld>
            <a:endParaRPr lang="es-ES_tradnl"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28C1AAB-EB3A-4041-BA5D-6686025FD5BE}" type="slidenum">
              <a:rPr lang="es-ES_tradnl" smtClean="0"/>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4.jpeg"/></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18.xml"/><Relationship Id="rId4" Type="http://schemas.openxmlformats.org/officeDocument/2006/relationships/image" Target="../media/image82.jpg"/></Relationships>
</file>

<file path=ppt/slides/_rels/slide10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2952328"/>
          </a:xfrm>
        </p:spPr>
        <p:txBody>
          <a:bodyPr>
            <a:normAutofit fontScale="90000"/>
          </a:bodyPr>
          <a:lstStyle/>
          <a:p>
            <a:r>
              <a:rPr lang="es-ES" sz="3600" dirty="0"/>
              <a:t>ASIA.-LA VUELTA AL MUNDO EN 885 JARDINES.</a:t>
            </a:r>
            <a:br>
              <a:rPr lang="es-ES" dirty="0"/>
            </a:br>
            <a:r>
              <a:rPr lang="es-ES" dirty="0"/>
              <a:t> ASIATICOS.-CHINA.-Forbiden City.-Beijing</a:t>
            </a:r>
            <a:br>
              <a:rPr lang="es-ES" dirty="0"/>
            </a:br>
            <a:endParaRPr lang="es-ES" dirty="0"/>
          </a:p>
        </p:txBody>
      </p:sp>
      <p:sp>
        <p:nvSpPr>
          <p:cNvPr id="3" name="2 Subtítulo"/>
          <p:cNvSpPr>
            <a:spLocks noGrp="1"/>
          </p:cNvSpPr>
          <p:nvPr>
            <p:ph type="subTitle" idx="1"/>
          </p:nvPr>
        </p:nvSpPr>
        <p:spPr>
          <a:xfrm>
            <a:off x="2627784" y="4653136"/>
            <a:ext cx="475252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Forbiden City.-Beijing</a:t>
            </a:r>
            <a:br>
              <a:rPr lang="es-ES" dirty="0"/>
            </a:br>
            <a:endParaRPr lang="es-ES" dirty="0"/>
          </a:p>
        </p:txBody>
      </p:sp>
      <p:sp>
        <p:nvSpPr>
          <p:cNvPr id="9219" name="2 Marcador de contenido"/>
          <p:cNvSpPr>
            <a:spLocks noGrp="1"/>
          </p:cNvSpPr>
          <p:nvPr>
            <p:ph sz="quarter" idx="1"/>
          </p:nvPr>
        </p:nvSpPr>
        <p:spPr>
          <a:xfrm>
            <a:off x="457200" y="1196975"/>
            <a:ext cx="7467600" cy="5327650"/>
          </a:xfrm>
        </p:spPr>
        <p:txBody>
          <a:bodyPr>
            <a:normAutofit lnSpcReduction="10000"/>
          </a:bodyPr>
          <a:lstStyle/>
          <a:p>
            <a:pPr eaLnBrk="1" hangingPunct="1"/>
            <a:r>
              <a:rPr lang="es-ES" dirty="0"/>
              <a:t>La Ciudad Prohibida fue el palacio imperial chino  de la dinastía Ming hasta el final de la dinastía Qing  Se encuentra en el centro de Beijing , China, y ahora alberga el Museo del Palacio. </a:t>
            </a:r>
          </a:p>
          <a:p>
            <a:pPr eaLnBrk="1" hangingPunct="1"/>
            <a:r>
              <a:rPr lang="es-ES" dirty="0"/>
              <a:t>Por casi 500 años, sirvió como el hogar de los emperadores y sus familias, así como el centro ceremonial y político del gobierno chino. </a:t>
            </a:r>
          </a:p>
          <a:p>
            <a:pPr eaLnBrk="1" hangingPunct="1"/>
            <a:r>
              <a:rPr lang="es-ES" dirty="0"/>
              <a:t>Este complejo, construido en 1406-1420, consta de 980 edificios y abarca 720.000 m 2 (7.800.000 pies cuadrados). </a:t>
            </a:r>
          </a:p>
          <a:p>
            <a:pPr eaLnBrk="1" hangingPunct="1"/>
            <a:r>
              <a:rPr lang="es-ES" dirty="0"/>
              <a:t> El complejo del palacio es un ejemplo tradicional de la arquitectura palaciega china y ha influido en el desarrollo cultural y arquitectónico, en el Este de Asia y en otras partes . </a:t>
            </a:r>
          </a:p>
        </p:txBody>
      </p:sp>
    </p:spTree>
    <p:extLst>
      <p:ext uri="{BB962C8B-B14F-4D97-AF65-F5344CB8AC3E}">
        <p14:creationId xmlns:p14="http://schemas.microsoft.com/office/powerpoint/2010/main" val="1871538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549275"/>
            <a:ext cx="7467600" cy="5924550"/>
          </a:xfrm>
        </p:spPr>
        <p:txBody>
          <a:bodyPr/>
          <a:lstStyle/>
          <a:p>
            <a:pPr eaLnBrk="1" hangingPunct="1"/>
            <a:r>
              <a:rPr lang="es-ES" dirty="0"/>
              <a:t>La Ciudad Prohibida fue declarada Patrimonio de la Humanidad en 1987,  y está catalogada por la UNESCO como la mayor colección de estructuras de madera antiguas que se conservan en el mundo. </a:t>
            </a:r>
          </a:p>
          <a:p>
            <a:pPr eaLnBrk="1" hangingPunct="1"/>
            <a:r>
              <a:rPr lang="es-ES" dirty="0"/>
              <a:t>Desde 1925, la Ciudad Prohibida ha estado bajo el cuidado del Museo del Palacio, cuya extensa colección de obras de arte y artefactos fueron construidos sobre las colecciones imperiales de las dinastías Ming y Qing.</a:t>
            </a:r>
          </a:p>
          <a:p>
            <a:pPr eaLnBrk="1" hangingPunct="1"/>
            <a:r>
              <a:rPr lang="es-ES" dirty="0"/>
              <a:t> Parte de la antigua colección del museo está situado en el Museo Nacional del Palacio en Taipei Ambos museos descienden de la misma institución, pero se separaron después de la guerra civil china .</a:t>
            </a:r>
          </a:p>
          <a:p>
            <a:pPr eaLnBrk="1" hangingPunct="1"/>
            <a:endParaRPr lang="es-ES" dirty="0"/>
          </a:p>
        </p:txBody>
      </p:sp>
    </p:spTree>
    <p:extLst>
      <p:ext uri="{BB962C8B-B14F-4D97-AF65-F5344CB8AC3E}">
        <p14:creationId xmlns:p14="http://schemas.microsoft.com/office/powerpoint/2010/main" val="524890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pPr eaLnBrk="1" hangingPunct="1"/>
            <a:r>
              <a:rPr lang="es-ES" dirty="0"/>
              <a:t>La Ciudad Prohibida está rodeada en tres lados por los jardines imperiales.</a:t>
            </a:r>
          </a:p>
          <a:p>
            <a:pPr eaLnBrk="1" hangingPunct="1"/>
            <a:r>
              <a:rPr lang="es-ES" dirty="0"/>
              <a:t> Al norte se encuentra el Parque Jingshan , también conocido como Prospect Hill, una colina artificial creada de la tierra excavada para construir el foso y de los lagos cercanos.  </a:t>
            </a:r>
          </a:p>
          <a:p>
            <a:pPr eaLnBrk="1" hangingPunct="1"/>
            <a:r>
              <a:rPr lang="es-ES" dirty="0"/>
              <a:t>Al oeste se encuentra Zhongnanhai , un antiguo jardín centrado en dos lagos conectados, que ahora sirve como la sede central del Partido Comunista de China y el Consejo de Estado de la República Popular de China .</a:t>
            </a:r>
          </a:p>
          <a:p>
            <a:pPr eaLnBrk="1" hangingPunct="1"/>
            <a:r>
              <a:rPr lang="es-ES" dirty="0"/>
              <a:t> Al noroeste se encuentra el parque de Beihai , también se centró en un lago conectado a los dos del sur, y un parque popular. </a:t>
            </a:r>
          </a:p>
          <a:p>
            <a:pPr eaLnBrk="1" hangingPunct="1"/>
            <a:endParaRPr lang="es-ES" dirty="0"/>
          </a:p>
        </p:txBody>
      </p:sp>
    </p:spTree>
    <p:extLst>
      <p:ext uri="{BB962C8B-B14F-4D97-AF65-F5344CB8AC3E}">
        <p14:creationId xmlns:p14="http://schemas.microsoft.com/office/powerpoint/2010/main" val="3863327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715250" cy="6069012"/>
          </a:xfrm>
        </p:spPr>
        <p:txBody>
          <a:bodyPr>
            <a:normAutofit lnSpcReduction="10000"/>
          </a:bodyPr>
          <a:lstStyle/>
          <a:p>
            <a:pPr eaLnBrk="1" hangingPunct="1"/>
            <a:r>
              <a:rPr lang="es-ES" dirty="0"/>
              <a:t>Al sur de la Ciudad Prohibida había dos santuarios importantes - el Santuario Imperial de la Familia  y el Santuario Imperial de Estado , donde el Emperador veneraba los espíritus de sus antepasados ​​y el espíritu de la nación, respectivamente.</a:t>
            </a:r>
          </a:p>
          <a:p>
            <a:pPr eaLnBrk="1" hangingPunct="1"/>
            <a:r>
              <a:rPr lang="es-ES" dirty="0"/>
              <a:t> Hoy en día, se trata de Aula de Cultura de Beijing Labouring del Pueblo y el Parque Zhongshan (conmemorando Sun Yat-sen ), respectivamente. </a:t>
            </a:r>
          </a:p>
          <a:p>
            <a:pPr eaLnBrk="1" hangingPunct="1"/>
            <a:r>
              <a:rPr lang="es-ES" dirty="0"/>
              <a:t>Hacia el sur, dos casetas casi idénticas se destacan a lo largo del eje principal. Son la puerta vertical  y la más famosa Puerta de Tiananmen , que está decorada con un retrato de Mao Zedong en el centro y dos carteles a la izquierda y la derecha: "¡Viva la República Popular de China "y" Viva la gran unidad de los pueblos del mundo “.</a:t>
            </a:r>
          </a:p>
          <a:p>
            <a:pPr eaLnBrk="1" hangingPunct="1"/>
            <a:endParaRPr lang="es-ES" dirty="0"/>
          </a:p>
        </p:txBody>
      </p:sp>
    </p:spTree>
    <p:extLst>
      <p:ext uri="{BB962C8B-B14F-4D97-AF65-F5344CB8AC3E}">
        <p14:creationId xmlns:p14="http://schemas.microsoft.com/office/powerpoint/2010/main" val="4170838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04813"/>
            <a:ext cx="7467600" cy="6069012"/>
          </a:xfrm>
        </p:spPr>
        <p:txBody>
          <a:bodyPr>
            <a:normAutofit lnSpcReduction="10000"/>
          </a:bodyPr>
          <a:lstStyle/>
          <a:p>
            <a:pPr eaLnBrk="1" hangingPunct="1"/>
            <a:r>
              <a:rPr lang="es-ES" dirty="0"/>
              <a:t>La puerta de Tiananmen conecta el recinto Ciudad Prohibida con lo moderno, centro simbólico del Estado chino, la Plaza de Tiananmen. </a:t>
            </a:r>
          </a:p>
          <a:p>
            <a:pPr eaLnBrk="1" hangingPunct="1"/>
            <a:r>
              <a:rPr lang="es-ES" dirty="0"/>
              <a:t>Mientras que el desarrollo está estrechamente controlado en las inmediaciones de la Ciudad Prohibida, a lo largo del siglo pasado, la demolición y reconstrucción incontrolada y, a veces por motivos políticos ha cambiado la naturaleza de los alrededores de la Ciudad Prohibida. </a:t>
            </a:r>
          </a:p>
          <a:p>
            <a:pPr eaLnBrk="1" hangingPunct="1"/>
            <a:r>
              <a:rPr lang="es-ES" dirty="0"/>
              <a:t>Desde 2000, el gobierno municipal de Beijing ha trabajado para desalojar a las instituciones gubernamentales y militares que ocupaban algunos de los edificios históricos, y se ha establecido un parque alrededor de las partes restantes de la pared de la Ciudad Imperial. </a:t>
            </a:r>
          </a:p>
        </p:txBody>
      </p:sp>
    </p:spTree>
    <p:extLst>
      <p:ext uri="{BB962C8B-B14F-4D97-AF65-F5344CB8AC3E}">
        <p14:creationId xmlns:p14="http://schemas.microsoft.com/office/powerpoint/2010/main" val="2508166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620713"/>
            <a:ext cx="7467600" cy="5853112"/>
          </a:xfrm>
        </p:spPr>
        <p:txBody>
          <a:bodyPr/>
          <a:lstStyle/>
          <a:p>
            <a:pPr eaLnBrk="1" hangingPunct="1"/>
            <a:r>
              <a:rPr lang="es-ES" dirty="0"/>
              <a:t>En 2004, una ordenanza relativa a la altura del edificio y la restricción de la planificación se ha renovado para establecer el área de la Ciudad Imperial y la zona norte de la ciudad como zona de amortiguamiento de la Ciudad Prohibida. </a:t>
            </a:r>
          </a:p>
          <a:p>
            <a:pPr eaLnBrk="1" hangingPunct="1"/>
            <a:r>
              <a:rPr lang="es-ES" dirty="0"/>
              <a:t> En 2005, la Ciudad Imperial y Beihai (como un elemento de extensión el Palacio de Verano ) se incluyeron en la lista para el próximo Patrimonio de la Humanidad en Pekín.</a:t>
            </a:r>
          </a:p>
          <a:p>
            <a:pPr eaLnBrk="1" hangingPunct="1"/>
            <a:endParaRPr lang="es-ES" dirty="0"/>
          </a:p>
          <a:p>
            <a:pPr eaLnBrk="1" hangingPunct="1"/>
            <a:endParaRPr lang="es-ES" dirty="0"/>
          </a:p>
        </p:txBody>
      </p:sp>
    </p:spTree>
    <p:extLst>
      <p:ext uri="{BB962C8B-B14F-4D97-AF65-F5344CB8AC3E}">
        <p14:creationId xmlns:p14="http://schemas.microsoft.com/office/powerpoint/2010/main" val="1841715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191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054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372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78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845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541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53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orbidden Cit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044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48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903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133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042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b="11691"/>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095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949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916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615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b="782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639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b="5507"/>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611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2">
            <a:extLst>
              <a:ext uri="{28A0092B-C50C-407E-A947-70E740481C1C}">
                <a14:useLocalDpi xmlns:a14="http://schemas.microsoft.com/office/drawing/2010/main" val="0"/>
              </a:ext>
            </a:extLst>
          </a:blip>
          <a:srcRect b="4872"/>
          <a:stretch>
            <a:fillRect/>
          </a:stretch>
        </p:blipFill>
        <p:spPr bwMode="auto">
          <a:xfrm>
            <a:off x="0" y="333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54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853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900"/>
          </a:xfrm>
        </p:spPr>
        <p:txBody>
          <a:bodyPr/>
          <a:lstStyle/>
          <a:p>
            <a:pPr eaLnBrk="1" fontAlgn="auto" hangingPunct="1">
              <a:spcAft>
                <a:spcPts val="0"/>
              </a:spcAft>
              <a:defRPr/>
            </a:pPr>
            <a:r>
              <a:rPr lang="es-ES" dirty="0"/>
              <a:t> Fragant Hill Park.-Beijing</a:t>
            </a:r>
          </a:p>
        </p:txBody>
      </p:sp>
      <p:sp>
        <p:nvSpPr>
          <p:cNvPr id="36867" name="2 Marcador de contenido"/>
          <p:cNvSpPr>
            <a:spLocks noGrp="1"/>
          </p:cNvSpPr>
          <p:nvPr>
            <p:ph sz="quarter" idx="1"/>
          </p:nvPr>
        </p:nvSpPr>
        <p:spPr>
          <a:xfrm>
            <a:off x="457200" y="1268413"/>
            <a:ext cx="7467600" cy="5205412"/>
          </a:xfrm>
        </p:spPr>
        <p:txBody>
          <a:bodyPr>
            <a:normAutofit lnSpcReduction="10000"/>
          </a:bodyPr>
          <a:lstStyle/>
          <a:p>
            <a:pPr eaLnBrk="1" hangingPunct="1"/>
            <a:r>
              <a:rPr lang="es-ES" dirty="0"/>
              <a:t>Fragant Hill Park es un jardín imperial a los pies de las montañas del oeste del distrito de Haidian , en el noroeste de Beijing , conocido como China.</a:t>
            </a:r>
          </a:p>
          <a:p>
            <a:pPr eaLnBrk="1" hangingPunct="1"/>
            <a:r>
              <a:rPr lang="es-ES" dirty="0"/>
              <a:t>Tambien  Jingyi Palace o Jingyiyuan</a:t>
            </a:r>
          </a:p>
          <a:p>
            <a:pPr eaLnBrk="1" hangingPunct="1"/>
            <a:r>
              <a:rPr lang="es-ES" dirty="0"/>
              <a:t>Abarca 1.6 kilómetros de  y se compone de un bosque natural de pinos cipreses , colinas con árboles de arce , árboles de humo y árboles de caqui , así como zonas ajardinadas con la arquitectura tradicional y reliquias culturales.</a:t>
            </a:r>
          </a:p>
          <a:p>
            <a:pPr eaLnBrk="1" hangingPunct="1"/>
            <a:r>
              <a:rPr lang="es-ES" dirty="0"/>
              <a:t> El nombre deriva desde el pico más alto del parque, Xianglu Feng (quemador de incienso ), a 557 metros  de montaña con dos grandes piedras se asemejan a los quemadores de incienso en la parte superior. </a:t>
            </a:r>
          </a:p>
        </p:txBody>
      </p:sp>
    </p:spTree>
    <p:extLst>
      <p:ext uri="{BB962C8B-B14F-4D97-AF65-F5344CB8AC3E}">
        <p14:creationId xmlns:p14="http://schemas.microsoft.com/office/powerpoint/2010/main" val="2632655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457200" y="548680"/>
            <a:ext cx="7467600" cy="6309320"/>
          </a:xfrm>
        </p:spPr>
        <p:txBody>
          <a:bodyPr>
            <a:normAutofit/>
          </a:bodyPr>
          <a:lstStyle/>
          <a:p>
            <a:pPr eaLnBrk="1" hangingPunct="1"/>
            <a:r>
              <a:rPr lang="es-ES" dirty="0"/>
              <a:t>El parque fue construido en 1186 en la Dinastía Jin (1115-1234) y se expandió durante la dinastía Yuan y Ming .</a:t>
            </a:r>
          </a:p>
          <a:p>
            <a:pPr eaLnBrk="1" hangingPunct="1"/>
            <a:r>
              <a:rPr lang="es-ES" dirty="0"/>
              <a:t> En 1745, el emperador Qianlong (1711-1799) ordenó la adición de muchas nuevas salas, pabellones y jardines, y le dio un nuevo nombre, el Palacio Jingyi (Jardín de la Tranquilidad y placer). Muchas de las reliquias en el parque fueron dañadas por las tropas extranjeras en dos ataques importantes.</a:t>
            </a:r>
          </a:p>
          <a:p>
            <a:pPr eaLnBrk="1" hangingPunct="1"/>
            <a:r>
              <a:rPr lang="es-ES" dirty="0"/>
              <a:t> En 1860, las tropas británicas establecen el Antiguo Palacio de Verano en llamas, quemándolo en el suelo junto a los jardines del brillo perfecto, causando grandes daños a muchas reliquias en el parque. </a:t>
            </a:r>
          </a:p>
        </p:txBody>
      </p:sp>
    </p:spTree>
    <p:extLst>
      <p:ext uri="{BB962C8B-B14F-4D97-AF65-F5344CB8AC3E}">
        <p14:creationId xmlns:p14="http://schemas.microsoft.com/office/powerpoint/2010/main" val="2089729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Otro ataque en 1900 por la Alianza de ocho naciones causó la destrucción del parque y al palacio de verano construido por la emperatriz viuda Cixi .</a:t>
            </a:r>
          </a:p>
          <a:p>
            <a:r>
              <a:rPr lang="es-ES" dirty="0"/>
              <a:t>Desde 1949, el gobierno chino se ha dedicado a la restauración y el desarrollo continuo de la zona. </a:t>
            </a:r>
          </a:p>
          <a:p>
            <a:r>
              <a:rPr lang="es-ES" dirty="0"/>
              <a:t>Fragante Park Hills es reconocido como una de las principales atracciones turísticas de Beijing. </a:t>
            </a:r>
          </a:p>
          <a:p>
            <a:r>
              <a:rPr lang="es-ES" dirty="0"/>
              <a:t>Cuando llega el otoño, el paisaje natural del parque resulta espectacular, con hojas que recubren la montaña árbol de humo.-Cotynus coggiria, de color rojo fuego. </a:t>
            </a:r>
          </a:p>
          <a:p>
            <a:endParaRPr lang="es-ES" dirty="0"/>
          </a:p>
        </p:txBody>
      </p:sp>
    </p:spTree>
    <p:extLst>
      <p:ext uri="{BB962C8B-B14F-4D97-AF65-F5344CB8AC3E}">
        <p14:creationId xmlns:p14="http://schemas.microsoft.com/office/powerpoint/2010/main" val="543290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457200" y="980727"/>
            <a:ext cx="7467600" cy="5493097"/>
          </a:xfrm>
        </p:spPr>
        <p:txBody>
          <a:bodyPr/>
          <a:lstStyle/>
          <a:p>
            <a:pPr eaLnBrk="1" hangingPunct="1"/>
            <a:r>
              <a:rPr lang="es-ES" dirty="0"/>
              <a:t>Cada año, miles de turistas montan las cabinas con cable por el parque para ver las colinas en los colores del otoño. </a:t>
            </a:r>
          </a:p>
          <a:p>
            <a:pPr eaLnBrk="1" hangingPunct="1"/>
            <a:r>
              <a:rPr lang="es-ES" dirty="0"/>
              <a:t>La inauguración del festival anual de hoja roja de Beijing tiene lugar aquí. </a:t>
            </a:r>
          </a:p>
          <a:p>
            <a:pPr eaLnBrk="1" hangingPunct="1"/>
            <a:r>
              <a:rPr lang="es-ES" dirty="0"/>
              <a:t>También está el Hill Hotel fragante, diseñado por IM Pei , que el más tradicional de la mayoría de sus diseños. </a:t>
            </a:r>
          </a:p>
          <a:p>
            <a:pPr eaLnBrk="1" hangingPunct="1"/>
            <a:endParaRPr lang="es-ES" dirty="0"/>
          </a:p>
        </p:txBody>
      </p:sp>
    </p:spTree>
    <p:extLst>
      <p:ext uri="{BB962C8B-B14F-4D97-AF65-F5344CB8AC3E}">
        <p14:creationId xmlns:p14="http://schemas.microsoft.com/office/powerpoint/2010/main" val="3716563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ragant Hil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48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Fragant Hil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983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ragant Hill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490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447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677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881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991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917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163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647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023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763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991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b="608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587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b="570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688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892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288" y="188913"/>
            <a:ext cx="7467600" cy="1143000"/>
          </a:xfrm>
        </p:spPr>
        <p:txBody>
          <a:bodyPr/>
          <a:lstStyle/>
          <a:p>
            <a:pPr eaLnBrk="1" fontAlgn="auto" hangingPunct="1">
              <a:spcAft>
                <a:spcPts val="0"/>
              </a:spcAft>
              <a:defRPr/>
            </a:pPr>
            <a:r>
              <a:rPr lang="es-ES" dirty="0"/>
              <a:t>  Lingering Gardens</a:t>
            </a:r>
            <a:br>
              <a:rPr lang="es-ES" dirty="0"/>
            </a:br>
            <a:endParaRPr lang="es-ES" dirty="0"/>
          </a:p>
        </p:txBody>
      </p:sp>
      <p:sp>
        <p:nvSpPr>
          <p:cNvPr id="57347" name="2 Marcador de contenido"/>
          <p:cNvSpPr>
            <a:spLocks noGrp="1"/>
          </p:cNvSpPr>
          <p:nvPr>
            <p:ph sz="quarter" idx="1"/>
          </p:nvPr>
        </p:nvSpPr>
        <p:spPr>
          <a:xfrm>
            <a:off x="457200" y="1196975"/>
            <a:ext cx="7467600" cy="5276850"/>
          </a:xfrm>
        </p:spPr>
        <p:txBody>
          <a:bodyPr/>
          <a:lstStyle/>
          <a:p>
            <a:pPr eaLnBrk="1" hangingPunct="1"/>
            <a:r>
              <a:rPr lang="es-ES" dirty="0"/>
              <a:t>Jardín de la Demora  es un reconocido clásico jardín chino . </a:t>
            </a:r>
          </a:p>
          <a:p>
            <a:pPr eaLnBrk="1" hangingPunct="1"/>
            <a:r>
              <a:rPr lang="es-ES" dirty="0"/>
              <a:t>Se encuentra a 338 Liuyuan Road. Suzhou , Jiangsu Provincia, China</a:t>
            </a:r>
            <a:r>
              <a:rPr lang="es-ES" altLang="ja-JP" dirty="0"/>
              <a:t>. </a:t>
            </a:r>
          </a:p>
          <a:p>
            <a:pPr eaLnBrk="1" hangingPunct="1"/>
            <a:r>
              <a:rPr lang="es-ES" dirty="0"/>
              <a:t>En 1997, el jardín, junto con otros jardines clásicos de Suzhou, fue registrada por la UNESCO como Patrimonio de la Humanidad . </a:t>
            </a:r>
          </a:p>
          <a:p>
            <a:pPr eaLnBrk="1" hangingPunct="1"/>
            <a:r>
              <a:rPr lang="es-ES" dirty="0"/>
              <a:t>El jardín también almacena dos UNESCO Patrimonio Inmaterial Artes ; Pingtan </a:t>
            </a:r>
            <a:r>
              <a:rPr lang="es-ES" altLang="ja-JP" dirty="0"/>
              <a:t> </a:t>
            </a:r>
            <a:r>
              <a:rPr lang="es-ES" dirty="0"/>
              <a:t>y Guqin música. </a:t>
            </a:r>
          </a:p>
        </p:txBody>
      </p:sp>
    </p:spTree>
    <p:extLst>
      <p:ext uri="{BB962C8B-B14F-4D97-AF65-F5344CB8AC3E}">
        <p14:creationId xmlns:p14="http://schemas.microsoft.com/office/powerpoint/2010/main" val="3548801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457200" y="476250"/>
            <a:ext cx="7859713" cy="5997575"/>
          </a:xfrm>
        </p:spPr>
        <p:txBody>
          <a:bodyPr>
            <a:normAutofit lnSpcReduction="10000"/>
          </a:bodyPr>
          <a:lstStyle/>
          <a:p>
            <a:pPr eaLnBrk="1" hangingPunct="1"/>
            <a:r>
              <a:rPr lang="es-ES" dirty="0"/>
              <a:t>Jardín de la Demora se encuentra fuera de la puerta Changmen (</a:t>
            </a:r>
            <a:r>
              <a:rPr lang="ja-JP" altLang="es-ES" dirty="0"/>
              <a:t>阊门</a:t>
            </a:r>
            <a:r>
              <a:rPr lang="es-ES" altLang="ja-JP" dirty="0"/>
              <a:t>), </a:t>
            </a:r>
            <a:r>
              <a:rPr lang="es-ES" dirty="0"/>
              <a:t>de Suzhou, Jiangsu provincia. </a:t>
            </a:r>
          </a:p>
          <a:p>
            <a:pPr eaLnBrk="1" hangingPunct="1"/>
            <a:r>
              <a:rPr lang="es-ES" dirty="0"/>
              <a:t>Fue encargado por Xu Taishi</a:t>
            </a:r>
            <a:r>
              <a:rPr lang="es-ES" altLang="ja-JP" dirty="0"/>
              <a:t>, </a:t>
            </a:r>
            <a:r>
              <a:rPr lang="es-ES" dirty="0"/>
              <a:t>un acusado y posteriormente exonerado oficial en 1593 CE. </a:t>
            </a:r>
          </a:p>
          <a:p>
            <a:pPr eaLnBrk="1" hangingPunct="1"/>
            <a:r>
              <a:rPr lang="es-ES" dirty="0"/>
              <a:t>Cantero Zhou Shicheng </a:t>
            </a:r>
            <a:r>
              <a:rPr lang="es-ES" altLang="ja-JP" dirty="0"/>
              <a:t> </a:t>
            </a:r>
            <a:r>
              <a:rPr lang="es-ES" dirty="0"/>
              <a:t>diseñado y construido el Jardín del Este </a:t>
            </a:r>
            <a:r>
              <a:rPr lang="es-ES" altLang="ja-JP" dirty="0"/>
              <a:t> </a:t>
            </a:r>
            <a:r>
              <a:rPr lang="es-ES" dirty="0"/>
              <a:t>como se llamaba inicialmente.</a:t>
            </a:r>
          </a:p>
          <a:p>
            <a:pPr eaLnBrk="1" hangingPunct="1"/>
            <a:r>
              <a:rPr lang="es-ES" dirty="0"/>
              <a:t> El Jardín del Este se hizo famoso en su día, cuando los magistrados de Wu y el Condado de Changzhou elogiaron el diseño de Shi Ping Peak, una rocalla construida para parecerse a Montaña Tiantai en Putao  </a:t>
            </a:r>
          </a:p>
          <a:p>
            <a:pPr eaLnBrk="1" hangingPunct="1"/>
            <a:r>
              <a:rPr lang="es-ES" dirty="0"/>
              <a:t>La propiedad pasó a Liu Su, otro funcionario de la CE en 1798. Después de una amplia reconstrucción, se cambió el nombre a Cold Green Village después de un verso, "colores fría y limpia de bambú verde claro, límpido del agua”.</a:t>
            </a:r>
          </a:p>
          <a:p>
            <a:pPr eaLnBrk="1" hangingPunct="1"/>
            <a:endParaRPr lang="es-ES" dirty="0"/>
          </a:p>
        </p:txBody>
      </p:sp>
    </p:spTree>
    <p:extLst>
      <p:ext uri="{BB962C8B-B14F-4D97-AF65-F5344CB8AC3E}">
        <p14:creationId xmlns:p14="http://schemas.microsoft.com/office/powerpoint/2010/main" val="3836311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457200" y="404813"/>
            <a:ext cx="7715250" cy="6069012"/>
          </a:xfrm>
        </p:spPr>
        <p:txBody>
          <a:bodyPr>
            <a:normAutofit/>
          </a:bodyPr>
          <a:lstStyle/>
          <a:p>
            <a:pPr eaLnBrk="1" hangingPunct="1"/>
            <a:r>
              <a:rPr lang="es-ES" dirty="0"/>
              <a:t>Siguiendo con este tema, añadió pinares y bambúes. Él era un ávido coleccionista de piedras Académico y añadió 12 más en el jardín de la vivienda en el "bosque de piedras". </a:t>
            </a:r>
          </a:p>
          <a:p>
            <a:pPr eaLnBrk="1" hangingPunct="1"/>
            <a:r>
              <a:rPr lang="es-ES" dirty="0"/>
              <a:t>Fue también en esta época el "Salón Celestial de los Cinco Picos" fue construido.</a:t>
            </a:r>
          </a:p>
          <a:p>
            <a:pPr eaLnBrk="1" hangingPunct="1"/>
            <a:r>
              <a:rPr lang="es-ES" dirty="0"/>
              <a:t> El jardín pronto adquirió el apodo de "Liu Yuan" del apellido del propietario.</a:t>
            </a:r>
          </a:p>
          <a:p>
            <a:pPr eaLnBrk="1" hangingPunct="1"/>
            <a:r>
              <a:rPr lang="es-ES" dirty="0"/>
              <a:t> Desde 1823 CE del jardín fue abierto al público, y se convirtió en un conocido enclave turístico. </a:t>
            </a:r>
          </a:p>
          <a:p>
            <a:pPr eaLnBrk="1" hangingPunct="1"/>
            <a:r>
              <a:rPr lang="es-ES" dirty="0"/>
              <a:t>La propiedad pasó a Kang Sheng, un tesorero provincial de Hubei en 1873 CE. </a:t>
            </a:r>
          </a:p>
        </p:txBody>
      </p:sp>
    </p:spTree>
    <p:extLst>
      <p:ext uri="{BB962C8B-B14F-4D97-AF65-F5344CB8AC3E}">
        <p14:creationId xmlns:p14="http://schemas.microsoft.com/office/powerpoint/2010/main" val="3420674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Se reparó el daño causado al jardín por el caos de la Taiping .</a:t>
            </a:r>
          </a:p>
          <a:p>
            <a:r>
              <a:rPr lang="es-ES" dirty="0"/>
              <a:t> Después de tres años de la reconstrucción se completó en 1876 CE, y el jardín ha sido renombrado como Liu Yuan .</a:t>
            </a:r>
          </a:p>
          <a:p>
            <a:r>
              <a:rPr lang="es-ES" dirty="0"/>
              <a:t>El nombre, mientras homófono a un nombre más antiguo, tiene la connotación de ocio y es por tanto un homenaje al antiguo propietario, así como el período complejo del jardín.</a:t>
            </a:r>
          </a:p>
          <a:p>
            <a:r>
              <a:rPr lang="es-ES" dirty="0"/>
              <a:t> Fue en este momento la "nube propicia tope máximo" piedra fue trasladada a su ubicación actual. </a:t>
            </a:r>
          </a:p>
          <a:p>
            <a:r>
              <a:rPr lang="es-ES" dirty="0"/>
              <a:t> El jardín fue heredado por Sheng Xuanhuai de su padre, abandonó el jardín en 1911 y cayó en mal estado .</a:t>
            </a:r>
          </a:p>
          <a:p>
            <a:endParaRPr lang="es-ES" dirty="0"/>
          </a:p>
          <a:p>
            <a:endParaRPr lang="es-ES" dirty="0"/>
          </a:p>
          <a:p>
            <a:endParaRPr lang="es-ES" dirty="0"/>
          </a:p>
        </p:txBody>
      </p:sp>
    </p:spTree>
    <p:extLst>
      <p:ext uri="{BB962C8B-B14F-4D97-AF65-F5344CB8AC3E}">
        <p14:creationId xmlns:p14="http://schemas.microsoft.com/office/powerpoint/2010/main" val="66519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457200" y="476250"/>
            <a:ext cx="7467600" cy="5997575"/>
          </a:xfrm>
        </p:spPr>
        <p:txBody>
          <a:bodyPr>
            <a:normAutofit lnSpcReduction="10000"/>
          </a:bodyPr>
          <a:lstStyle/>
          <a:p>
            <a:pPr eaLnBrk="1" hangingPunct="1"/>
            <a:r>
              <a:rPr lang="es-ES" dirty="0"/>
              <a:t>Durante la guerra chino-japonesa , el jardín fue abandonado una vez más, y que incluso degeneró en la zona de cría de caballos del ejército.</a:t>
            </a:r>
          </a:p>
          <a:p>
            <a:pPr eaLnBrk="1" hangingPunct="1"/>
            <a:r>
              <a:rPr lang="es-ES" dirty="0"/>
              <a:t> Después del establecimiento de la República Popular de China, Suzhou gobierno se hizo cargo y renovó el jardín. </a:t>
            </a:r>
          </a:p>
          <a:p>
            <a:pPr eaLnBrk="1" hangingPunct="1"/>
            <a:r>
              <a:rPr lang="es-ES" dirty="0"/>
              <a:t>Fue reabierto al público en 1954. [3] En 2001 se añadió el jardín a la lista de Patrimonio Mundial de la UNESCO, y sigue siendo un importante destino turístico. </a:t>
            </a:r>
          </a:p>
          <a:p>
            <a:pPr eaLnBrk="1" hangingPunct="1"/>
            <a:r>
              <a:rPr lang="es-ES" dirty="0"/>
              <a:t>Desde su creación, el Jardín persistente ha sido bien recibido por la crítica y ha inspirado a artistas. El Jardín del Este se describe y alabado en Apuntes de jardines y pabellones de Yuan Hongdao (magistrado del Condado de Changzhou), </a:t>
            </a:r>
          </a:p>
        </p:txBody>
      </p:sp>
    </p:spTree>
    <p:extLst>
      <p:ext uri="{BB962C8B-B14F-4D97-AF65-F5344CB8AC3E}">
        <p14:creationId xmlns:p14="http://schemas.microsoft.com/office/powerpoint/2010/main" val="28971669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457200" y="476250"/>
            <a:ext cx="7467600" cy="5997575"/>
          </a:xfrm>
        </p:spPr>
        <p:txBody>
          <a:bodyPr/>
          <a:lstStyle/>
          <a:p>
            <a:pPr eaLnBrk="1" hangingPunct="1"/>
            <a:r>
              <a:rPr lang="es-ES" dirty="0"/>
              <a:t>"... Es el mejor de su clase al sur del río Yangtze ".  También se describe en la trabajo Notes en el Hou Jiang Yue Tang por Yingke (magistrado del Condado de Wu).</a:t>
            </a:r>
          </a:p>
          <a:p>
            <a:pPr eaLnBrk="1" hangingPunct="1"/>
            <a:r>
              <a:rPr lang="es-ES" dirty="0"/>
              <a:t> Después de que el Jardín del Este se transformó en el Jardín Lingering fue nuevamente elogiado por Yu Yue en sus Notas sobre Jardín de la Demora, "Los jardines rocosos plantas pabellones torres y salones se encuentran entre los mejores de Wu Condado".</a:t>
            </a:r>
          </a:p>
          <a:p>
            <a:pPr eaLnBrk="1" hangingPunct="1"/>
            <a:r>
              <a:rPr lang="es-ES" dirty="0"/>
              <a:t> Los 23.310 m 2 de jardín se divide en cuatro secciones temáticas claramente;. Este, Centro, Oeste y Norte . </a:t>
            </a:r>
          </a:p>
          <a:p>
            <a:pPr eaLnBrk="1" hangingPunct="1"/>
            <a:endParaRPr lang="es-ES" dirty="0"/>
          </a:p>
        </p:txBody>
      </p:sp>
    </p:spTree>
    <p:extLst>
      <p:ext uri="{BB962C8B-B14F-4D97-AF65-F5344CB8AC3E}">
        <p14:creationId xmlns:p14="http://schemas.microsoft.com/office/powerpoint/2010/main" val="1081589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457200" y="549275"/>
            <a:ext cx="7467600" cy="5924550"/>
          </a:xfrm>
        </p:spPr>
        <p:txBody>
          <a:bodyPr/>
          <a:lstStyle/>
          <a:p>
            <a:pPr eaLnBrk="1" hangingPunct="1"/>
            <a:r>
              <a:rPr lang="es-ES" dirty="0"/>
              <a:t>La zona central es la parte más antigua del jardín. Edificios, la característica principal de cualquier jardín chino, ocupan un tercio de la superficie total. Una característica única de este jardín es de 700 metros a pie cubierta que los conecta. </a:t>
            </a:r>
          </a:p>
          <a:p>
            <a:pPr eaLnBrk="1" hangingPunct="1"/>
            <a:r>
              <a:rPr lang="es-ES" dirty="0"/>
              <a:t> Los elementos construidos del jardín están agrupadas por secciones. </a:t>
            </a:r>
          </a:p>
          <a:p>
            <a:pPr eaLnBrk="1" hangingPunct="1"/>
            <a:r>
              <a:rPr lang="es-ES" dirty="0"/>
              <a:t> El conjunto de estructuras en el jardín central rodea un estanque y la gruta principal característica. </a:t>
            </a:r>
          </a:p>
          <a:p>
            <a:pPr eaLnBrk="1" hangingPunct="1"/>
            <a:r>
              <a:rPr lang="es-ES" dirty="0"/>
              <a:t>La gruta está construido de yellowstone granito y fue creado por el artista señaló Zhou Binzhong</a:t>
            </a:r>
          </a:p>
          <a:p>
            <a:pPr eaLnBrk="1" hangingPunct="1"/>
            <a:r>
              <a:rPr lang="es-ES" dirty="0"/>
              <a:t> La sección oriental del jardín se vistió todo el tope de nubes pico piedra. </a:t>
            </a:r>
          </a:p>
        </p:txBody>
      </p:sp>
    </p:spTree>
    <p:extLst>
      <p:ext uri="{BB962C8B-B14F-4D97-AF65-F5344CB8AC3E}">
        <p14:creationId xmlns:p14="http://schemas.microsoft.com/office/powerpoint/2010/main" val="838783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457200" y="476250"/>
            <a:ext cx="7467600" cy="5997575"/>
          </a:xfrm>
        </p:spPr>
        <p:txBody>
          <a:bodyPr/>
          <a:lstStyle/>
          <a:p>
            <a:pPr eaLnBrk="1" hangingPunct="1"/>
            <a:r>
              <a:rPr lang="es-ES" dirty="0"/>
              <a:t>Un patio central está sonando por los edificios. Detrás de la Casa de los viejos eruditos ermitaño es el Tribunal de Small Stone Forest, una colección de piedras Académico y patios menores conectados.</a:t>
            </a:r>
          </a:p>
          <a:p>
            <a:pPr eaLnBrk="1" hangingPunct="1"/>
            <a:r>
              <a:rPr lang="es-ES" dirty="0"/>
              <a:t> La sección occidental es sobre todo natural que contiene sólo unos pocos pabellones, una gran colina artificial, y una Penzai jardín. </a:t>
            </a:r>
          </a:p>
          <a:p>
            <a:pPr eaLnBrk="1" hangingPunct="1"/>
            <a:endParaRPr lang="es-ES" dirty="0"/>
          </a:p>
        </p:txBody>
      </p:sp>
    </p:spTree>
    <p:extLst>
      <p:ext uri="{BB962C8B-B14F-4D97-AF65-F5344CB8AC3E}">
        <p14:creationId xmlns:p14="http://schemas.microsoft.com/office/powerpoint/2010/main" val="3764615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152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921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9275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534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5478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91346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0216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1240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667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8984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41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1832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064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706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741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4711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93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4063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7099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2470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3705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4181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9047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125"/>
            <a:ext cx="9144000" cy="6805749"/>
          </a:xfrm>
          <a:prstGeom prst="rect">
            <a:avLst/>
          </a:prstGeom>
        </p:spPr>
      </p:pic>
    </p:spTree>
    <p:extLst>
      <p:ext uri="{BB962C8B-B14F-4D97-AF65-F5344CB8AC3E}">
        <p14:creationId xmlns:p14="http://schemas.microsoft.com/office/powerpoint/2010/main" val="13900717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57151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2618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8383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3731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555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3027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0078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322"/>
            <a:ext cx="9144000" cy="6914322"/>
          </a:xfrm>
          <a:prstGeom prst="rect">
            <a:avLst/>
          </a:prstGeom>
        </p:spPr>
      </p:pic>
    </p:spTree>
    <p:extLst>
      <p:ext uri="{BB962C8B-B14F-4D97-AF65-F5344CB8AC3E}">
        <p14:creationId xmlns:p14="http://schemas.microsoft.com/office/powerpoint/2010/main" val="37084159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56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9600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7648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87721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595545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47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40193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1352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5030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174"/>
          <a:stretch/>
        </p:blipFill>
        <p:spPr>
          <a:xfrm>
            <a:off x="0" y="0"/>
            <a:ext cx="9144000" cy="6858000"/>
          </a:xfrm>
          <a:prstGeom prst="rect">
            <a:avLst/>
          </a:prstGeom>
        </p:spPr>
      </p:pic>
    </p:spTree>
    <p:extLst>
      <p:ext uri="{BB962C8B-B14F-4D97-AF65-F5344CB8AC3E}">
        <p14:creationId xmlns:p14="http://schemas.microsoft.com/office/powerpoint/2010/main" val="3792297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040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798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07580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7370"/>
            <a:ext cx="4644008" cy="6858000"/>
          </a:xfrm>
          <a:prstGeom prst="rect">
            <a:avLst/>
          </a:prstGeom>
        </p:spPr>
      </p:pic>
    </p:spTree>
    <p:extLst>
      <p:ext uri="{BB962C8B-B14F-4D97-AF65-F5344CB8AC3E}">
        <p14:creationId xmlns:p14="http://schemas.microsoft.com/office/powerpoint/2010/main" val="10581621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5962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0233724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0499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
            <a:ext cx="9144000" cy="6855209"/>
          </a:xfrm>
          <a:prstGeom prst="rect">
            <a:avLst/>
          </a:prstGeom>
        </p:spPr>
      </p:pic>
    </p:spTree>
    <p:extLst>
      <p:ext uri="{BB962C8B-B14F-4D97-AF65-F5344CB8AC3E}">
        <p14:creationId xmlns:p14="http://schemas.microsoft.com/office/powerpoint/2010/main" val="10067721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71157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3466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29</TotalTime>
  <Words>2246</Words>
  <Application>Microsoft Office PowerPoint</Application>
  <PresentationFormat>Presentación en pantalla (4:3)</PresentationFormat>
  <Paragraphs>237</Paragraphs>
  <Slides>105</Slides>
  <Notes>83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105</vt:i4>
      </vt:variant>
    </vt:vector>
  </HeadingPairs>
  <TitlesOfParts>
    <vt:vector size="113" baseType="lpstr">
      <vt:lpstr>ＭＳ Ｐ明朝</vt:lpstr>
      <vt:lpstr>Arial</vt:lpstr>
      <vt:lpstr>Calibri</vt:lpstr>
      <vt:lpstr>Century Schoolbook</vt:lpstr>
      <vt:lpstr>Wingdings</vt:lpstr>
      <vt:lpstr>Wingdings 2</vt:lpstr>
      <vt:lpstr>Default Theme</vt:lpstr>
      <vt:lpstr>Mirador</vt:lpstr>
      <vt:lpstr>ASIA.-LA VUELTA AL MUNDO EN 885 JARDINES.  ASIATICOS.-CHINA.-Forbiden City.-Beijing </vt:lpstr>
      <vt:lpstr>Forbiden City.-Beijing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Fragant Hill Park.-Beijing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Lingering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7</cp:revision>
  <dcterms:created xsi:type="dcterms:W3CDTF">2013-09-13T06:46:09Z</dcterms:created>
  <dcterms:modified xsi:type="dcterms:W3CDTF">2018-03-02T07:35:09Z</dcterms:modified>
</cp:coreProperties>
</file>