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03"/>
  </p:notesMasterIdLst>
  <p:sldIdLst>
    <p:sldId id="256" r:id="rId2"/>
    <p:sldId id="257" r:id="rId3"/>
    <p:sldId id="424" r:id="rId4"/>
    <p:sldId id="425" r:id="rId5"/>
    <p:sldId id="426" r:id="rId6"/>
    <p:sldId id="427" r:id="rId7"/>
    <p:sldId id="258" r:id="rId8"/>
    <p:sldId id="262" r:id="rId9"/>
    <p:sldId id="264" r:id="rId10"/>
    <p:sldId id="273" r:id="rId11"/>
    <p:sldId id="274" r:id="rId12"/>
    <p:sldId id="275" r:id="rId13"/>
    <p:sldId id="261" r:id="rId14"/>
    <p:sldId id="259" r:id="rId15"/>
    <p:sldId id="263" r:id="rId16"/>
    <p:sldId id="260" r:id="rId17"/>
    <p:sldId id="265" r:id="rId18"/>
    <p:sldId id="266" r:id="rId19"/>
    <p:sldId id="267" r:id="rId20"/>
    <p:sldId id="268" r:id="rId21"/>
    <p:sldId id="269" r:id="rId22"/>
    <p:sldId id="270" r:id="rId23"/>
    <p:sldId id="271" r:id="rId24"/>
    <p:sldId id="272" r:id="rId25"/>
    <p:sldId id="366" r:id="rId26"/>
    <p:sldId id="430" r:id="rId27"/>
    <p:sldId id="432" r:id="rId28"/>
    <p:sldId id="431" r:id="rId29"/>
    <p:sldId id="276" r:id="rId30"/>
    <p:sldId id="277" r:id="rId31"/>
    <p:sldId id="278" r:id="rId32"/>
    <p:sldId id="279" r:id="rId33"/>
    <p:sldId id="280" r:id="rId34"/>
    <p:sldId id="281" r:id="rId35"/>
    <p:sldId id="282" r:id="rId36"/>
    <p:sldId id="283" r:id="rId37"/>
    <p:sldId id="285" r:id="rId38"/>
    <p:sldId id="286" r:id="rId39"/>
    <p:sldId id="287" r:id="rId40"/>
    <p:sldId id="428" r:id="rId41"/>
    <p:sldId id="429" r:id="rId42"/>
    <p:sldId id="288" r:id="rId43"/>
    <p:sldId id="433" r:id="rId44"/>
    <p:sldId id="434" r:id="rId45"/>
    <p:sldId id="294" r:id="rId46"/>
    <p:sldId id="293" r:id="rId47"/>
    <p:sldId id="435" r:id="rId48"/>
    <p:sldId id="436" r:id="rId49"/>
    <p:sldId id="437" r:id="rId50"/>
    <p:sldId id="289" r:id="rId51"/>
    <p:sldId id="438" r:id="rId52"/>
    <p:sldId id="290" r:id="rId53"/>
    <p:sldId id="291" r:id="rId54"/>
    <p:sldId id="292" r:id="rId55"/>
    <p:sldId id="367" r:id="rId56"/>
    <p:sldId id="295" r:id="rId57"/>
    <p:sldId id="296" r:id="rId58"/>
    <p:sldId id="297" r:id="rId59"/>
    <p:sldId id="298" r:id="rId60"/>
    <p:sldId id="299" r:id="rId61"/>
    <p:sldId id="300" r:id="rId62"/>
    <p:sldId id="301" r:id="rId63"/>
    <p:sldId id="302" r:id="rId64"/>
    <p:sldId id="303" r:id="rId65"/>
    <p:sldId id="304" r:id="rId66"/>
    <p:sldId id="439" r:id="rId67"/>
    <p:sldId id="440" r:id="rId68"/>
    <p:sldId id="441" r:id="rId69"/>
    <p:sldId id="442" r:id="rId70"/>
    <p:sldId id="443" r:id="rId71"/>
    <p:sldId id="308" r:id="rId72"/>
    <p:sldId id="305" r:id="rId73"/>
    <p:sldId id="306" r:id="rId74"/>
    <p:sldId id="307" r:id="rId75"/>
    <p:sldId id="309" r:id="rId76"/>
    <p:sldId id="310" r:id="rId77"/>
    <p:sldId id="311" r:id="rId78"/>
    <p:sldId id="312" r:id="rId79"/>
    <p:sldId id="313" r:id="rId80"/>
    <p:sldId id="368" r:id="rId81"/>
    <p:sldId id="444" r:id="rId82"/>
    <p:sldId id="445" r:id="rId83"/>
    <p:sldId id="314" r:id="rId84"/>
    <p:sldId id="315" r:id="rId85"/>
    <p:sldId id="316" r:id="rId86"/>
    <p:sldId id="317" r:id="rId87"/>
    <p:sldId id="318" r:id="rId88"/>
    <p:sldId id="319" r:id="rId89"/>
    <p:sldId id="369" r:id="rId90"/>
    <p:sldId id="446" r:id="rId91"/>
    <p:sldId id="447" r:id="rId92"/>
    <p:sldId id="449" r:id="rId93"/>
    <p:sldId id="450" r:id="rId94"/>
    <p:sldId id="451" r:id="rId95"/>
    <p:sldId id="453" r:id="rId96"/>
    <p:sldId id="454" r:id="rId97"/>
    <p:sldId id="346" r:id="rId98"/>
    <p:sldId id="347" r:id="rId99"/>
    <p:sldId id="348" r:id="rId100"/>
    <p:sldId id="341" r:id="rId101"/>
    <p:sldId id="455" r:id="rId102"/>
    <p:sldId id="456" r:id="rId103"/>
    <p:sldId id="457" r:id="rId104"/>
    <p:sldId id="363" r:id="rId105"/>
    <p:sldId id="325" r:id="rId106"/>
    <p:sldId id="320" r:id="rId107"/>
    <p:sldId id="321" r:id="rId108"/>
    <p:sldId id="322" r:id="rId109"/>
    <p:sldId id="323" r:id="rId110"/>
    <p:sldId id="324" r:id="rId111"/>
    <p:sldId id="326" r:id="rId112"/>
    <p:sldId id="327" r:id="rId113"/>
    <p:sldId id="328" r:id="rId114"/>
    <p:sldId id="329" r:id="rId115"/>
    <p:sldId id="331" r:id="rId116"/>
    <p:sldId id="333" r:id="rId117"/>
    <p:sldId id="334" r:id="rId118"/>
    <p:sldId id="335" r:id="rId119"/>
    <p:sldId id="339" r:id="rId120"/>
    <p:sldId id="336" r:id="rId121"/>
    <p:sldId id="337" r:id="rId122"/>
    <p:sldId id="338" r:id="rId123"/>
    <p:sldId id="340" r:id="rId124"/>
    <p:sldId id="342" r:id="rId125"/>
    <p:sldId id="345" r:id="rId126"/>
    <p:sldId id="349" r:id="rId127"/>
    <p:sldId id="343" r:id="rId128"/>
    <p:sldId id="344" r:id="rId129"/>
    <p:sldId id="350" r:id="rId130"/>
    <p:sldId id="351" r:id="rId131"/>
    <p:sldId id="352" r:id="rId132"/>
    <p:sldId id="330" r:id="rId133"/>
    <p:sldId id="357" r:id="rId134"/>
    <p:sldId id="353" r:id="rId135"/>
    <p:sldId id="370" r:id="rId136"/>
    <p:sldId id="354" r:id="rId137"/>
    <p:sldId id="355" r:id="rId138"/>
    <p:sldId id="356" r:id="rId139"/>
    <p:sldId id="358" r:id="rId140"/>
    <p:sldId id="359" r:id="rId141"/>
    <p:sldId id="360" r:id="rId142"/>
    <p:sldId id="361" r:id="rId143"/>
    <p:sldId id="362" r:id="rId144"/>
    <p:sldId id="364" r:id="rId145"/>
    <p:sldId id="365" r:id="rId146"/>
    <p:sldId id="389" r:id="rId147"/>
    <p:sldId id="458" r:id="rId148"/>
    <p:sldId id="459" r:id="rId149"/>
    <p:sldId id="376" r:id="rId150"/>
    <p:sldId id="371" r:id="rId151"/>
    <p:sldId id="372" r:id="rId152"/>
    <p:sldId id="373" r:id="rId153"/>
    <p:sldId id="374" r:id="rId154"/>
    <p:sldId id="375" r:id="rId155"/>
    <p:sldId id="387" r:id="rId156"/>
    <p:sldId id="390" r:id="rId157"/>
    <p:sldId id="460" r:id="rId158"/>
    <p:sldId id="377" r:id="rId159"/>
    <p:sldId id="378" r:id="rId160"/>
    <p:sldId id="379" r:id="rId161"/>
    <p:sldId id="380" r:id="rId162"/>
    <p:sldId id="381" r:id="rId163"/>
    <p:sldId id="382" r:id="rId164"/>
    <p:sldId id="383" r:id="rId165"/>
    <p:sldId id="384" r:id="rId166"/>
    <p:sldId id="385" r:id="rId167"/>
    <p:sldId id="386" r:id="rId168"/>
    <p:sldId id="388" r:id="rId169"/>
    <p:sldId id="391" r:id="rId170"/>
    <p:sldId id="392" r:id="rId171"/>
    <p:sldId id="393" r:id="rId172"/>
    <p:sldId id="394" r:id="rId173"/>
    <p:sldId id="395" r:id="rId174"/>
    <p:sldId id="396" r:id="rId175"/>
    <p:sldId id="397" r:id="rId176"/>
    <p:sldId id="420" r:id="rId177"/>
    <p:sldId id="461" r:id="rId178"/>
    <p:sldId id="462" r:id="rId179"/>
    <p:sldId id="463" r:id="rId180"/>
    <p:sldId id="398" r:id="rId181"/>
    <p:sldId id="399" r:id="rId182"/>
    <p:sldId id="400" r:id="rId183"/>
    <p:sldId id="401" r:id="rId184"/>
    <p:sldId id="402" r:id="rId185"/>
    <p:sldId id="403" r:id="rId186"/>
    <p:sldId id="404" r:id="rId187"/>
    <p:sldId id="405" r:id="rId188"/>
    <p:sldId id="406" r:id="rId189"/>
    <p:sldId id="407" r:id="rId190"/>
    <p:sldId id="408" r:id="rId191"/>
    <p:sldId id="409" r:id="rId192"/>
    <p:sldId id="410" r:id="rId193"/>
    <p:sldId id="411" r:id="rId194"/>
    <p:sldId id="412" r:id="rId195"/>
    <p:sldId id="413" r:id="rId196"/>
    <p:sldId id="414" r:id="rId197"/>
    <p:sldId id="415" r:id="rId198"/>
    <p:sldId id="416" r:id="rId199"/>
    <p:sldId id="417" r:id="rId200"/>
    <p:sldId id="419" r:id="rId201"/>
    <p:sldId id="421" r:id="rId20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theme" Target="theme/theme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tableStyles" Target="tableStyle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204"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88037A-C81A-4B7E-A9BD-C181C8C8C174}"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A9CF9D-92CE-4888-B538-2B14FB50C403}" type="slidenum">
              <a:rPr lang="es-ES" smtClean="0"/>
              <a:t>‹Nº›</a:t>
            </a:fld>
            <a:endParaRPr lang="es-ES" dirty="0"/>
          </a:p>
        </p:txBody>
      </p:sp>
    </p:spTree>
    <p:extLst>
      <p:ext uri="{BB962C8B-B14F-4D97-AF65-F5344CB8AC3E}">
        <p14:creationId xmlns:p14="http://schemas.microsoft.com/office/powerpoint/2010/main" val="3957542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 Peace Memorial 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7</a:t>
            </a:fld>
            <a:endParaRPr lang="es-ES" dirty="0"/>
          </a:p>
        </p:txBody>
      </p:sp>
    </p:spTree>
    <p:extLst>
      <p:ext uri="{BB962C8B-B14F-4D97-AF65-F5344CB8AC3E}">
        <p14:creationId xmlns:p14="http://schemas.microsoft.com/office/powerpoint/2010/main" val="3924728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 Peace Memorial 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8</a:t>
            </a:fld>
            <a:endParaRPr lang="es-ES" dirty="0"/>
          </a:p>
        </p:txBody>
      </p:sp>
    </p:spTree>
    <p:extLst>
      <p:ext uri="{BB962C8B-B14F-4D97-AF65-F5344CB8AC3E}">
        <p14:creationId xmlns:p14="http://schemas.microsoft.com/office/powerpoint/2010/main" val="2309323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a:t>
            </a:r>
            <a:r>
              <a:rPr lang="es-ES" baseline="0" dirty="0"/>
              <a:t> </a:t>
            </a:r>
            <a:r>
              <a:rPr lang="es-ES" dirty="0"/>
              <a:t>Memorial</a:t>
            </a:r>
            <a:r>
              <a:rPr lang="es-ES" baseline="0" dirty="0"/>
              <a:t> </a:t>
            </a:r>
            <a:r>
              <a:rPr lang="es-ES" dirty="0"/>
              <a:t>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9</a:t>
            </a:fld>
            <a:endParaRPr lang="es-ES" dirty="0"/>
          </a:p>
        </p:txBody>
      </p:sp>
    </p:spTree>
    <p:extLst>
      <p:ext uri="{BB962C8B-B14F-4D97-AF65-F5344CB8AC3E}">
        <p14:creationId xmlns:p14="http://schemas.microsoft.com/office/powerpoint/2010/main" val="197765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 Memorial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10</a:t>
            </a:fld>
            <a:endParaRPr lang="es-ES" dirty="0"/>
          </a:p>
        </p:txBody>
      </p:sp>
    </p:spTree>
    <p:extLst>
      <p:ext uri="{BB962C8B-B14F-4D97-AF65-F5344CB8AC3E}">
        <p14:creationId xmlns:p14="http://schemas.microsoft.com/office/powerpoint/2010/main" val="1534788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 Memorial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12</a:t>
            </a:fld>
            <a:endParaRPr lang="es-ES" dirty="0"/>
          </a:p>
        </p:txBody>
      </p:sp>
    </p:spTree>
    <p:extLst>
      <p:ext uri="{BB962C8B-B14F-4D97-AF65-F5344CB8AC3E}">
        <p14:creationId xmlns:p14="http://schemas.microsoft.com/office/powerpoint/2010/main" val="402216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 Peace Memorial 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13</a:t>
            </a:fld>
            <a:endParaRPr lang="es-ES" dirty="0"/>
          </a:p>
        </p:txBody>
      </p:sp>
    </p:spTree>
    <p:extLst>
      <p:ext uri="{BB962C8B-B14F-4D97-AF65-F5344CB8AC3E}">
        <p14:creationId xmlns:p14="http://schemas.microsoft.com/office/powerpoint/2010/main" val="290675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 Peace Memorial 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14</a:t>
            </a:fld>
            <a:endParaRPr lang="es-ES" dirty="0"/>
          </a:p>
        </p:txBody>
      </p:sp>
    </p:spTree>
    <p:extLst>
      <p:ext uri="{BB962C8B-B14F-4D97-AF65-F5344CB8AC3E}">
        <p14:creationId xmlns:p14="http://schemas.microsoft.com/office/powerpoint/2010/main" val="2301978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 Peace Memorial 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15</a:t>
            </a:fld>
            <a:endParaRPr lang="es-ES" dirty="0"/>
          </a:p>
        </p:txBody>
      </p:sp>
    </p:spTree>
    <p:extLst>
      <p:ext uri="{BB962C8B-B14F-4D97-AF65-F5344CB8AC3E}">
        <p14:creationId xmlns:p14="http://schemas.microsoft.com/office/powerpoint/2010/main" val="4264386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 Peace Memorial 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16</a:t>
            </a:fld>
            <a:endParaRPr lang="es-ES" dirty="0"/>
          </a:p>
        </p:txBody>
      </p:sp>
    </p:spTree>
    <p:extLst>
      <p:ext uri="{BB962C8B-B14F-4D97-AF65-F5344CB8AC3E}">
        <p14:creationId xmlns:p14="http://schemas.microsoft.com/office/powerpoint/2010/main" val="1968582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 Memorial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17</a:t>
            </a:fld>
            <a:endParaRPr lang="es-ES" dirty="0"/>
          </a:p>
        </p:txBody>
      </p:sp>
    </p:spTree>
    <p:extLst>
      <p:ext uri="{BB962C8B-B14F-4D97-AF65-F5344CB8AC3E}">
        <p14:creationId xmlns:p14="http://schemas.microsoft.com/office/powerpoint/2010/main" val="2465294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 Memorial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18</a:t>
            </a:fld>
            <a:endParaRPr lang="es-ES" dirty="0"/>
          </a:p>
        </p:txBody>
      </p:sp>
    </p:spTree>
    <p:extLst>
      <p:ext uri="{BB962C8B-B14F-4D97-AF65-F5344CB8AC3E}">
        <p14:creationId xmlns:p14="http://schemas.microsoft.com/office/powerpoint/2010/main" val="3781067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 Memorial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19</a:t>
            </a:fld>
            <a:endParaRPr lang="es-ES" dirty="0"/>
          </a:p>
        </p:txBody>
      </p:sp>
    </p:spTree>
    <p:extLst>
      <p:ext uri="{BB962C8B-B14F-4D97-AF65-F5344CB8AC3E}">
        <p14:creationId xmlns:p14="http://schemas.microsoft.com/office/powerpoint/2010/main" val="3424239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 Memorial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20</a:t>
            </a:fld>
            <a:endParaRPr lang="es-ES" dirty="0"/>
          </a:p>
        </p:txBody>
      </p:sp>
    </p:spTree>
    <p:extLst>
      <p:ext uri="{BB962C8B-B14F-4D97-AF65-F5344CB8AC3E}">
        <p14:creationId xmlns:p14="http://schemas.microsoft.com/office/powerpoint/2010/main" val="962675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 Memorial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21</a:t>
            </a:fld>
            <a:endParaRPr lang="es-ES" dirty="0"/>
          </a:p>
        </p:txBody>
      </p:sp>
    </p:spTree>
    <p:extLst>
      <p:ext uri="{BB962C8B-B14F-4D97-AF65-F5344CB8AC3E}">
        <p14:creationId xmlns:p14="http://schemas.microsoft.com/office/powerpoint/2010/main" val="826476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 Memorial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22</a:t>
            </a:fld>
            <a:endParaRPr lang="es-ES" dirty="0"/>
          </a:p>
        </p:txBody>
      </p:sp>
    </p:spTree>
    <p:extLst>
      <p:ext uri="{BB962C8B-B14F-4D97-AF65-F5344CB8AC3E}">
        <p14:creationId xmlns:p14="http://schemas.microsoft.com/office/powerpoint/2010/main" val="982909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 Memorial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23</a:t>
            </a:fld>
            <a:endParaRPr lang="es-ES" dirty="0"/>
          </a:p>
        </p:txBody>
      </p:sp>
    </p:spTree>
    <p:extLst>
      <p:ext uri="{BB962C8B-B14F-4D97-AF65-F5344CB8AC3E}">
        <p14:creationId xmlns:p14="http://schemas.microsoft.com/office/powerpoint/2010/main" val="36101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 Memorial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24</a:t>
            </a:fld>
            <a:endParaRPr lang="es-ES" dirty="0"/>
          </a:p>
        </p:txBody>
      </p:sp>
    </p:spTree>
    <p:extLst>
      <p:ext uri="{BB962C8B-B14F-4D97-AF65-F5344CB8AC3E}">
        <p14:creationId xmlns:p14="http://schemas.microsoft.com/office/powerpoint/2010/main" val="22666535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 yi 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27</a:t>
            </a:fld>
            <a:endParaRPr lang="es-ES" dirty="0"/>
          </a:p>
        </p:txBody>
      </p:sp>
    </p:spTree>
    <p:extLst>
      <p:ext uri="{BB962C8B-B14F-4D97-AF65-F5344CB8AC3E}">
        <p14:creationId xmlns:p14="http://schemas.microsoft.com/office/powerpoint/2010/main" val="31262272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 yi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28</a:t>
            </a:fld>
            <a:endParaRPr lang="es-ES" dirty="0"/>
          </a:p>
        </p:txBody>
      </p:sp>
    </p:spTree>
    <p:extLst>
      <p:ext uri="{BB962C8B-B14F-4D97-AF65-F5344CB8AC3E}">
        <p14:creationId xmlns:p14="http://schemas.microsoft.com/office/powerpoint/2010/main" val="9472925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a:t>
            </a:r>
            <a:r>
              <a:rPr lang="es-ES" baseline="0" dirty="0"/>
              <a:t> </a:t>
            </a:r>
            <a:r>
              <a:rPr lang="es-ES" dirty="0"/>
              <a:t>yi</a:t>
            </a:r>
            <a:r>
              <a:rPr lang="es-ES" baseline="0" dirty="0"/>
              <a:t> </a:t>
            </a:r>
            <a:r>
              <a:rPr lang="es-ES" dirty="0"/>
              <a:t>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29</a:t>
            </a:fld>
            <a:endParaRPr lang="es-ES" dirty="0"/>
          </a:p>
        </p:txBody>
      </p:sp>
    </p:spTree>
    <p:extLst>
      <p:ext uri="{BB962C8B-B14F-4D97-AF65-F5344CB8AC3E}">
        <p14:creationId xmlns:p14="http://schemas.microsoft.com/office/powerpoint/2010/main" val="15349551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a:t>
            </a:r>
            <a:r>
              <a:rPr lang="es-ES" baseline="0" dirty="0"/>
              <a:t> </a:t>
            </a:r>
            <a:r>
              <a:rPr lang="es-ES" dirty="0"/>
              <a:t>yi</a:t>
            </a:r>
            <a:r>
              <a:rPr lang="es-ES" baseline="0" dirty="0"/>
              <a:t> </a:t>
            </a:r>
            <a:r>
              <a:rPr lang="es-ES" dirty="0"/>
              <a:t>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30</a:t>
            </a:fld>
            <a:endParaRPr lang="es-ES" dirty="0"/>
          </a:p>
        </p:txBody>
      </p:sp>
    </p:spTree>
    <p:extLst>
      <p:ext uri="{BB962C8B-B14F-4D97-AF65-F5344CB8AC3E}">
        <p14:creationId xmlns:p14="http://schemas.microsoft.com/office/powerpoint/2010/main" val="14899505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 yi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31</a:t>
            </a:fld>
            <a:endParaRPr lang="es-ES" dirty="0"/>
          </a:p>
        </p:txBody>
      </p:sp>
    </p:spTree>
    <p:extLst>
      <p:ext uri="{BB962C8B-B14F-4D97-AF65-F5344CB8AC3E}">
        <p14:creationId xmlns:p14="http://schemas.microsoft.com/office/powerpoint/2010/main" val="38914598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Chiayi Park, Chiayi City.</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32</a:t>
            </a:fld>
            <a:endParaRPr lang="es-ES" dirty="0"/>
          </a:p>
        </p:txBody>
      </p:sp>
    </p:spTree>
    <p:extLst>
      <p:ext uri="{BB962C8B-B14F-4D97-AF65-F5344CB8AC3E}">
        <p14:creationId xmlns:p14="http://schemas.microsoft.com/office/powerpoint/2010/main" val="4159027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Chiayi Park, Chiayi City.</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33</a:t>
            </a:fld>
            <a:endParaRPr lang="es-ES" dirty="0"/>
          </a:p>
        </p:txBody>
      </p:sp>
    </p:spTree>
    <p:extLst>
      <p:ext uri="{BB962C8B-B14F-4D97-AF65-F5344CB8AC3E}">
        <p14:creationId xmlns:p14="http://schemas.microsoft.com/office/powerpoint/2010/main" val="361825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Chiayi Park, Chiayi City.-Historic Archive</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34</a:t>
            </a:fld>
            <a:endParaRPr lang="es-ES" dirty="0"/>
          </a:p>
        </p:txBody>
      </p:sp>
    </p:spTree>
    <p:extLst>
      <p:ext uri="{BB962C8B-B14F-4D97-AF65-F5344CB8AC3E}">
        <p14:creationId xmlns:p14="http://schemas.microsoft.com/office/powerpoint/2010/main" val="25981751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Chiayi Park, Chiayi City.</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35</a:t>
            </a:fld>
            <a:endParaRPr lang="es-ES" dirty="0"/>
          </a:p>
        </p:txBody>
      </p:sp>
    </p:spTree>
    <p:extLst>
      <p:ext uri="{BB962C8B-B14F-4D97-AF65-F5344CB8AC3E}">
        <p14:creationId xmlns:p14="http://schemas.microsoft.com/office/powerpoint/2010/main" val="31295916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Chiayi Park, Chiayi City.</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36</a:t>
            </a:fld>
            <a:endParaRPr lang="es-ES" dirty="0"/>
          </a:p>
        </p:txBody>
      </p:sp>
    </p:spTree>
    <p:extLst>
      <p:ext uri="{BB962C8B-B14F-4D97-AF65-F5344CB8AC3E}">
        <p14:creationId xmlns:p14="http://schemas.microsoft.com/office/powerpoint/2010/main" val="24677443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Chiayi Park, Chiayi City.</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37</a:t>
            </a:fld>
            <a:endParaRPr lang="es-ES" dirty="0"/>
          </a:p>
        </p:txBody>
      </p:sp>
    </p:spTree>
    <p:extLst>
      <p:ext uri="{BB962C8B-B14F-4D97-AF65-F5344CB8AC3E}">
        <p14:creationId xmlns:p14="http://schemas.microsoft.com/office/powerpoint/2010/main" val="12278845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Chiayi Park, Chiayi City.</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38</a:t>
            </a:fld>
            <a:endParaRPr lang="es-ES" dirty="0"/>
          </a:p>
        </p:txBody>
      </p:sp>
    </p:spTree>
    <p:extLst>
      <p:ext uri="{BB962C8B-B14F-4D97-AF65-F5344CB8AC3E}">
        <p14:creationId xmlns:p14="http://schemas.microsoft.com/office/powerpoint/2010/main" val="33960432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Chiayi Park, Chiayi City.</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39</a:t>
            </a:fld>
            <a:endParaRPr lang="es-ES" dirty="0"/>
          </a:p>
        </p:txBody>
      </p:sp>
    </p:spTree>
    <p:extLst>
      <p:ext uri="{BB962C8B-B14F-4D97-AF65-F5344CB8AC3E}">
        <p14:creationId xmlns:p14="http://schemas.microsoft.com/office/powerpoint/2010/main" val="27438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Chiayi Park, Chiayi City.</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40</a:t>
            </a:fld>
            <a:endParaRPr lang="es-ES" dirty="0"/>
          </a:p>
        </p:txBody>
      </p:sp>
    </p:spTree>
    <p:extLst>
      <p:ext uri="{BB962C8B-B14F-4D97-AF65-F5344CB8AC3E}">
        <p14:creationId xmlns:p14="http://schemas.microsoft.com/office/powerpoint/2010/main" val="17188975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Chiayi Park, Chiayi City.</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41</a:t>
            </a:fld>
            <a:endParaRPr lang="es-ES" dirty="0"/>
          </a:p>
        </p:txBody>
      </p:sp>
    </p:spTree>
    <p:extLst>
      <p:ext uri="{BB962C8B-B14F-4D97-AF65-F5344CB8AC3E}">
        <p14:creationId xmlns:p14="http://schemas.microsoft.com/office/powerpoint/2010/main" val="34429395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Daan Forest Park.-Taipei</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45</a:t>
            </a:fld>
            <a:endParaRPr lang="es-ES" dirty="0"/>
          </a:p>
        </p:txBody>
      </p:sp>
    </p:spTree>
    <p:extLst>
      <p:ext uri="{BB962C8B-B14F-4D97-AF65-F5344CB8AC3E}">
        <p14:creationId xmlns:p14="http://schemas.microsoft.com/office/powerpoint/2010/main" val="22799630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Daan Forest Park.-Taipei</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46</a:t>
            </a:fld>
            <a:endParaRPr lang="es-ES" dirty="0"/>
          </a:p>
        </p:txBody>
      </p:sp>
    </p:spTree>
    <p:extLst>
      <p:ext uri="{BB962C8B-B14F-4D97-AF65-F5344CB8AC3E}">
        <p14:creationId xmlns:p14="http://schemas.microsoft.com/office/powerpoint/2010/main" val="19760438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Daan Forest Park.-Taipei</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47</a:t>
            </a:fld>
            <a:endParaRPr lang="es-ES" dirty="0"/>
          </a:p>
        </p:txBody>
      </p:sp>
    </p:spTree>
    <p:extLst>
      <p:ext uri="{BB962C8B-B14F-4D97-AF65-F5344CB8AC3E}">
        <p14:creationId xmlns:p14="http://schemas.microsoft.com/office/powerpoint/2010/main" val="35232516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Daan Forest Park.-Taipei.-Entrada Noroeste</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48</a:t>
            </a:fld>
            <a:endParaRPr lang="es-ES" dirty="0"/>
          </a:p>
        </p:txBody>
      </p:sp>
    </p:spTree>
    <p:extLst>
      <p:ext uri="{BB962C8B-B14F-4D97-AF65-F5344CB8AC3E}">
        <p14:creationId xmlns:p14="http://schemas.microsoft.com/office/powerpoint/2010/main" val="38541420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Daan Park, Bauhinia x blakeana</a:t>
            </a:r>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49</a:t>
            </a:fld>
            <a:endParaRPr lang="es-ES" dirty="0"/>
          </a:p>
        </p:txBody>
      </p:sp>
    </p:spTree>
    <p:extLst>
      <p:ext uri="{BB962C8B-B14F-4D97-AF65-F5344CB8AC3E}">
        <p14:creationId xmlns:p14="http://schemas.microsoft.com/office/powerpoint/2010/main" val="41467058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Daan Forest Park.-Taipei</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50</a:t>
            </a:fld>
            <a:endParaRPr lang="es-ES" dirty="0"/>
          </a:p>
        </p:txBody>
      </p:sp>
    </p:spTree>
    <p:extLst>
      <p:ext uri="{BB962C8B-B14F-4D97-AF65-F5344CB8AC3E}">
        <p14:creationId xmlns:p14="http://schemas.microsoft.com/office/powerpoint/2010/main" val="24737835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Adoquin Mosaico</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51</a:t>
            </a:fld>
            <a:endParaRPr lang="es-ES" dirty="0"/>
          </a:p>
        </p:txBody>
      </p:sp>
    </p:spTree>
    <p:extLst>
      <p:ext uri="{BB962C8B-B14F-4D97-AF65-F5344CB8AC3E}">
        <p14:creationId xmlns:p14="http://schemas.microsoft.com/office/powerpoint/2010/main" val="6734137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Daan Forest Park.-Taipei</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52</a:t>
            </a:fld>
            <a:endParaRPr lang="es-ES" dirty="0"/>
          </a:p>
        </p:txBody>
      </p:sp>
    </p:spTree>
    <p:extLst>
      <p:ext uri="{BB962C8B-B14F-4D97-AF65-F5344CB8AC3E}">
        <p14:creationId xmlns:p14="http://schemas.microsoft.com/office/powerpoint/2010/main" val="8397555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Daan Forest Park.-Taipei</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53</a:t>
            </a:fld>
            <a:endParaRPr lang="es-ES" dirty="0"/>
          </a:p>
        </p:txBody>
      </p:sp>
    </p:spTree>
    <p:extLst>
      <p:ext uri="{BB962C8B-B14F-4D97-AF65-F5344CB8AC3E}">
        <p14:creationId xmlns:p14="http://schemas.microsoft.com/office/powerpoint/2010/main" val="14388857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Daan Forest Park.-Taipei</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54</a:t>
            </a:fld>
            <a:endParaRPr lang="es-ES" dirty="0"/>
          </a:p>
        </p:txBody>
      </p:sp>
    </p:spTree>
    <p:extLst>
      <p:ext uri="{BB962C8B-B14F-4D97-AF65-F5344CB8AC3E}">
        <p14:creationId xmlns:p14="http://schemas.microsoft.com/office/powerpoint/2010/main" val="7781216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Dongshan River Water 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56</a:t>
            </a:fld>
            <a:endParaRPr lang="es-ES" dirty="0"/>
          </a:p>
        </p:txBody>
      </p:sp>
    </p:spTree>
    <p:extLst>
      <p:ext uri="{BB962C8B-B14F-4D97-AF65-F5344CB8AC3E}">
        <p14:creationId xmlns:p14="http://schemas.microsoft.com/office/powerpoint/2010/main" val="1994547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Dongshan River Water 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57</a:t>
            </a:fld>
            <a:endParaRPr lang="es-ES" dirty="0"/>
          </a:p>
        </p:txBody>
      </p:sp>
    </p:spTree>
    <p:extLst>
      <p:ext uri="{BB962C8B-B14F-4D97-AF65-F5344CB8AC3E}">
        <p14:creationId xmlns:p14="http://schemas.microsoft.com/office/powerpoint/2010/main" val="12836588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Dongshan River Water 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59</a:t>
            </a:fld>
            <a:endParaRPr lang="es-ES" dirty="0"/>
          </a:p>
        </p:txBody>
      </p:sp>
    </p:spTree>
    <p:extLst>
      <p:ext uri="{BB962C8B-B14F-4D97-AF65-F5344CB8AC3E}">
        <p14:creationId xmlns:p14="http://schemas.microsoft.com/office/powerpoint/2010/main" val="40851034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Dongshan River Water 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60</a:t>
            </a:fld>
            <a:endParaRPr lang="es-ES" dirty="0"/>
          </a:p>
        </p:txBody>
      </p:sp>
    </p:spTree>
    <p:extLst>
      <p:ext uri="{BB962C8B-B14F-4D97-AF65-F5344CB8AC3E}">
        <p14:creationId xmlns:p14="http://schemas.microsoft.com/office/powerpoint/2010/main" val="25878370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Dongshan River Water 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61</a:t>
            </a:fld>
            <a:endParaRPr lang="es-ES" dirty="0"/>
          </a:p>
        </p:txBody>
      </p:sp>
    </p:spTree>
    <p:extLst>
      <p:ext uri="{BB962C8B-B14F-4D97-AF65-F5344CB8AC3E}">
        <p14:creationId xmlns:p14="http://schemas.microsoft.com/office/powerpoint/2010/main" val="34879634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Dongshan River Water 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62</a:t>
            </a:fld>
            <a:endParaRPr lang="es-ES" dirty="0"/>
          </a:p>
        </p:txBody>
      </p:sp>
    </p:spTree>
    <p:extLst>
      <p:ext uri="{BB962C8B-B14F-4D97-AF65-F5344CB8AC3E}">
        <p14:creationId xmlns:p14="http://schemas.microsoft.com/office/powerpoint/2010/main" val="11897380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Dongshan River Water 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63</a:t>
            </a:fld>
            <a:endParaRPr lang="es-ES" dirty="0"/>
          </a:p>
        </p:txBody>
      </p:sp>
    </p:spTree>
    <p:extLst>
      <p:ext uri="{BB962C8B-B14F-4D97-AF65-F5344CB8AC3E}">
        <p14:creationId xmlns:p14="http://schemas.microsoft.com/office/powerpoint/2010/main" val="22456884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Dongshan River Water 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64</a:t>
            </a:fld>
            <a:endParaRPr lang="es-ES" dirty="0"/>
          </a:p>
        </p:txBody>
      </p:sp>
    </p:spTree>
    <p:extLst>
      <p:ext uri="{BB962C8B-B14F-4D97-AF65-F5344CB8AC3E}">
        <p14:creationId xmlns:p14="http://schemas.microsoft.com/office/powerpoint/2010/main" val="27896881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 Family Garden in Taipei.</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71</a:t>
            </a:fld>
            <a:endParaRPr lang="es-ES" dirty="0"/>
          </a:p>
        </p:txBody>
      </p:sp>
    </p:spTree>
    <p:extLst>
      <p:ext uri="{BB962C8B-B14F-4D97-AF65-F5344CB8AC3E}">
        <p14:creationId xmlns:p14="http://schemas.microsoft.com/office/powerpoint/2010/main" val="356487267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 Family Garden in Taipei.</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72</a:t>
            </a:fld>
            <a:endParaRPr lang="es-ES" dirty="0"/>
          </a:p>
        </p:txBody>
      </p:sp>
    </p:spTree>
    <p:extLst>
      <p:ext uri="{BB962C8B-B14F-4D97-AF65-F5344CB8AC3E}">
        <p14:creationId xmlns:p14="http://schemas.microsoft.com/office/powerpoint/2010/main" val="39258607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 Family Garden in Taipei.</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73</a:t>
            </a:fld>
            <a:endParaRPr lang="es-ES" dirty="0"/>
          </a:p>
        </p:txBody>
      </p:sp>
    </p:spTree>
    <p:extLst>
      <p:ext uri="{BB962C8B-B14F-4D97-AF65-F5344CB8AC3E}">
        <p14:creationId xmlns:p14="http://schemas.microsoft.com/office/powerpoint/2010/main" val="28312327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 Family Garden in Taipei.</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74</a:t>
            </a:fld>
            <a:endParaRPr lang="es-ES" dirty="0"/>
          </a:p>
        </p:txBody>
      </p:sp>
    </p:spTree>
    <p:extLst>
      <p:ext uri="{BB962C8B-B14F-4D97-AF65-F5344CB8AC3E}">
        <p14:creationId xmlns:p14="http://schemas.microsoft.com/office/powerpoint/2010/main" val="21778016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 Family Garden in Taipei.</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75</a:t>
            </a:fld>
            <a:endParaRPr lang="es-ES" dirty="0"/>
          </a:p>
        </p:txBody>
      </p:sp>
    </p:spTree>
    <p:extLst>
      <p:ext uri="{BB962C8B-B14F-4D97-AF65-F5344CB8AC3E}">
        <p14:creationId xmlns:p14="http://schemas.microsoft.com/office/powerpoint/2010/main" val="24914117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 Family Garden in Taipei.</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77</a:t>
            </a:fld>
            <a:endParaRPr lang="es-ES" dirty="0"/>
          </a:p>
        </p:txBody>
      </p:sp>
    </p:spTree>
    <p:extLst>
      <p:ext uri="{BB962C8B-B14F-4D97-AF65-F5344CB8AC3E}">
        <p14:creationId xmlns:p14="http://schemas.microsoft.com/office/powerpoint/2010/main" val="117639370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 Family Garden in Taipei.</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78</a:t>
            </a:fld>
            <a:endParaRPr lang="es-ES" dirty="0"/>
          </a:p>
        </p:txBody>
      </p:sp>
    </p:spTree>
    <p:extLst>
      <p:ext uri="{BB962C8B-B14F-4D97-AF65-F5344CB8AC3E}">
        <p14:creationId xmlns:p14="http://schemas.microsoft.com/office/powerpoint/2010/main" val="29361562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Lin Family Garden in Taipei.</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79</a:t>
            </a:fld>
            <a:endParaRPr lang="es-ES" dirty="0"/>
          </a:p>
        </p:txBody>
      </p:sp>
    </p:spTree>
    <p:extLst>
      <p:ext uri="{BB962C8B-B14F-4D97-AF65-F5344CB8AC3E}">
        <p14:creationId xmlns:p14="http://schemas.microsoft.com/office/powerpoint/2010/main" val="25294333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Shuangxi Park and Chinese Garden</a:t>
            </a:r>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83</a:t>
            </a:fld>
            <a:endParaRPr lang="es-ES" dirty="0"/>
          </a:p>
        </p:txBody>
      </p:sp>
    </p:spTree>
    <p:extLst>
      <p:ext uri="{BB962C8B-B14F-4D97-AF65-F5344CB8AC3E}">
        <p14:creationId xmlns:p14="http://schemas.microsoft.com/office/powerpoint/2010/main" val="402639212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Shuangxi Park and Chinese Garden</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84</a:t>
            </a:fld>
            <a:endParaRPr lang="es-ES" dirty="0"/>
          </a:p>
        </p:txBody>
      </p:sp>
    </p:spTree>
    <p:extLst>
      <p:ext uri="{BB962C8B-B14F-4D97-AF65-F5344CB8AC3E}">
        <p14:creationId xmlns:p14="http://schemas.microsoft.com/office/powerpoint/2010/main" val="20737978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Shuangxi Park and Chinese Garden</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85</a:t>
            </a:fld>
            <a:endParaRPr lang="es-ES" dirty="0"/>
          </a:p>
        </p:txBody>
      </p:sp>
    </p:spTree>
    <p:extLst>
      <p:ext uri="{BB962C8B-B14F-4D97-AF65-F5344CB8AC3E}">
        <p14:creationId xmlns:p14="http://schemas.microsoft.com/office/powerpoint/2010/main" val="5085722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Shuangxi Park and Chinese Garden</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86</a:t>
            </a:fld>
            <a:endParaRPr lang="es-ES" dirty="0"/>
          </a:p>
        </p:txBody>
      </p:sp>
    </p:spTree>
    <p:extLst>
      <p:ext uri="{BB962C8B-B14F-4D97-AF65-F5344CB8AC3E}">
        <p14:creationId xmlns:p14="http://schemas.microsoft.com/office/powerpoint/2010/main" val="7927004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Shuangxi Park and Chinese Garden</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87</a:t>
            </a:fld>
            <a:endParaRPr lang="es-ES" dirty="0"/>
          </a:p>
        </p:txBody>
      </p:sp>
    </p:spTree>
    <p:extLst>
      <p:ext uri="{BB962C8B-B14F-4D97-AF65-F5344CB8AC3E}">
        <p14:creationId xmlns:p14="http://schemas.microsoft.com/office/powerpoint/2010/main" val="33051781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Shuangxi Park and Chinese Garden</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88</a:t>
            </a:fld>
            <a:endParaRPr lang="es-ES" dirty="0"/>
          </a:p>
        </p:txBody>
      </p:sp>
    </p:spTree>
    <p:extLst>
      <p:ext uri="{BB962C8B-B14F-4D97-AF65-F5344CB8AC3E}">
        <p14:creationId xmlns:p14="http://schemas.microsoft.com/office/powerpoint/2010/main" val="9391161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97</a:t>
            </a:fld>
            <a:endParaRPr lang="es-ES" dirty="0"/>
          </a:p>
        </p:txBody>
      </p:sp>
    </p:spTree>
    <p:extLst>
      <p:ext uri="{BB962C8B-B14F-4D97-AF65-F5344CB8AC3E}">
        <p14:creationId xmlns:p14="http://schemas.microsoft.com/office/powerpoint/2010/main" val="2732603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98</a:t>
            </a:fld>
            <a:endParaRPr lang="es-ES" dirty="0"/>
          </a:p>
        </p:txBody>
      </p:sp>
    </p:spTree>
    <p:extLst>
      <p:ext uri="{BB962C8B-B14F-4D97-AF65-F5344CB8AC3E}">
        <p14:creationId xmlns:p14="http://schemas.microsoft.com/office/powerpoint/2010/main" val="28847876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99</a:t>
            </a:fld>
            <a:endParaRPr lang="es-ES" dirty="0"/>
          </a:p>
        </p:txBody>
      </p:sp>
    </p:spTree>
    <p:extLst>
      <p:ext uri="{BB962C8B-B14F-4D97-AF65-F5344CB8AC3E}">
        <p14:creationId xmlns:p14="http://schemas.microsoft.com/office/powerpoint/2010/main" val="19434895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Flora-Mascotas</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100</a:t>
            </a:fld>
            <a:endParaRPr lang="es-ES" dirty="0"/>
          </a:p>
        </p:txBody>
      </p:sp>
    </p:spTree>
    <p:extLst>
      <p:ext uri="{BB962C8B-B14F-4D97-AF65-F5344CB8AC3E}">
        <p14:creationId xmlns:p14="http://schemas.microsoft.com/office/powerpoint/2010/main" val="296087329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a:p>
            <a:r>
              <a:rPr lang="es-ES" dirty="0"/>
              <a:t>.-Expo Salon</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101</a:t>
            </a:fld>
            <a:endParaRPr lang="es-ES" dirty="0"/>
          </a:p>
        </p:txBody>
      </p:sp>
    </p:spTree>
    <p:extLst>
      <p:ext uri="{BB962C8B-B14F-4D97-AF65-F5344CB8AC3E}">
        <p14:creationId xmlns:p14="http://schemas.microsoft.com/office/powerpoint/2010/main" val="158696081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Flora.-.Pabellon</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102</a:t>
            </a:fld>
            <a:endParaRPr lang="es-ES" dirty="0"/>
          </a:p>
        </p:txBody>
      </p:sp>
    </p:spTree>
    <p:extLst>
      <p:ext uri="{BB962C8B-B14F-4D97-AF65-F5344CB8AC3E}">
        <p14:creationId xmlns:p14="http://schemas.microsoft.com/office/powerpoint/2010/main" val="275946786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a:p>
            <a:r>
              <a:rPr lang="es-ES" dirty="0"/>
              <a:t>FE.-ARK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103</a:t>
            </a:fld>
            <a:endParaRPr lang="es-ES" dirty="0"/>
          </a:p>
        </p:txBody>
      </p:sp>
    </p:spTree>
    <p:extLst>
      <p:ext uri="{BB962C8B-B14F-4D97-AF65-F5344CB8AC3E}">
        <p14:creationId xmlns:p14="http://schemas.microsoft.com/office/powerpoint/2010/main" val="176358455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Flora.-Pabellon Eco Art</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104</a:t>
            </a:fld>
            <a:endParaRPr lang="es-ES" dirty="0"/>
          </a:p>
        </p:txBody>
      </p:sp>
    </p:spTree>
    <p:extLst>
      <p:ext uri="{BB962C8B-B14F-4D97-AF65-F5344CB8AC3E}">
        <p14:creationId xmlns:p14="http://schemas.microsoft.com/office/powerpoint/2010/main" val="13048328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105</a:t>
            </a:fld>
            <a:endParaRPr lang="es-ES" dirty="0"/>
          </a:p>
        </p:txBody>
      </p:sp>
    </p:spTree>
    <p:extLst>
      <p:ext uri="{BB962C8B-B14F-4D97-AF65-F5344CB8AC3E}">
        <p14:creationId xmlns:p14="http://schemas.microsoft.com/office/powerpoint/2010/main" val="418359886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106</a:t>
            </a:fld>
            <a:endParaRPr lang="es-ES" dirty="0"/>
          </a:p>
        </p:txBody>
      </p:sp>
    </p:spTree>
    <p:extLst>
      <p:ext uri="{BB962C8B-B14F-4D97-AF65-F5344CB8AC3E}">
        <p14:creationId xmlns:p14="http://schemas.microsoft.com/office/powerpoint/2010/main" val="27607087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Taipe International Flora.-.</a:t>
            </a:r>
          </a:p>
          <a:p>
            <a:endParaRPr lang="en-US" dirty="0"/>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107</a:t>
            </a:fld>
            <a:endParaRPr lang="es-ES" dirty="0"/>
          </a:p>
        </p:txBody>
      </p:sp>
    </p:spTree>
    <p:extLst>
      <p:ext uri="{BB962C8B-B14F-4D97-AF65-F5344CB8AC3E}">
        <p14:creationId xmlns:p14="http://schemas.microsoft.com/office/powerpoint/2010/main" val="10538345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108</a:t>
            </a:fld>
            <a:endParaRPr lang="es-ES" dirty="0"/>
          </a:p>
        </p:txBody>
      </p:sp>
    </p:spTree>
    <p:extLst>
      <p:ext uri="{BB962C8B-B14F-4D97-AF65-F5344CB8AC3E}">
        <p14:creationId xmlns:p14="http://schemas.microsoft.com/office/powerpoint/2010/main" val="84584878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109</a:t>
            </a:fld>
            <a:endParaRPr lang="es-ES" dirty="0"/>
          </a:p>
        </p:txBody>
      </p:sp>
    </p:spTree>
    <p:extLst>
      <p:ext uri="{BB962C8B-B14F-4D97-AF65-F5344CB8AC3E}">
        <p14:creationId xmlns:p14="http://schemas.microsoft.com/office/powerpoint/2010/main" val="33343501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110</a:t>
            </a:fld>
            <a:endParaRPr lang="es-ES" dirty="0"/>
          </a:p>
        </p:txBody>
      </p:sp>
    </p:spTree>
    <p:extLst>
      <p:ext uri="{BB962C8B-B14F-4D97-AF65-F5344CB8AC3E}">
        <p14:creationId xmlns:p14="http://schemas.microsoft.com/office/powerpoint/2010/main" val="356305466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111</a:t>
            </a:fld>
            <a:endParaRPr lang="es-ES" dirty="0"/>
          </a:p>
        </p:txBody>
      </p:sp>
    </p:spTree>
    <p:extLst>
      <p:ext uri="{BB962C8B-B14F-4D97-AF65-F5344CB8AC3E}">
        <p14:creationId xmlns:p14="http://schemas.microsoft.com/office/powerpoint/2010/main" val="355285477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112</a:t>
            </a:fld>
            <a:endParaRPr lang="es-ES" dirty="0"/>
          </a:p>
        </p:txBody>
      </p:sp>
    </p:spTree>
    <p:extLst>
      <p:ext uri="{BB962C8B-B14F-4D97-AF65-F5344CB8AC3E}">
        <p14:creationId xmlns:p14="http://schemas.microsoft.com/office/powerpoint/2010/main" val="39317633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113</a:t>
            </a:fld>
            <a:endParaRPr lang="es-ES" dirty="0"/>
          </a:p>
        </p:txBody>
      </p:sp>
    </p:spTree>
    <p:extLst>
      <p:ext uri="{BB962C8B-B14F-4D97-AF65-F5344CB8AC3E}">
        <p14:creationId xmlns:p14="http://schemas.microsoft.com/office/powerpoint/2010/main" val="224806701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114</a:t>
            </a:fld>
            <a:endParaRPr lang="es-ES" dirty="0"/>
          </a:p>
        </p:txBody>
      </p:sp>
    </p:spTree>
    <p:extLst>
      <p:ext uri="{BB962C8B-B14F-4D97-AF65-F5344CB8AC3E}">
        <p14:creationId xmlns:p14="http://schemas.microsoft.com/office/powerpoint/2010/main" val="390550159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115</a:t>
            </a:fld>
            <a:endParaRPr lang="es-ES" dirty="0"/>
          </a:p>
        </p:txBody>
      </p:sp>
    </p:spTree>
    <p:extLst>
      <p:ext uri="{BB962C8B-B14F-4D97-AF65-F5344CB8AC3E}">
        <p14:creationId xmlns:p14="http://schemas.microsoft.com/office/powerpoint/2010/main" val="86000671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116</a:t>
            </a:fld>
            <a:endParaRPr lang="es-ES" dirty="0"/>
          </a:p>
        </p:txBody>
      </p:sp>
    </p:spTree>
    <p:extLst>
      <p:ext uri="{BB962C8B-B14F-4D97-AF65-F5344CB8AC3E}">
        <p14:creationId xmlns:p14="http://schemas.microsoft.com/office/powerpoint/2010/main" val="374546354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117</a:t>
            </a:fld>
            <a:endParaRPr lang="es-ES" dirty="0"/>
          </a:p>
        </p:txBody>
      </p:sp>
    </p:spTree>
    <p:extLst>
      <p:ext uri="{BB962C8B-B14F-4D97-AF65-F5344CB8AC3E}">
        <p14:creationId xmlns:p14="http://schemas.microsoft.com/office/powerpoint/2010/main" val="1748614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118</a:t>
            </a:fld>
            <a:endParaRPr lang="es-ES" dirty="0"/>
          </a:p>
        </p:txBody>
      </p:sp>
    </p:spTree>
    <p:extLst>
      <p:ext uri="{BB962C8B-B14F-4D97-AF65-F5344CB8AC3E}">
        <p14:creationId xmlns:p14="http://schemas.microsoft.com/office/powerpoint/2010/main" val="2923273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119</a:t>
            </a:fld>
            <a:endParaRPr lang="es-ES" dirty="0"/>
          </a:p>
        </p:txBody>
      </p:sp>
    </p:spTree>
    <p:extLst>
      <p:ext uri="{BB962C8B-B14F-4D97-AF65-F5344CB8AC3E}">
        <p14:creationId xmlns:p14="http://schemas.microsoft.com/office/powerpoint/2010/main" val="11838880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120</a:t>
            </a:fld>
            <a:endParaRPr lang="es-ES" dirty="0"/>
          </a:p>
        </p:txBody>
      </p:sp>
    </p:spTree>
    <p:extLst>
      <p:ext uri="{BB962C8B-B14F-4D97-AF65-F5344CB8AC3E}">
        <p14:creationId xmlns:p14="http://schemas.microsoft.com/office/powerpoint/2010/main" val="353950798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121</a:t>
            </a:fld>
            <a:endParaRPr lang="es-ES" dirty="0"/>
          </a:p>
        </p:txBody>
      </p:sp>
    </p:spTree>
    <p:extLst>
      <p:ext uri="{BB962C8B-B14F-4D97-AF65-F5344CB8AC3E}">
        <p14:creationId xmlns:p14="http://schemas.microsoft.com/office/powerpoint/2010/main" val="28321344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122</a:t>
            </a:fld>
            <a:endParaRPr lang="es-ES" dirty="0"/>
          </a:p>
        </p:txBody>
      </p:sp>
    </p:spTree>
    <p:extLst>
      <p:ext uri="{BB962C8B-B14F-4D97-AF65-F5344CB8AC3E}">
        <p14:creationId xmlns:p14="http://schemas.microsoft.com/office/powerpoint/2010/main" val="117858807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123</a:t>
            </a:fld>
            <a:endParaRPr lang="es-ES" dirty="0"/>
          </a:p>
        </p:txBody>
      </p:sp>
    </p:spTree>
    <p:extLst>
      <p:ext uri="{BB962C8B-B14F-4D97-AF65-F5344CB8AC3E}">
        <p14:creationId xmlns:p14="http://schemas.microsoft.com/office/powerpoint/2010/main" val="313589456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124</a:t>
            </a:fld>
            <a:endParaRPr lang="es-ES" dirty="0"/>
          </a:p>
        </p:txBody>
      </p:sp>
    </p:spTree>
    <p:extLst>
      <p:ext uri="{BB962C8B-B14F-4D97-AF65-F5344CB8AC3E}">
        <p14:creationId xmlns:p14="http://schemas.microsoft.com/office/powerpoint/2010/main" val="40081409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125</a:t>
            </a:fld>
            <a:endParaRPr lang="es-ES" dirty="0"/>
          </a:p>
        </p:txBody>
      </p:sp>
    </p:spTree>
    <p:extLst>
      <p:ext uri="{BB962C8B-B14F-4D97-AF65-F5344CB8AC3E}">
        <p14:creationId xmlns:p14="http://schemas.microsoft.com/office/powerpoint/2010/main" val="158277286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126</a:t>
            </a:fld>
            <a:endParaRPr lang="es-ES" dirty="0"/>
          </a:p>
        </p:txBody>
      </p:sp>
    </p:spTree>
    <p:extLst>
      <p:ext uri="{BB962C8B-B14F-4D97-AF65-F5344CB8AC3E}">
        <p14:creationId xmlns:p14="http://schemas.microsoft.com/office/powerpoint/2010/main" val="189965561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127</a:t>
            </a:fld>
            <a:endParaRPr lang="es-ES" dirty="0"/>
          </a:p>
        </p:txBody>
      </p:sp>
    </p:spTree>
    <p:extLst>
      <p:ext uri="{BB962C8B-B14F-4D97-AF65-F5344CB8AC3E}">
        <p14:creationId xmlns:p14="http://schemas.microsoft.com/office/powerpoint/2010/main" val="187033862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128</a:t>
            </a:fld>
            <a:endParaRPr lang="es-ES" dirty="0"/>
          </a:p>
        </p:txBody>
      </p:sp>
    </p:spTree>
    <p:extLst>
      <p:ext uri="{BB962C8B-B14F-4D97-AF65-F5344CB8AC3E}">
        <p14:creationId xmlns:p14="http://schemas.microsoft.com/office/powerpoint/2010/main" val="42317074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129</a:t>
            </a:fld>
            <a:endParaRPr lang="es-ES" dirty="0"/>
          </a:p>
        </p:txBody>
      </p:sp>
    </p:spTree>
    <p:extLst>
      <p:ext uri="{BB962C8B-B14F-4D97-AF65-F5344CB8AC3E}">
        <p14:creationId xmlns:p14="http://schemas.microsoft.com/office/powerpoint/2010/main" val="177360491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130</a:t>
            </a:fld>
            <a:endParaRPr lang="es-ES" dirty="0"/>
          </a:p>
        </p:txBody>
      </p:sp>
    </p:spTree>
    <p:extLst>
      <p:ext uri="{BB962C8B-B14F-4D97-AF65-F5344CB8AC3E}">
        <p14:creationId xmlns:p14="http://schemas.microsoft.com/office/powerpoint/2010/main" val="195270825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131</a:t>
            </a:fld>
            <a:endParaRPr lang="es-ES" dirty="0"/>
          </a:p>
        </p:txBody>
      </p:sp>
    </p:spTree>
    <p:extLst>
      <p:ext uri="{BB962C8B-B14F-4D97-AF65-F5344CB8AC3E}">
        <p14:creationId xmlns:p14="http://schemas.microsoft.com/office/powerpoint/2010/main" val="179835320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132</a:t>
            </a:fld>
            <a:endParaRPr lang="es-ES" dirty="0"/>
          </a:p>
        </p:txBody>
      </p:sp>
    </p:spTree>
    <p:extLst>
      <p:ext uri="{BB962C8B-B14F-4D97-AF65-F5344CB8AC3E}">
        <p14:creationId xmlns:p14="http://schemas.microsoft.com/office/powerpoint/2010/main" val="67431957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133</a:t>
            </a:fld>
            <a:endParaRPr lang="es-ES" dirty="0"/>
          </a:p>
        </p:txBody>
      </p:sp>
    </p:spTree>
    <p:extLst>
      <p:ext uri="{BB962C8B-B14F-4D97-AF65-F5344CB8AC3E}">
        <p14:creationId xmlns:p14="http://schemas.microsoft.com/office/powerpoint/2010/main" val="8547511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134</a:t>
            </a:fld>
            <a:endParaRPr lang="es-ES" dirty="0"/>
          </a:p>
        </p:txBody>
      </p:sp>
    </p:spTree>
    <p:extLst>
      <p:ext uri="{BB962C8B-B14F-4D97-AF65-F5344CB8AC3E}">
        <p14:creationId xmlns:p14="http://schemas.microsoft.com/office/powerpoint/2010/main" val="63790346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135</a:t>
            </a:fld>
            <a:endParaRPr lang="es-ES" dirty="0"/>
          </a:p>
        </p:txBody>
      </p:sp>
    </p:spTree>
    <p:extLst>
      <p:ext uri="{BB962C8B-B14F-4D97-AF65-F5344CB8AC3E}">
        <p14:creationId xmlns:p14="http://schemas.microsoft.com/office/powerpoint/2010/main" val="282903454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136</a:t>
            </a:fld>
            <a:endParaRPr lang="es-ES" dirty="0"/>
          </a:p>
        </p:txBody>
      </p:sp>
    </p:spTree>
    <p:extLst>
      <p:ext uri="{BB962C8B-B14F-4D97-AF65-F5344CB8AC3E}">
        <p14:creationId xmlns:p14="http://schemas.microsoft.com/office/powerpoint/2010/main" val="403959177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137</a:t>
            </a:fld>
            <a:endParaRPr lang="es-ES" dirty="0"/>
          </a:p>
        </p:txBody>
      </p:sp>
    </p:spTree>
    <p:extLst>
      <p:ext uri="{BB962C8B-B14F-4D97-AF65-F5344CB8AC3E}">
        <p14:creationId xmlns:p14="http://schemas.microsoft.com/office/powerpoint/2010/main" val="388004935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138</a:t>
            </a:fld>
            <a:endParaRPr lang="es-ES" dirty="0"/>
          </a:p>
        </p:txBody>
      </p:sp>
    </p:spTree>
    <p:extLst>
      <p:ext uri="{BB962C8B-B14F-4D97-AF65-F5344CB8AC3E}">
        <p14:creationId xmlns:p14="http://schemas.microsoft.com/office/powerpoint/2010/main" val="358183858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139</a:t>
            </a:fld>
            <a:endParaRPr lang="es-ES" dirty="0"/>
          </a:p>
        </p:txBody>
      </p:sp>
    </p:spTree>
    <p:extLst>
      <p:ext uri="{BB962C8B-B14F-4D97-AF65-F5344CB8AC3E}">
        <p14:creationId xmlns:p14="http://schemas.microsoft.com/office/powerpoint/2010/main" val="380484778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140</a:t>
            </a:fld>
            <a:endParaRPr lang="es-ES" dirty="0"/>
          </a:p>
        </p:txBody>
      </p:sp>
    </p:spTree>
    <p:extLst>
      <p:ext uri="{BB962C8B-B14F-4D97-AF65-F5344CB8AC3E}">
        <p14:creationId xmlns:p14="http://schemas.microsoft.com/office/powerpoint/2010/main" val="173543274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141</a:t>
            </a:fld>
            <a:endParaRPr lang="es-ES" dirty="0"/>
          </a:p>
        </p:txBody>
      </p:sp>
    </p:spTree>
    <p:extLst>
      <p:ext uri="{BB962C8B-B14F-4D97-AF65-F5344CB8AC3E}">
        <p14:creationId xmlns:p14="http://schemas.microsoft.com/office/powerpoint/2010/main" val="425923371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142</a:t>
            </a:fld>
            <a:endParaRPr lang="es-ES" dirty="0"/>
          </a:p>
        </p:txBody>
      </p:sp>
    </p:spTree>
    <p:extLst>
      <p:ext uri="{BB962C8B-B14F-4D97-AF65-F5344CB8AC3E}">
        <p14:creationId xmlns:p14="http://schemas.microsoft.com/office/powerpoint/2010/main" val="54034197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143</a:t>
            </a:fld>
            <a:endParaRPr lang="es-ES" dirty="0"/>
          </a:p>
        </p:txBody>
      </p:sp>
    </p:spTree>
    <p:extLst>
      <p:ext uri="{BB962C8B-B14F-4D97-AF65-F5344CB8AC3E}">
        <p14:creationId xmlns:p14="http://schemas.microsoft.com/office/powerpoint/2010/main" val="7979342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144</a:t>
            </a:fld>
            <a:endParaRPr lang="es-ES" dirty="0"/>
          </a:p>
        </p:txBody>
      </p:sp>
    </p:spTree>
    <p:extLst>
      <p:ext uri="{BB962C8B-B14F-4D97-AF65-F5344CB8AC3E}">
        <p14:creationId xmlns:p14="http://schemas.microsoft.com/office/powerpoint/2010/main" val="313167751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 International Flora</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145</a:t>
            </a:fld>
            <a:endParaRPr lang="es-ES" dirty="0"/>
          </a:p>
        </p:txBody>
      </p:sp>
    </p:spTree>
    <p:extLst>
      <p:ext uri="{BB962C8B-B14F-4D97-AF65-F5344CB8AC3E}">
        <p14:creationId xmlns:p14="http://schemas.microsoft.com/office/powerpoint/2010/main" val="354949494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Taipei Botanical Garden.</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151</a:t>
            </a:fld>
            <a:endParaRPr lang="es-ES" dirty="0"/>
          </a:p>
        </p:txBody>
      </p:sp>
    </p:spTree>
    <p:extLst>
      <p:ext uri="{BB962C8B-B14F-4D97-AF65-F5344CB8AC3E}">
        <p14:creationId xmlns:p14="http://schemas.microsoft.com/office/powerpoint/2010/main" val="72565158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Taipei Botanical Garden.</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152</a:t>
            </a:fld>
            <a:endParaRPr lang="es-ES" dirty="0"/>
          </a:p>
        </p:txBody>
      </p:sp>
    </p:spTree>
    <p:extLst>
      <p:ext uri="{BB962C8B-B14F-4D97-AF65-F5344CB8AC3E}">
        <p14:creationId xmlns:p14="http://schemas.microsoft.com/office/powerpoint/2010/main" val="414056385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Taipei Botanical Garden.</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153</a:t>
            </a:fld>
            <a:endParaRPr lang="es-ES" dirty="0"/>
          </a:p>
        </p:txBody>
      </p:sp>
    </p:spTree>
    <p:extLst>
      <p:ext uri="{BB962C8B-B14F-4D97-AF65-F5344CB8AC3E}">
        <p14:creationId xmlns:p14="http://schemas.microsoft.com/office/powerpoint/2010/main" val="190862059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Taipei Botanical Garden.</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154</a:t>
            </a:fld>
            <a:endParaRPr lang="es-ES" dirty="0"/>
          </a:p>
        </p:txBody>
      </p:sp>
    </p:spTree>
    <p:extLst>
      <p:ext uri="{BB962C8B-B14F-4D97-AF65-F5344CB8AC3E}">
        <p14:creationId xmlns:p14="http://schemas.microsoft.com/office/powerpoint/2010/main" val="376473221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Taipei Botanical Garden</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155</a:t>
            </a:fld>
            <a:endParaRPr lang="es-ES" dirty="0"/>
          </a:p>
        </p:txBody>
      </p:sp>
    </p:spTree>
    <p:extLst>
      <p:ext uri="{BB962C8B-B14F-4D97-AF65-F5344CB8AC3E}">
        <p14:creationId xmlns:p14="http://schemas.microsoft.com/office/powerpoint/2010/main" val="307402132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Taiwan</a:t>
            </a:r>
            <a:r>
              <a:rPr lang="es-ES" baseline="0" dirty="0"/>
              <a:t> Gardeners</a:t>
            </a:r>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158</a:t>
            </a:fld>
            <a:endParaRPr lang="es-ES" dirty="0"/>
          </a:p>
        </p:txBody>
      </p:sp>
    </p:spTree>
    <p:extLst>
      <p:ext uri="{BB962C8B-B14F-4D97-AF65-F5344CB8AC3E}">
        <p14:creationId xmlns:p14="http://schemas.microsoft.com/office/powerpoint/2010/main" val="36613298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Taiwan.-Main garden</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159</a:t>
            </a:fld>
            <a:endParaRPr lang="es-ES" dirty="0"/>
          </a:p>
        </p:txBody>
      </p:sp>
    </p:spTree>
    <p:extLst>
      <p:ext uri="{BB962C8B-B14F-4D97-AF65-F5344CB8AC3E}">
        <p14:creationId xmlns:p14="http://schemas.microsoft.com/office/powerpoint/2010/main" val="221453912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Taiwan.-Main garden ffront view</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160</a:t>
            </a:fld>
            <a:endParaRPr lang="es-ES" dirty="0"/>
          </a:p>
        </p:txBody>
      </p:sp>
    </p:spTree>
    <p:extLst>
      <p:ext uri="{BB962C8B-B14F-4D97-AF65-F5344CB8AC3E}">
        <p14:creationId xmlns:p14="http://schemas.microsoft.com/office/powerpoint/2010/main" val="417086853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Taiwan.-Garden</a:t>
            </a:r>
            <a:r>
              <a:rPr lang="es-ES" baseline="0" dirty="0"/>
              <a:t> of Eden</a:t>
            </a:r>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161</a:t>
            </a:fld>
            <a:endParaRPr lang="es-ES" dirty="0"/>
          </a:p>
        </p:txBody>
      </p:sp>
    </p:spTree>
    <p:extLst>
      <p:ext uri="{BB962C8B-B14F-4D97-AF65-F5344CB8AC3E}">
        <p14:creationId xmlns:p14="http://schemas.microsoft.com/office/powerpoint/2010/main" val="137577733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Taiwan.-Cristal</a:t>
            </a:r>
            <a:r>
              <a:rPr lang="es-ES" baseline="0" dirty="0"/>
              <a:t> Palace</a:t>
            </a:r>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162</a:t>
            </a:fld>
            <a:endParaRPr lang="es-ES" dirty="0"/>
          </a:p>
        </p:txBody>
      </p:sp>
    </p:spTree>
    <p:extLst>
      <p:ext uri="{BB962C8B-B14F-4D97-AF65-F5344CB8AC3E}">
        <p14:creationId xmlns:p14="http://schemas.microsoft.com/office/powerpoint/2010/main" val="111610598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Taiwan.-Main  house</a:t>
            </a:r>
            <a:r>
              <a:rPr lang="es-ES" baseline="0" dirty="0"/>
              <a:t> </a:t>
            </a:r>
            <a:r>
              <a:rPr lang="es-ES" dirty="0"/>
              <a:t>garden</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163</a:t>
            </a:fld>
            <a:endParaRPr lang="es-ES" dirty="0"/>
          </a:p>
        </p:txBody>
      </p:sp>
    </p:spTree>
    <p:extLst>
      <p:ext uri="{BB962C8B-B14F-4D97-AF65-F5344CB8AC3E}">
        <p14:creationId xmlns:p14="http://schemas.microsoft.com/office/powerpoint/2010/main" val="390584278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Taiwan.-Botanical</a:t>
            </a:r>
            <a:r>
              <a:rPr lang="es-ES" baseline="0" dirty="0"/>
              <a:t> Garden</a:t>
            </a:r>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164</a:t>
            </a:fld>
            <a:endParaRPr lang="es-ES" dirty="0"/>
          </a:p>
        </p:txBody>
      </p:sp>
    </p:spTree>
    <p:extLst>
      <p:ext uri="{BB962C8B-B14F-4D97-AF65-F5344CB8AC3E}">
        <p14:creationId xmlns:p14="http://schemas.microsoft.com/office/powerpoint/2010/main" val="140395363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Taiwan..-Orchid  .-Doritaenopsis Tai Lin Moon</a:t>
            </a:r>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165</a:t>
            </a:fld>
            <a:endParaRPr lang="es-ES" dirty="0"/>
          </a:p>
        </p:txBody>
      </p:sp>
    </p:spTree>
    <p:extLst>
      <p:ext uri="{BB962C8B-B14F-4D97-AF65-F5344CB8AC3E}">
        <p14:creationId xmlns:p14="http://schemas.microsoft.com/office/powerpoint/2010/main" val="390385189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Taiwan..-Orchid Tree</a:t>
            </a:r>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166</a:t>
            </a:fld>
            <a:endParaRPr lang="es-ES" dirty="0"/>
          </a:p>
        </p:txBody>
      </p:sp>
    </p:spTree>
    <p:extLst>
      <p:ext uri="{BB962C8B-B14F-4D97-AF65-F5344CB8AC3E}">
        <p14:creationId xmlns:p14="http://schemas.microsoft.com/office/powerpoint/2010/main" val="427989341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Taiwan..-Temple</a:t>
            </a:r>
            <a:r>
              <a:rPr lang="fi-FI" baseline="0" dirty="0"/>
              <a:t> Garden</a:t>
            </a:r>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167</a:t>
            </a:fld>
            <a:endParaRPr lang="es-ES" dirty="0"/>
          </a:p>
        </p:txBody>
      </p:sp>
    </p:spTree>
    <p:extLst>
      <p:ext uri="{BB962C8B-B14F-4D97-AF65-F5344CB8AC3E}">
        <p14:creationId xmlns:p14="http://schemas.microsoft.com/office/powerpoint/2010/main" val="361839575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Salvia splendens</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168</a:t>
            </a:fld>
            <a:endParaRPr lang="es-ES" dirty="0"/>
          </a:p>
        </p:txBody>
      </p:sp>
    </p:spTree>
    <p:extLst>
      <p:ext uri="{BB962C8B-B14F-4D97-AF65-F5344CB8AC3E}">
        <p14:creationId xmlns:p14="http://schemas.microsoft.com/office/powerpoint/2010/main" val="294898709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Taiwan..-Chinese</a:t>
            </a:r>
            <a:r>
              <a:rPr lang="fi-FI" baseline="0" dirty="0"/>
              <a:t> Pavillon</a:t>
            </a:r>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169</a:t>
            </a:fld>
            <a:endParaRPr lang="es-ES" dirty="0"/>
          </a:p>
        </p:txBody>
      </p:sp>
    </p:spTree>
    <p:extLst>
      <p:ext uri="{BB962C8B-B14F-4D97-AF65-F5344CB8AC3E}">
        <p14:creationId xmlns:p14="http://schemas.microsoft.com/office/powerpoint/2010/main" val="309123529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Taiwan..-Orchids</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170</a:t>
            </a:fld>
            <a:endParaRPr lang="es-ES" dirty="0"/>
          </a:p>
        </p:txBody>
      </p:sp>
    </p:spTree>
    <p:extLst>
      <p:ext uri="{BB962C8B-B14F-4D97-AF65-F5344CB8AC3E}">
        <p14:creationId xmlns:p14="http://schemas.microsoft.com/office/powerpoint/2010/main" val="43988953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228</a:t>
            </a:r>
            <a:r>
              <a:rPr lang="es-ES" baseline="0" dirty="0"/>
              <a:t> </a:t>
            </a:r>
            <a:r>
              <a:rPr lang="es-ES" dirty="0"/>
              <a:t>Peace</a:t>
            </a:r>
            <a:r>
              <a:rPr lang="es-ES" baseline="0" dirty="0"/>
              <a:t> </a:t>
            </a:r>
            <a:r>
              <a:rPr lang="es-ES" dirty="0"/>
              <a:t>Memorial</a:t>
            </a:r>
            <a:r>
              <a:rPr lang="es-ES" baseline="0" dirty="0"/>
              <a:t> </a:t>
            </a:r>
            <a:r>
              <a:rPr lang="es-ES" dirty="0"/>
              <a:t>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171</a:t>
            </a:fld>
            <a:endParaRPr lang="es-ES" dirty="0"/>
          </a:p>
        </p:txBody>
      </p:sp>
    </p:spTree>
    <p:extLst>
      <p:ext uri="{BB962C8B-B14F-4D97-AF65-F5344CB8AC3E}">
        <p14:creationId xmlns:p14="http://schemas.microsoft.com/office/powerpoint/2010/main" val="45155289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Taiwan Gardens</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172</a:t>
            </a:fld>
            <a:endParaRPr lang="es-ES" dirty="0"/>
          </a:p>
        </p:txBody>
      </p:sp>
    </p:spTree>
    <p:extLst>
      <p:ext uri="{BB962C8B-B14F-4D97-AF65-F5344CB8AC3E}">
        <p14:creationId xmlns:p14="http://schemas.microsoft.com/office/powerpoint/2010/main" val="224060573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Taiwan_2009_Garden_of_the_Generalissimos_at_CiHu_Mausoleom_of_Chiang_Kai_Shek_in_TaoYuan_County</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173</a:t>
            </a:fld>
            <a:endParaRPr lang="es-ES" dirty="0"/>
          </a:p>
        </p:txBody>
      </p:sp>
    </p:spTree>
    <p:extLst>
      <p:ext uri="{BB962C8B-B14F-4D97-AF65-F5344CB8AC3E}">
        <p14:creationId xmlns:p14="http://schemas.microsoft.com/office/powerpoint/2010/main" val="305018099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Taiwan_2009_Garden_of_the_Generalissimos_at_CiHu_Mausoleom_of_Chiang_Kai_Shek_in_TaoYuan_County</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174</a:t>
            </a:fld>
            <a:endParaRPr lang="es-ES" dirty="0"/>
          </a:p>
        </p:txBody>
      </p:sp>
    </p:spTree>
    <p:extLst>
      <p:ext uri="{BB962C8B-B14F-4D97-AF65-F5344CB8AC3E}">
        <p14:creationId xmlns:p14="http://schemas.microsoft.com/office/powerpoint/2010/main" val="415212368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Taiwan_garden_flowers</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175</a:t>
            </a:fld>
            <a:endParaRPr lang="es-ES" dirty="0"/>
          </a:p>
        </p:txBody>
      </p:sp>
    </p:spTree>
    <p:extLst>
      <p:ext uri="{BB962C8B-B14F-4D97-AF65-F5344CB8AC3E}">
        <p14:creationId xmlns:p14="http://schemas.microsoft.com/office/powerpoint/2010/main" val="395759645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Yangmingshan</a:t>
            </a:r>
            <a:r>
              <a:rPr lang="es-ES" baseline="0" dirty="0"/>
              <a:t> </a:t>
            </a:r>
            <a:r>
              <a:rPr lang="es-ES" dirty="0"/>
              <a:t>National</a:t>
            </a:r>
            <a:r>
              <a:rPr lang="es-ES" baseline="0" dirty="0"/>
              <a:t> </a:t>
            </a:r>
            <a:r>
              <a:rPr lang="es-ES" dirty="0"/>
              <a:t>Park</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180</a:t>
            </a:fld>
            <a:endParaRPr lang="es-ES" dirty="0"/>
          </a:p>
        </p:txBody>
      </p:sp>
    </p:spTree>
    <p:extLst>
      <p:ext uri="{BB962C8B-B14F-4D97-AF65-F5344CB8AC3E}">
        <p14:creationId xmlns:p14="http://schemas.microsoft.com/office/powerpoint/2010/main" val="45988232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Yangmingshan National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181</a:t>
            </a:fld>
            <a:endParaRPr lang="es-ES" dirty="0"/>
          </a:p>
        </p:txBody>
      </p:sp>
    </p:spTree>
    <p:extLst>
      <p:ext uri="{BB962C8B-B14F-4D97-AF65-F5344CB8AC3E}">
        <p14:creationId xmlns:p14="http://schemas.microsoft.com/office/powerpoint/2010/main" val="318742524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Yangmingshan National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182</a:t>
            </a:fld>
            <a:endParaRPr lang="es-ES" dirty="0"/>
          </a:p>
        </p:txBody>
      </p:sp>
    </p:spTree>
    <p:extLst>
      <p:ext uri="{BB962C8B-B14F-4D97-AF65-F5344CB8AC3E}">
        <p14:creationId xmlns:p14="http://schemas.microsoft.com/office/powerpoint/2010/main" val="99019949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Yangmingshan National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183</a:t>
            </a:fld>
            <a:endParaRPr lang="es-ES" dirty="0"/>
          </a:p>
        </p:txBody>
      </p:sp>
    </p:spTree>
    <p:extLst>
      <p:ext uri="{BB962C8B-B14F-4D97-AF65-F5344CB8AC3E}">
        <p14:creationId xmlns:p14="http://schemas.microsoft.com/office/powerpoint/2010/main" val="94066132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Yangmingshan National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184</a:t>
            </a:fld>
            <a:endParaRPr lang="es-ES" dirty="0"/>
          </a:p>
        </p:txBody>
      </p:sp>
    </p:spTree>
    <p:extLst>
      <p:ext uri="{BB962C8B-B14F-4D97-AF65-F5344CB8AC3E}">
        <p14:creationId xmlns:p14="http://schemas.microsoft.com/office/powerpoint/2010/main" val="58085472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Yangmingshan National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185</a:t>
            </a:fld>
            <a:endParaRPr lang="es-ES" dirty="0"/>
          </a:p>
        </p:txBody>
      </p:sp>
    </p:spTree>
    <p:extLst>
      <p:ext uri="{BB962C8B-B14F-4D97-AF65-F5344CB8AC3E}">
        <p14:creationId xmlns:p14="http://schemas.microsoft.com/office/powerpoint/2010/main" val="31672108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Yangmingshan National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186</a:t>
            </a:fld>
            <a:endParaRPr lang="es-ES" dirty="0"/>
          </a:p>
        </p:txBody>
      </p:sp>
    </p:spTree>
    <p:extLst>
      <p:ext uri="{BB962C8B-B14F-4D97-AF65-F5344CB8AC3E}">
        <p14:creationId xmlns:p14="http://schemas.microsoft.com/office/powerpoint/2010/main" val="413092648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Yangmingshan National Park.-Calas </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187</a:t>
            </a:fld>
            <a:endParaRPr lang="es-ES" dirty="0"/>
          </a:p>
        </p:txBody>
      </p:sp>
    </p:spTree>
    <p:extLst>
      <p:ext uri="{BB962C8B-B14F-4D97-AF65-F5344CB8AC3E}">
        <p14:creationId xmlns:p14="http://schemas.microsoft.com/office/powerpoint/2010/main" val="114594708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Yangmingshan National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188</a:t>
            </a:fld>
            <a:endParaRPr lang="es-ES" dirty="0"/>
          </a:p>
        </p:txBody>
      </p:sp>
    </p:spTree>
    <p:extLst>
      <p:ext uri="{BB962C8B-B14F-4D97-AF65-F5344CB8AC3E}">
        <p14:creationId xmlns:p14="http://schemas.microsoft.com/office/powerpoint/2010/main" val="78503901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Yangmingshan National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189</a:t>
            </a:fld>
            <a:endParaRPr lang="es-ES" dirty="0"/>
          </a:p>
        </p:txBody>
      </p:sp>
    </p:spTree>
    <p:extLst>
      <p:ext uri="{BB962C8B-B14F-4D97-AF65-F5344CB8AC3E}">
        <p14:creationId xmlns:p14="http://schemas.microsoft.com/office/powerpoint/2010/main" val="290121773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Yangmingshan National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190</a:t>
            </a:fld>
            <a:endParaRPr lang="es-ES" dirty="0"/>
          </a:p>
        </p:txBody>
      </p:sp>
    </p:spTree>
    <p:extLst>
      <p:ext uri="{BB962C8B-B14F-4D97-AF65-F5344CB8AC3E}">
        <p14:creationId xmlns:p14="http://schemas.microsoft.com/office/powerpoint/2010/main" val="2039045710"/>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Yangmingshan National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191</a:t>
            </a:fld>
            <a:endParaRPr lang="es-ES" dirty="0"/>
          </a:p>
        </p:txBody>
      </p:sp>
    </p:spTree>
    <p:extLst>
      <p:ext uri="{BB962C8B-B14F-4D97-AF65-F5344CB8AC3E}">
        <p14:creationId xmlns:p14="http://schemas.microsoft.com/office/powerpoint/2010/main" val="352766993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Yangmingshan National Park</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192</a:t>
            </a:fld>
            <a:endParaRPr lang="es-ES" dirty="0"/>
          </a:p>
        </p:txBody>
      </p:sp>
    </p:spTree>
    <p:extLst>
      <p:ext uri="{BB962C8B-B14F-4D97-AF65-F5344CB8AC3E}">
        <p14:creationId xmlns:p14="http://schemas.microsoft.com/office/powerpoint/2010/main" val="32713791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194</a:t>
            </a:fld>
            <a:endParaRPr lang="es-ES" dirty="0"/>
          </a:p>
        </p:txBody>
      </p:sp>
    </p:spTree>
    <p:extLst>
      <p:ext uri="{BB962C8B-B14F-4D97-AF65-F5344CB8AC3E}">
        <p14:creationId xmlns:p14="http://schemas.microsoft.com/office/powerpoint/2010/main" val="4026571417"/>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Xinsheng park .-Taipei</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195</a:t>
            </a:fld>
            <a:endParaRPr lang="es-ES" dirty="0"/>
          </a:p>
        </p:txBody>
      </p:sp>
    </p:spTree>
    <p:extLst>
      <p:ext uri="{BB962C8B-B14F-4D97-AF65-F5344CB8AC3E}">
        <p14:creationId xmlns:p14="http://schemas.microsoft.com/office/powerpoint/2010/main" val="125448465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Xinsheng park .-Taipei</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196</a:t>
            </a:fld>
            <a:endParaRPr lang="es-ES" dirty="0"/>
          </a:p>
        </p:txBody>
      </p:sp>
    </p:spTree>
    <p:extLst>
      <p:ext uri="{BB962C8B-B14F-4D97-AF65-F5344CB8AC3E}">
        <p14:creationId xmlns:p14="http://schemas.microsoft.com/office/powerpoint/2010/main" val="262757957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Xinsheng park .-Taipei</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197</a:t>
            </a:fld>
            <a:endParaRPr lang="es-ES" dirty="0"/>
          </a:p>
        </p:txBody>
      </p:sp>
    </p:spTree>
    <p:extLst>
      <p:ext uri="{BB962C8B-B14F-4D97-AF65-F5344CB8AC3E}">
        <p14:creationId xmlns:p14="http://schemas.microsoft.com/office/powerpoint/2010/main" val="811800563"/>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Xinsheng park .-Taipei</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198</a:t>
            </a:fld>
            <a:endParaRPr lang="es-ES" dirty="0"/>
          </a:p>
        </p:txBody>
      </p:sp>
    </p:spTree>
    <p:extLst>
      <p:ext uri="{BB962C8B-B14F-4D97-AF65-F5344CB8AC3E}">
        <p14:creationId xmlns:p14="http://schemas.microsoft.com/office/powerpoint/2010/main" val="254951835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Xinsheng park .-Taipei</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199</a:t>
            </a:fld>
            <a:endParaRPr lang="es-ES" dirty="0"/>
          </a:p>
        </p:txBody>
      </p:sp>
    </p:spTree>
    <p:extLst>
      <p:ext uri="{BB962C8B-B14F-4D97-AF65-F5344CB8AC3E}">
        <p14:creationId xmlns:p14="http://schemas.microsoft.com/office/powerpoint/2010/main" val="2141579683"/>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Xinsheng park .-Taipei</a:t>
            </a:r>
          </a:p>
          <a:p>
            <a:endParaRPr lang="es-ES" dirty="0"/>
          </a:p>
        </p:txBody>
      </p:sp>
      <p:sp>
        <p:nvSpPr>
          <p:cNvPr id="4" name="3 Marcador de número de diapositiva"/>
          <p:cNvSpPr>
            <a:spLocks noGrp="1"/>
          </p:cNvSpPr>
          <p:nvPr>
            <p:ph type="sldNum" sz="quarter" idx="10"/>
          </p:nvPr>
        </p:nvSpPr>
        <p:spPr/>
        <p:txBody>
          <a:bodyPr/>
          <a:lstStyle/>
          <a:p>
            <a:fld id="{9CA9CF9D-92CE-4888-B538-2B14FB50C403}" type="slidenum">
              <a:rPr lang="es-ES" smtClean="0"/>
              <a:t>200</a:t>
            </a:fld>
            <a:endParaRPr lang="es-ES" dirty="0"/>
          </a:p>
        </p:txBody>
      </p:sp>
    </p:spTree>
    <p:extLst>
      <p:ext uri="{BB962C8B-B14F-4D97-AF65-F5344CB8AC3E}">
        <p14:creationId xmlns:p14="http://schemas.microsoft.com/office/powerpoint/2010/main" val="1883516262"/>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Xinsheng park .-Taipei</a:t>
            </a:r>
          </a:p>
        </p:txBody>
      </p:sp>
      <p:sp>
        <p:nvSpPr>
          <p:cNvPr id="4" name="3 Marcador de número de diapositiva"/>
          <p:cNvSpPr>
            <a:spLocks noGrp="1"/>
          </p:cNvSpPr>
          <p:nvPr>
            <p:ph type="sldNum" sz="quarter" idx="10"/>
          </p:nvPr>
        </p:nvSpPr>
        <p:spPr/>
        <p:txBody>
          <a:bodyPr/>
          <a:lstStyle/>
          <a:p>
            <a:fld id="{9CA9CF9D-92CE-4888-B538-2B14FB50C403}" type="slidenum">
              <a:rPr lang="es-ES" smtClean="0"/>
              <a:t>201</a:t>
            </a:fld>
            <a:endParaRPr lang="es-ES" dirty="0"/>
          </a:p>
        </p:txBody>
      </p:sp>
    </p:spTree>
    <p:extLst>
      <p:ext uri="{BB962C8B-B14F-4D97-AF65-F5344CB8AC3E}">
        <p14:creationId xmlns:p14="http://schemas.microsoft.com/office/powerpoint/2010/main" val="1963331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836870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57856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478406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539952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576339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121087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107138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305296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55397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218622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72158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51987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13660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5495410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8648449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253717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0634880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4.jpg"/><Relationship Id="rId5" Type="http://schemas.openxmlformats.org/officeDocument/2006/relationships/image" Target="../media/image43.jpe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g"/></Relationships>
</file>

<file path=ppt/slides/_rels/slide5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jpg"/><Relationship Id="rId4" Type="http://schemas.openxmlformats.org/officeDocument/2006/relationships/image" Target="../media/image61.jpg"/></Relationships>
</file>

<file path=ppt/slides/_rels/slide5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69.jpg"/></Relationships>
</file>

<file path=ppt/slides/_rels/slide5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 Id="rId5" Type="http://schemas.openxmlformats.org/officeDocument/2006/relationships/image" Target="../media/image85.jpg"/><Relationship Id="rId4" Type="http://schemas.openxmlformats.org/officeDocument/2006/relationships/image" Target="../media/image84.jpg"/></Relationships>
</file>

<file path=ppt/slides/_rels/slide7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0.xml"/><Relationship Id="rId1" Type="http://schemas.openxmlformats.org/officeDocument/2006/relationships/slideLayout" Target="../slideLayouts/slideLayout7.xml"/><Relationship Id="rId5" Type="http://schemas.openxmlformats.org/officeDocument/2006/relationships/image" Target="../media/image92.jpg"/><Relationship Id="rId4" Type="http://schemas.openxmlformats.org/officeDocument/2006/relationships/image" Target="../media/image91.jpg"/></Relationships>
</file>

<file path=ppt/slides/_rels/slide8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3.xml"/><Relationship Id="rId1" Type="http://schemas.openxmlformats.org/officeDocument/2006/relationships/slideLayout" Target="../slideLayouts/slideLayout7.xml"/><Relationship Id="rId6" Type="http://schemas.openxmlformats.org/officeDocument/2006/relationships/image" Target="../media/image108.jpg"/><Relationship Id="rId5" Type="http://schemas.openxmlformats.org/officeDocument/2006/relationships/image" Target="../media/image107.jpg"/><Relationship Id="rId4" Type="http://schemas.openxmlformats.org/officeDocument/2006/relationships/image" Target="../media/image106.jpeg"/></Relationships>
</file>

<file path=ppt/slides/_rels/slide10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106.jpeg"/><Relationship Id="rId5" Type="http://schemas.openxmlformats.org/officeDocument/2006/relationships/image" Target="../media/image113.jpeg"/><Relationship Id="rId4" Type="http://schemas.openxmlformats.org/officeDocument/2006/relationships/image" Target="../media/image112.jpeg"/></Relationships>
</file>

<file path=ppt/slides/_rels/slide10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94.xml"/><Relationship Id="rId1" Type="http://schemas.openxmlformats.org/officeDocument/2006/relationships/slideLayout" Target="../slideLayouts/slideLayout7.xml"/><Relationship Id="rId6" Type="http://schemas.openxmlformats.org/officeDocument/2006/relationships/image" Target="../media/image133.png"/><Relationship Id="rId5" Type="http://schemas.openxmlformats.org/officeDocument/2006/relationships/image" Target="../media/image132.jpg"/><Relationship Id="rId4" Type="http://schemas.openxmlformats.org/officeDocument/2006/relationships/image" Target="../media/image131.jpg"/></Relationships>
</file>

<file path=ppt/slides/_rels/slide12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5.xml"/><Relationship Id="rId1" Type="http://schemas.openxmlformats.org/officeDocument/2006/relationships/slideLayout" Target="../slideLayouts/slideLayout7.xml"/><Relationship Id="rId6" Type="http://schemas.openxmlformats.org/officeDocument/2006/relationships/image" Target="../media/image105.png"/><Relationship Id="rId5" Type="http://schemas.openxmlformats.org/officeDocument/2006/relationships/image" Target="../media/image134.jpg"/><Relationship Id="rId4" Type="http://schemas.openxmlformats.org/officeDocument/2006/relationships/image" Target="../media/image108.jpg"/></Relationships>
</file>

<file path=ppt/slides/_rels/slide128.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07.xml"/><Relationship Id="rId1" Type="http://schemas.openxmlformats.org/officeDocument/2006/relationships/slideLayout" Target="../slideLayouts/slideLayout7.xml"/><Relationship Id="rId6" Type="http://schemas.openxmlformats.org/officeDocument/2006/relationships/image" Target="../media/image149.jpg"/><Relationship Id="rId5" Type="http://schemas.openxmlformats.org/officeDocument/2006/relationships/image" Target="../media/image148.jpg"/><Relationship Id="rId4" Type="http://schemas.openxmlformats.org/officeDocument/2006/relationships/image" Target="../media/image147.jpg"/></Relationships>
</file>

<file path=ppt/slides/_rels/slide140.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14.xml"/><Relationship Id="rId1" Type="http://schemas.openxmlformats.org/officeDocument/2006/relationships/slideLayout" Target="../slideLayouts/slideLayout7.xml"/><Relationship Id="rId6" Type="http://schemas.openxmlformats.org/officeDocument/2006/relationships/image" Target="../media/image160.jpg"/><Relationship Id="rId5" Type="http://schemas.openxmlformats.org/officeDocument/2006/relationships/image" Target="../media/image159.jpg"/><Relationship Id="rId4" Type="http://schemas.openxmlformats.org/officeDocument/2006/relationships/image" Target="../media/image149.jpg"/></Relationships>
</file>

<file path=ppt/slides/_rels/slide152.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notesSlide" Target="../notesSlides/notesSlide117.xml"/><Relationship Id="rId1" Type="http://schemas.openxmlformats.org/officeDocument/2006/relationships/slideLayout" Target="../slideLayouts/slideLayout7.xml"/><Relationship Id="rId6" Type="http://schemas.openxmlformats.org/officeDocument/2006/relationships/image" Target="../media/image166.jpg"/><Relationship Id="rId5" Type="http://schemas.openxmlformats.org/officeDocument/2006/relationships/image" Target="../media/image165.jpg"/><Relationship Id="rId4" Type="http://schemas.openxmlformats.org/officeDocument/2006/relationships/image" Target="../media/image164.jpg"/></Relationships>
</file>

<file path=ppt/slides/_rels/slide155.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70.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71.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72.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74.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75.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76.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77.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78.jp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79.jp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80.jp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81.jpg"/><Relationship Id="rId2" Type="http://schemas.openxmlformats.org/officeDocument/2006/relationships/notesSlide" Target="../notesSlides/notesSlide132.xml"/><Relationship Id="rId1" Type="http://schemas.openxmlformats.org/officeDocument/2006/relationships/slideLayout" Target="../slideLayouts/slideLayout7.xml"/><Relationship Id="rId5" Type="http://schemas.openxmlformats.org/officeDocument/2006/relationships/image" Target="../media/image183.jpeg"/><Relationship Id="rId4" Type="http://schemas.openxmlformats.org/officeDocument/2006/relationships/image" Target="../media/image182.jpg"/></Relationships>
</file>

<file path=ppt/slides/_rels/slide172.xml.rels><?xml version="1.0" encoding="UTF-8" standalone="yes"?>
<Relationships xmlns="http://schemas.openxmlformats.org/package/2006/relationships"><Relationship Id="rId3" Type="http://schemas.openxmlformats.org/officeDocument/2006/relationships/image" Target="../media/image184.jp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86.jp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187.jp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189.jp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190.jp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191.jp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192.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193.jp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194.jpg"/><Relationship Id="rId2" Type="http://schemas.openxmlformats.org/officeDocument/2006/relationships/notesSlide" Target="../notesSlides/notesSlide142.xml"/><Relationship Id="rId1" Type="http://schemas.openxmlformats.org/officeDocument/2006/relationships/slideLayout" Target="../slideLayouts/slideLayout7.xml"/><Relationship Id="rId6" Type="http://schemas.openxmlformats.org/officeDocument/2006/relationships/image" Target="../media/image197.jpg"/><Relationship Id="rId5" Type="http://schemas.openxmlformats.org/officeDocument/2006/relationships/image" Target="../media/image196.jpg"/><Relationship Id="rId4" Type="http://schemas.openxmlformats.org/officeDocument/2006/relationships/image" Target="../media/image195.png"/></Relationships>
</file>

<file path=ppt/slides/_rels/slide186.xml.rels><?xml version="1.0" encoding="UTF-8" standalone="yes"?>
<Relationships xmlns="http://schemas.openxmlformats.org/package/2006/relationships"><Relationship Id="rId3" Type="http://schemas.openxmlformats.org/officeDocument/2006/relationships/image" Target="../media/image198.jp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199.jp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200.jp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201.jp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3" Type="http://schemas.openxmlformats.org/officeDocument/2006/relationships/image" Target="../media/image189.jp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image" Target="../media/image203.jp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204.jp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205.jpe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image" Target="../media/image206.jpg"/><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3" Type="http://schemas.openxmlformats.org/officeDocument/2006/relationships/image" Target="../media/image207.jp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3" Type="http://schemas.openxmlformats.org/officeDocument/2006/relationships/image" Target="../media/image208.jp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3" Type="http://schemas.openxmlformats.org/officeDocument/2006/relationships/image" Target="../media/image209.jpg"/><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3" Type="http://schemas.openxmlformats.org/officeDocument/2006/relationships/image" Target="../media/image210.jpg"/><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3" Type="http://schemas.openxmlformats.org/officeDocument/2006/relationships/image" Target="../media/image211.jpg"/><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043608" y="1268760"/>
            <a:ext cx="5472608" cy="1728192"/>
          </a:xfrm>
        </p:spPr>
        <p:txBody>
          <a:bodyPr>
            <a:normAutofit/>
          </a:bodyPr>
          <a:lstStyle/>
          <a:p>
            <a:r>
              <a:rPr lang="es-ES" sz="4000" dirty="0"/>
              <a:t>JARDINES DE TAIWAN</a:t>
            </a:r>
          </a:p>
        </p:txBody>
      </p:sp>
      <p:sp>
        <p:nvSpPr>
          <p:cNvPr id="3" name="2 Subtítulo"/>
          <p:cNvSpPr>
            <a:spLocks noGrp="1"/>
          </p:cNvSpPr>
          <p:nvPr>
            <p:ph type="subTitle" idx="1"/>
          </p:nvPr>
        </p:nvSpPr>
        <p:spPr>
          <a:xfrm>
            <a:off x="2123728" y="4941168"/>
            <a:ext cx="4680520"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61440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228 Peace Memorial Park.</a:t>
            </a:r>
          </a:p>
        </p:txBody>
      </p:sp>
      <p:sp>
        <p:nvSpPr>
          <p:cNvPr id="3" name="2 Marcador de contenido"/>
          <p:cNvSpPr>
            <a:spLocks noGrp="1"/>
          </p:cNvSpPr>
          <p:nvPr>
            <p:ph idx="1"/>
          </p:nvPr>
        </p:nvSpPr>
        <p:spPr/>
        <p:txBody>
          <a:bodyPr>
            <a:normAutofit/>
          </a:bodyPr>
          <a:lstStyle/>
          <a:p>
            <a:r>
              <a:rPr lang="es-ES" sz="2000" dirty="0"/>
              <a:t>228 Peace Memorial Park es un lugar histórico y parque municipal ubicado en 3 Ketagalan bulevar , Zhongzheng District , Taipei , Taiwan .</a:t>
            </a:r>
          </a:p>
          <a:p>
            <a:r>
              <a:rPr lang="es-ES" sz="2000" dirty="0"/>
              <a:t> El parque es el hogar de la Taipei 228 Memorial Museum, ubicado en el sitio de una antigua estación de radio que operaba bajo el dominio japonés y el Kuomintang.</a:t>
            </a:r>
          </a:p>
          <a:p>
            <a:r>
              <a:rPr lang="es-ES" sz="2000" dirty="0"/>
              <a:t> El parque cuenta con una serie de monumentos a las víctimas del Incidente 228 de 1947, incluido el Taipei 228 Memorial de que está en el centro del parque. </a:t>
            </a:r>
          </a:p>
        </p:txBody>
      </p:sp>
    </p:spTree>
    <p:extLst>
      <p:ext uri="{BB962C8B-B14F-4D97-AF65-F5344CB8AC3E}">
        <p14:creationId xmlns:p14="http://schemas.microsoft.com/office/powerpoint/2010/main" val="3609468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6563072" cy="5565232"/>
          </a:xfrm>
        </p:spPr>
        <p:txBody>
          <a:bodyPr>
            <a:normAutofit/>
          </a:bodyPr>
          <a:lstStyle/>
          <a:p>
            <a:r>
              <a:rPr lang="es-ES" sz="2000" dirty="0"/>
              <a:t>El Museo Nacional de Taiwán se sitúa en la entrada norte del parque. El parque también cuenta con una concha acústica y el ejercicio de las áreas.</a:t>
            </a:r>
          </a:p>
          <a:p>
            <a:r>
              <a:rPr lang="es-ES" sz="2000" dirty="0"/>
              <a:t>El parque, diseñado por el arquitecto taiwanés, Tsu-Chai Cheng, fue establecido en 1908 como Taihoku Park durante el período colonial japonés. Fue el primer parque urbano de estilo europeo en Taiwán, situado en los terrenos de la Oficina del Gobernador colonial (actual Oficinas presidenciales ). </a:t>
            </a:r>
          </a:p>
          <a:p>
            <a:r>
              <a:rPr lang="es-ES" sz="2000" dirty="0"/>
              <a:t>En 1930 las autoridades japonesas de Taiwán establecieron una estación de radio en el sitio. La estación inicialmente albergaba la Oficina de Difusión de Taipei, un brazo de la Oficina de Información de la Oficina del Gobierno General Propaganda. La Asociación Broadcast Taiwan .</a:t>
            </a:r>
          </a:p>
        </p:txBody>
      </p:sp>
    </p:spTree>
    <p:extLst>
      <p:ext uri="{BB962C8B-B14F-4D97-AF65-F5344CB8AC3E}">
        <p14:creationId xmlns:p14="http://schemas.microsoft.com/office/powerpoint/2010/main" val="3953973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6635080" cy="5637240"/>
          </a:xfrm>
        </p:spPr>
        <p:txBody>
          <a:bodyPr>
            <a:normAutofit/>
          </a:bodyPr>
          <a:lstStyle/>
          <a:p>
            <a:r>
              <a:rPr lang="es-ES" sz="2000" dirty="0"/>
              <a:t>Al año siguiente se formó y se le dio la responsabilidad de las emisiones de toda la isla. La estación de radio Taihoku Park se convirtió en el centro de la actividad de difusión de la Asociación.</a:t>
            </a:r>
          </a:p>
          <a:p>
            <a:r>
              <a:rPr lang="es-ES" sz="2000" dirty="0"/>
              <a:t> El parque fue rebautizado Taipei New Park en 1945 por el Kuomintang autoridades que reemplazaron a los japoneses al final de la segunda guerra mundial en 1945.</a:t>
            </a:r>
          </a:p>
          <a:p>
            <a:r>
              <a:rPr lang="es-ES" sz="2000" dirty="0"/>
              <a:t> Se cambió el nombre del organismo de radiodifusión el Taiwan Broadcasting Company. </a:t>
            </a:r>
          </a:p>
          <a:p>
            <a:r>
              <a:rPr lang="es-ES" sz="2000" dirty="0"/>
              <a:t>La estación se convirtió en el órgano de difusión primaria del gobierno del Kuomintang y militar. </a:t>
            </a:r>
          </a:p>
          <a:p>
            <a:endParaRPr lang="es-ES" sz="2000" dirty="0"/>
          </a:p>
        </p:txBody>
      </p:sp>
    </p:spTree>
    <p:extLst>
      <p:ext uri="{BB962C8B-B14F-4D97-AF65-F5344CB8AC3E}">
        <p14:creationId xmlns:p14="http://schemas.microsoft.com/office/powerpoint/2010/main" val="3181405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563072" cy="6141296"/>
          </a:xfrm>
        </p:spPr>
        <p:txBody>
          <a:bodyPr>
            <a:normAutofit/>
          </a:bodyPr>
          <a:lstStyle/>
          <a:p>
            <a:r>
              <a:rPr lang="es-ES" sz="2000" dirty="0"/>
              <a:t>En 1947, un grupo de manifestantes, furiosos por una acción policial brutal contra civiles taiwaneses, se hizo cargo de la estación y lo utilizó para difundir acusaciones contra el gobierno del Kuomintang.</a:t>
            </a:r>
          </a:p>
          <a:p>
            <a:r>
              <a:rPr lang="es-ES" sz="2000" dirty="0"/>
              <a:t> La acción forma parte de una cadena de acontecimientos que ahora se conoce como el Incidente 228 . </a:t>
            </a:r>
          </a:p>
          <a:p>
            <a:r>
              <a:rPr lang="es-ES" sz="2000" dirty="0"/>
              <a:t>A, la represión más severa posterior por parte del gobierno nacionalista restauró la estación para el control del Kuomintang y marcó el comienzo de período de Taiwán Terror Blanco .</a:t>
            </a:r>
          </a:p>
          <a:p>
            <a:r>
              <a:rPr lang="es-ES" sz="2000" dirty="0"/>
              <a:t>Dos años más tarde, el Kuomintang perdió terreno en la guerra civil china y sus líderes se retiraron a Taiwán. Preocupados por establecerse como verdadero gobierno nacional de China en el exilio, que se llama Oficina del Broadcasting Corporation of China (BCC).  </a:t>
            </a:r>
          </a:p>
        </p:txBody>
      </p:sp>
    </p:spTree>
    <p:extLst>
      <p:ext uri="{BB962C8B-B14F-4D97-AF65-F5344CB8AC3E}">
        <p14:creationId xmlns:p14="http://schemas.microsoft.com/office/powerpoint/2010/main" val="2461958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275040" cy="5925272"/>
          </a:xfrm>
        </p:spPr>
        <p:txBody>
          <a:bodyPr>
            <a:normAutofit/>
          </a:bodyPr>
          <a:lstStyle/>
          <a:p>
            <a:r>
              <a:rPr lang="es-ES" sz="2000" dirty="0"/>
              <a:t>El gobierno de la ciudad de Taipei se hizo cargo de la operación del edificio de la estación de radio cuando la BCC se trasladó en 1972. Funcionarios de la ciudad hizo el sitio de los Parques Taipei City Government y las luces de calle de Office. </a:t>
            </a:r>
          </a:p>
          <a:p>
            <a:r>
              <a:rPr lang="es-ES" sz="2000" dirty="0"/>
              <a:t>Como Taiwan entró en su período moderno de la democracia en la década de 1990, las reformas del presidente Lee Teng-hui invitados discusión libre del pasado de Taiwan. </a:t>
            </a:r>
          </a:p>
          <a:p>
            <a:r>
              <a:rPr lang="es-ES" sz="2000" dirty="0"/>
              <a:t>Por primera vez el Incidente 228 de 1947 se reconoció oficialmente y su significado debatido abiertamente. En 1996 el gobierno de la ciudad de Taipei designó a la ex estación de radio de la construcción de un sitio histórico. El edificio se hizo la casa de la Taipei 228 Memorial Museum y el parque fue dedicado de nuevo como "2/28 Peace Memorial Park". </a:t>
            </a:r>
          </a:p>
          <a:p>
            <a:endParaRPr lang="es-ES" sz="2000" dirty="0"/>
          </a:p>
        </p:txBody>
      </p:sp>
    </p:spTree>
    <p:extLst>
      <p:ext uri="{BB962C8B-B14F-4D97-AF65-F5344CB8AC3E}">
        <p14:creationId xmlns:p14="http://schemas.microsoft.com/office/powerpoint/2010/main" val="3873070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5582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1176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7928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624" b="6279"/>
          <a:stretch/>
        </p:blipFill>
        <p:spPr>
          <a:xfrm>
            <a:off x="0" y="0"/>
            <a:ext cx="9144000" cy="6858000"/>
          </a:xfrm>
          <a:prstGeom prst="rect">
            <a:avLst/>
          </a:prstGeom>
        </p:spPr>
      </p:pic>
    </p:spTree>
    <p:extLst>
      <p:ext uri="{BB962C8B-B14F-4D97-AF65-F5344CB8AC3E}">
        <p14:creationId xmlns:p14="http://schemas.microsoft.com/office/powerpoint/2010/main" val="4024518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7778"/>
          <a:stretch/>
        </p:blipFill>
        <p:spPr>
          <a:xfrm>
            <a:off x="0" y="0"/>
            <a:ext cx="9144000" cy="6858000"/>
          </a:xfrm>
          <a:prstGeom prst="rect">
            <a:avLst/>
          </a:prstGeom>
        </p:spPr>
      </p:pic>
    </p:spTree>
    <p:extLst>
      <p:ext uri="{BB962C8B-B14F-4D97-AF65-F5344CB8AC3E}">
        <p14:creationId xmlns:p14="http://schemas.microsoft.com/office/powerpoint/2010/main" val="3476426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7724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7350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283968"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0"/>
            <a:ext cx="4860032"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8"/>
            <a:ext cx="4283968"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3968" y="3501008"/>
            <a:ext cx="4860032" cy="3356992"/>
          </a:xfrm>
          <a:prstGeom prst="rect">
            <a:avLst/>
          </a:prstGeom>
        </p:spPr>
      </p:pic>
    </p:spTree>
    <p:extLst>
      <p:ext uri="{BB962C8B-B14F-4D97-AF65-F5344CB8AC3E}">
        <p14:creationId xmlns:p14="http://schemas.microsoft.com/office/powerpoint/2010/main" val="3010315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3501009"/>
            <a:ext cx="4644008" cy="3356991"/>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8"/>
            <a:ext cx="4499992"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1"/>
            <a:ext cx="4644008" cy="3501008"/>
          </a:xfrm>
          <a:prstGeom prst="rect">
            <a:avLst/>
          </a:prstGeom>
        </p:spPr>
      </p:pic>
    </p:spTree>
    <p:extLst>
      <p:ext uri="{BB962C8B-B14F-4D97-AF65-F5344CB8AC3E}">
        <p14:creationId xmlns:p14="http://schemas.microsoft.com/office/powerpoint/2010/main" val="175127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8608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0029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7917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166" t="6467" r="1834" b="2847"/>
          <a:stretch/>
        </p:blipFill>
        <p:spPr>
          <a:xfrm>
            <a:off x="0" y="0"/>
            <a:ext cx="9144000" cy="6858000"/>
          </a:xfrm>
          <a:prstGeom prst="rect">
            <a:avLst/>
          </a:prstGeom>
        </p:spPr>
      </p:pic>
    </p:spTree>
    <p:extLst>
      <p:ext uri="{BB962C8B-B14F-4D97-AF65-F5344CB8AC3E}">
        <p14:creationId xmlns:p14="http://schemas.microsoft.com/office/powerpoint/2010/main" val="4040448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5464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2343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71668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8045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8476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Chiayi Park, Chiayi City.</a:t>
            </a:r>
          </a:p>
        </p:txBody>
      </p:sp>
      <p:sp>
        <p:nvSpPr>
          <p:cNvPr id="3" name="2 Marcador de contenido"/>
          <p:cNvSpPr>
            <a:spLocks noGrp="1"/>
          </p:cNvSpPr>
          <p:nvPr>
            <p:ph idx="1"/>
          </p:nvPr>
        </p:nvSpPr>
        <p:spPr/>
        <p:txBody>
          <a:bodyPr>
            <a:normAutofit/>
          </a:bodyPr>
          <a:lstStyle/>
          <a:p>
            <a:r>
              <a:rPr lang="es-ES" sz="2000" dirty="0"/>
              <a:t>La primera cosa a tener en cuenta es que esto no es "un lugar". Los motivos de hecho cubren un área, cerca de 270.000 metros cuadrados de tamaño. Con todo lo que la tierra disponible, es justo que debe haber un lugar para todos. Uno de los mejores puntos sobre el parque es que quien quiera que seas, y sin embargo le gusta pasar sus tardes de fin de semana, usted encontrará algo para satisfacer sus intereses. El mayor logro del parque, sin embargo, es que cada función es especial en su propio derecho, y podría mantenerse como la razón de su visita. </a:t>
            </a:r>
          </a:p>
        </p:txBody>
      </p:sp>
    </p:spTree>
    <p:extLst>
      <p:ext uri="{BB962C8B-B14F-4D97-AF65-F5344CB8AC3E}">
        <p14:creationId xmlns:p14="http://schemas.microsoft.com/office/powerpoint/2010/main" val="25492905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6491064" cy="5565232"/>
          </a:xfrm>
        </p:spPr>
        <p:txBody>
          <a:bodyPr>
            <a:normAutofit/>
          </a:bodyPr>
          <a:lstStyle/>
          <a:p>
            <a:r>
              <a:rPr lang="es-ES" sz="2000" dirty="0"/>
              <a:t>Cuando se ponen todos juntos en un solo lugar, tiene una superficie de tierra tan abarrotado lleno de interés, variedad y belleza, que llamarlo "un parque" parece hacer una gran injusticia. </a:t>
            </a:r>
          </a:p>
          <a:p>
            <a:r>
              <a:rPr lang="es-ES" sz="2000" dirty="0"/>
              <a:t>Chiayi Parque fue creado hace más de 60 años, cuando Taiwan estaba bajo el dominio colonial de Japón. No es de extrañar entonces, que las influencias japonesas pueden verse por todas partes en los jardines del parque y muchos pabellones. En ninguna parte son más evidentes, sin embargo, que en un grupo de viejos edificios de estilo japonés que ahora albergan un museo que relata la historia de ambos Chiayi Park y la ciudad de Chiayi. Todas las exposiciones del museo están en chino, pero los extranjeros todavía se les aconseja tomar un vistazo en el interior como los pequeños edificios son realmente muy bonitos. </a:t>
            </a:r>
          </a:p>
          <a:p>
            <a:endParaRPr lang="es-ES" sz="2000" dirty="0"/>
          </a:p>
          <a:p>
            <a:endParaRPr lang="es-ES" sz="2000" dirty="0"/>
          </a:p>
          <a:p>
            <a:endParaRPr lang="es-ES" sz="2000" dirty="0"/>
          </a:p>
        </p:txBody>
      </p:sp>
    </p:spTree>
    <p:extLst>
      <p:ext uri="{BB962C8B-B14F-4D97-AF65-F5344CB8AC3E}">
        <p14:creationId xmlns:p14="http://schemas.microsoft.com/office/powerpoint/2010/main" val="893805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356992"/>
            <a:ext cx="4788024" cy="3501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760"/>
            <a:ext cx="4788024" cy="3381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8024" y="2832740"/>
            <a:ext cx="4355976" cy="40252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8024" y="-24760"/>
            <a:ext cx="4355976"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84691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99992"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0"/>
            <a:ext cx="4644008" cy="3517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517424"/>
            <a:ext cx="4572000" cy="3340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429000"/>
            <a:ext cx="45720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31451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270103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14558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09553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97149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88"/>
          <a:stretch/>
        </p:blipFill>
        <p:spPr>
          <a:xfrm>
            <a:off x="0" y="0"/>
            <a:ext cx="9144000" cy="6858000"/>
          </a:xfrm>
          <a:prstGeom prst="rect">
            <a:avLst/>
          </a:prstGeom>
        </p:spPr>
      </p:pic>
    </p:spTree>
    <p:extLst>
      <p:ext uri="{BB962C8B-B14F-4D97-AF65-F5344CB8AC3E}">
        <p14:creationId xmlns:p14="http://schemas.microsoft.com/office/powerpoint/2010/main" val="12291902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21832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5963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30120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73016"/>
          </a:xfrm>
          <a:prstGeom prst="rect">
            <a:avLst/>
          </a:prstGeom>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7984" y="0"/>
            <a:ext cx="4716016"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7984" y="3429000"/>
            <a:ext cx="4708376" cy="3449960"/>
          </a:xfrm>
          <a:prstGeom prst="rect">
            <a:avLst/>
          </a:prstGeom>
        </p:spPr>
      </p:pic>
    </p:spTree>
    <p:extLst>
      <p:ext uri="{BB962C8B-B14F-4D97-AF65-F5344CB8AC3E}">
        <p14:creationId xmlns:p14="http://schemas.microsoft.com/office/powerpoint/2010/main" val="37427503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28924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33" t="2384" r="1333" b="6124"/>
          <a:stretch/>
        </p:blipFill>
        <p:spPr>
          <a:xfrm>
            <a:off x="0" y="0"/>
            <a:ext cx="9144000" cy="6858000"/>
          </a:xfrm>
          <a:prstGeom prst="rect">
            <a:avLst/>
          </a:prstGeom>
        </p:spPr>
      </p:pic>
    </p:spTree>
    <p:extLst>
      <p:ext uri="{BB962C8B-B14F-4D97-AF65-F5344CB8AC3E}">
        <p14:creationId xmlns:p14="http://schemas.microsoft.com/office/powerpoint/2010/main" val="149417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81286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00175"/>
            <a:ext cx="9323512" cy="8258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09828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Daan Forest Park.-Taipei</a:t>
            </a:r>
            <a:br>
              <a:rPr lang="es-ES" dirty="0"/>
            </a:br>
            <a:endParaRPr lang="es-ES" dirty="0"/>
          </a:p>
        </p:txBody>
      </p:sp>
      <p:sp>
        <p:nvSpPr>
          <p:cNvPr id="4" name="3 Marcador de contenido"/>
          <p:cNvSpPr>
            <a:spLocks noGrp="1"/>
          </p:cNvSpPr>
          <p:nvPr>
            <p:ph idx="1"/>
          </p:nvPr>
        </p:nvSpPr>
        <p:spPr/>
        <p:txBody>
          <a:bodyPr>
            <a:normAutofit/>
          </a:bodyPr>
          <a:lstStyle/>
          <a:p>
            <a:r>
              <a:rPr lang="es-ES" dirty="0"/>
              <a:t>Parque forestal Daan o Daan Park es un parque público situado cerca del centro de la Da'an Distrito de Taipei , Taiwán . El parque ocupa </a:t>
            </a:r>
            <a:r>
              <a:rPr lang="es-ES" sz="2000" dirty="0"/>
              <a:t>veintiséis</a:t>
            </a:r>
            <a:r>
              <a:rPr lang="es-ES" dirty="0"/>
              <a:t> hectáreas y limita por el norte, sur, este y oeste de Xinyi carretera , Heping Road , Jianguo Road y Xinsheng carretera , respectivamente. El parque es utilizado por los residentes de Taipei como un espacio verde de actividad y para diversas actividades al aire libre. </a:t>
            </a:r>
          </a:p>
          <a:p>
            <a:r>
              <a:rPr lang="es-ES" dirty="0"/>
              <a:t> El parque fue creado en 1994 por el entonces alcalde Chen Shui-bian, tras el desalojo de los ocupantes ilegales de toda la vida y la demolición de las construcciones ilegales en el terrenos municipales. </a:t>
            </a:r>
          </a:p>
        </p:txBody>
      </p:sp>
    </p:spTree>
    <p:extLst>
      <p:ext uri="{BB962C8B-B14F-4D97-AF65-F5344CB8AC3E}">
        <p14:creationId xmlns:p14="http://schemas.microsoft.com/office/powerpoint/2010/main" val="35835974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6275040" cy="5781256"/>
          </a:xfrm>
        </p:spPr>
        <p:txBody>
          <a:bodyPr>
            <a:normAutofit/>
          </a:bodyPr>
          <a:lstStyle/>
          <a:p>
            <a:r>
              <a:rPr lang="es-ES" sz="2000" dirty="0"/>
              <a:t>Parque forestal Daan estaba destinado a jugar un papel similar al de otros grandes parques de la ciudad, como la ciudad de Nueva York 's Central Park y Londres 's Hyde Park , que actúa como el "pulmón de la ciudad de Taipei", y como un respiro para los residentes del bullicio de la vida en Taipei. Al igual que en los grandes parques de otras ciudades, Daan Park está rodeado por los precios de los condominios altos luxery que recuperan una prima debido a sus puntos de vista deseables, algunos alcanzando el precio de $ 400 millones de nuevos dólares taiwaneses (unos 14  millones de dólares USA ) en 2012. </a:t>
            </a:r>
          </a:p>
        </p:txBody>
      </p:sp>
    </p:spTree>
    <p:extLst>
      <p:ext uri="{BB962C8B-B14F-4D97-AF65-F5344CB8AC3E}">
        <p14:creationId xmlns:p14="http://schemas.microsoft.com/office/powerpoint/2010/main" val="36160079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6347048" cy="5493224"/>
          </a:xfrm>
        </p:spPr>
        <p:txBody>
          <a:bodyPr>
            <a:normAutofit/>
          </a:bodyPr>
          <a:lstStyle/>
          <a:p>
            <a:r>
              <a:rPr lang="es-ES" sz="2000" dirty="0"/>
              <a:t>El parque es el hogar de una amplia variedad de animales, como las ardillas, y varias especies de patos, garzas y tortugas. </a:t>
            </a:r>
          </a:p>
          <a:p>
            <a:r>
              <a:rPr lang="es-ES" sz="2000" dirty="0"/>
              <a:t> Daan parque Forestal contiene dos estanques, varios pabellones, y caminos que dan un paseo, y así como instalaciones recreativas culturales como un anfiteatro, parque infantil, un circuito de footing y una pista de patinaje. </a:t>
            </a:r>
          </a:p>
          <a:p>
            <a:r>
              <a:rPr lang="es-ES" sz="2000" dirty="0"/>
              <a:t>También contiene un estacionamiento subterráneo. El acceso al parque es por metro de Taipei es proporcionada por la estación de Daan Parque situado en el extremo norte del parque. </a:t>
            </a:r>
          </a:p>
        </p:txBody>
      </p:sp>
    </p:spTree>
    <p:extLst>
      <p:ext uri="{BB962C8B-B14F-4D97-AF65-F5344CB8AC3E}">
        <p14:creationId xmlns:p14="http://schemas.microsoft.com/office/powerpoint/2010/main" val="11237593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18166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64231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85206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22190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79794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756"/>
          <a:stretch/>
        </p:blipFill>
        <p:spPr>
          <a:xfrm>
            <a:off x="0" y="-171400"/>
            <a:ext cx="9144000" cy="7029400"/>
          </a:xfrm>
          <a:prstGeom prst="rect">
            <a:avLst/>
          </a:prstGeom>
        </p:spPr>
      </p:pic>
    </p:spTree>
    <p:extLst>
      <p:ext uri="{BB962C8B-B14F-4D97-AF65-F5344CB8AC3E}">
        <p14:creationId xmlns:p14="http://schemas.microsoft.com/office/powerpoint/2010/main" val="8495808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56823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572000"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573016"/>
            <a:ext cx="4572000" cy="3284984"/>
          </a:xfrm>
          <a:prstGeom prst="rect">
            <a:avLst/>
          </a:prstGeom>
        </p:spPr>
      </p:pic>
    </p:spTree>
    <p:extLst>
      <p:ext uri="{BB962C8B-B14F-4D97-AF65-F5344CB8AC3E}">
        <p14:creationId xmlns:p14="http://schemas.microsoft.com/office/powerpoint/2010/main" val="6370749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57301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357301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3573016"/>
            <a:ext cx="4499992"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573015"/>
            <a:ext cx="4644008" cy="3284985"/>
          </a:xfrm>
          <a:prstGeom prst="rect">
            <a:avLst/>
          </a:prstGeom>
        </p:spPr>
      </p:pic>
    </p:spTree>
    <p:extLst>
      <p:ext uri="{BB962C8B-B14F-4D97-AF65-F5344CB8AC3E}">
        <p14:creationId xmlns:p14="http://schemas.microsoft.com/office/powerpoint/2010/main" val="19920870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99007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Dongshan River Water Park.</a:t>
            </a:r>
            <a:br>
              <a:rPr lang="es-ES" dirty="0"/>
            </a:br>
            <a:endParaRPr lang="es-ES" dirty="0"/>
          </a:p>
        </p:txBody>
      </p:sp>
      <p:sp>
        <p:nvSpPr>
          <p:cNvPr id="3" name="2 Marcador de contenido"/>
          <p:cNvSpPr>
            <a:spLocks noGrp="1"/>
          </p:cNvSpPr>
          <p:nvPr>
            <p:ph idx="1"/>
          </p:nvPr>
        </p:nvSpPr>
        <p:spPr/>
        <p:txBody>
          <a:bodyPr>
            <a:noAutofit/>
          </a:bodyPr>
          <a:lstStyle/>
          <a:p>
            <a:r>
              <a:rPr lang="es-ES" sz="2000" dirty="0"/>
              <a:t>Parque Acuático del Río Dongshan, establecido en 1993, es un parque situado en Wujie , Condado de Yilan , Taiwan , en las orillas del río Dongshan. </a:t>
            </a:r>
          </a:p>
          <a:p>
            <a:r>
              <a:rPr lang="es-ES" sz="2000" dirty="0"/>
              <a:t>Su lema es "Cerca del agua, ten verde" (</a:t>
            </a:r>
            <a:r>
              <a:rPr lang="ja-JP" altLang="es-ES" sz="2000" dirty="0"/>
              <a:t>亲近水</a:t>
            </a:r>
            <a:r>
              <a:rPr lang="es-ES" altLang="ja-JP" sz="2000" dirty="0"/>
              <a:t>,</a:t>
            </a:r>
            <a:r>
              <a:rPr lang="ja-JP" altLang="es-ES" sz="2000" dirty="0"/>
              <a:t>拥有绿</a:t>
            </a:r>
            <a:r>
              <a:rPr lang="es-ES" altLang="ja-JP" sz="2000" dirty="0"/>
              <a:t>).</a:t>
            </a:r>
          </a:p>
          <a:p>
            <a:r>
              <a:rPr lang="es-ES" sz="2000" dirty="0"/>
              <a:t> Es uno de los puntos escénicos más famosos de Taiwán. </a:t>
            </a:r>
          </a:p>
          <a:p>
            <a:r>
              <a:rPr lang="es-ES" sz="2000" dirty="0"/>
              <a:t> El Folklore Yilan Internacional para la Infancia y el Festival Folkgame se llevó a cabo en el parque anualmente hasta de 2007. </a:t>
            </a:r>
          </a:p>
          <a:p>
            <a:r>
              <a:rPr lang="es-ES" sz="2000" dirty="0"/>
              <a:t> Debido al SARS , el festival fue cancelado en 2003</a:t>
            </a:r>
          </a:p>
        </p:txBody>
      </p:sp>
    </p:spTree>
    <p:extLst>
      <p:ext uri="{BB962C8B-B14F-4D97-AF65-F5344CB8AC3E}">
        <p14:creationId xmlns:p14="http://schemas.microsoft.com/office/powerpoint/2010/main" val="4510408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21642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53148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68" y="-48731"/>
            <a:ext cx="5184204" cy="3645024"/>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1"/>
            <a:ext cx="3923928" cy="3596293"/>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72" y="3596292"/>
            <a:ext cx="3923928" cy="3261708"/>
          </a:xfrm>
          <a:prstGeom prst="rect">
            <a:avLst/>
          </a:prstGeom>
        </p:spPr>
      </p:pic>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68" y="3602564"/>
            <a:ext cx="5184204" cy="3234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72132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92431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70895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7429371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1"/>
          </a:xfrm>
          <a:prstGeom prst="rect">
            <a:avLst/>
          </a:prstGeom>
        </p:spPr>
      </p:pic>
    </p:spTree>
    <p:extLst>
      <p:ext uri="{BB962C8B-B14F-4D97-AF65-F5344CB8AC3E}">
        <p14:creationId xmlns:p14="http://schemas.microsoft.com/office/powerpoint/2010/main" val="13137466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0135042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3017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Lin Family Garden in Taipei.</a:t>
            </a:r>
          </a:p>
        </p:txBody>
      </p:sp>
      <p:sp>
        <p:nvSpPr>
          <p:cNvPr id="3" name="2 Marcador de contenido"/>
          <p:cNvSpPr>
            <a:spLocks noGrp="1"/>
          </p:cNvSpPr>
          <p:nvPr>
            <p:ph idx="1"/>
          </p:nvPr>
        </p:nvSpPr>
        <p:spPr/>
        <p:txBody>
          <a:bodyPr>
            <a:normAutofit/>
          </a:bodyPr>
          <a:lstStyle/>
          <a:p>
            <a:r>
              <a:rPr lang="es-ES" sz="2000" dirty="0"/>
              <a:t>El Ben Yuan Lin Family Mansion y Jardín (</a:t>
            </a:r>
            <a:r>
              <a:rPr lang="ja-JP" altLang="es-ES" sz="2000" dirty="0"/>
              <a:t>林本源园邸</a:t>
            </a:r>
            <a:r>
              <a:rPr lang="es-ES" altLang="ja-JP" sz="2000" dirty="0"/>
              <a:t>) </a:t>
            </a:r>
            <a:r>
              <a:rPr lang="es-ES" sz="2000" dirty="0"/>
              <a:t>en Banqiao Distrito , New Taipei City , Taiwan era una residencia construida por el Lin Yuan Ben familia .</a:t>
            </a:r>
          </a:p>
          <a:p>
            <a:r>
              <a:rPr lang="es-ES" sz="2000" dirty="0"/>
              <a:t> Es ejemplo sobreviviente más completa de Taiwán de la arquitectura tradicional jardín chino. </a:t>
            </a:r>
          </a:p>
          <a:p>
            <a:r>
              <a:rPr lang="es-ES" sz="2000" dirty="0"/>
              <a:t>La mansión y el jardín - junto con el Wu Jardín Tainan (</a:t>
            </a:r>
            <a:r>
              <a:rPr lang="ja-JP" altLang="es-ES" sz="2000" dirty="0"/>
              <a:t>台南吴园</a:t>
            </a:r>
            <a:r>
              <a:rPr lang="es-ES" altLang="ja-JP" sz="2000" dirty="0"/>
              <a:t>), </a:t>
            </a:r>
            <a:r>
              <a:rPr lang="es-ES" sz="2000" dirty="0"/>
              <a:t>Hsinchu Beiguo Jardín (</a:t>
            </a:r>
            <a:r>
              <a:rPr lang="ja-JP" altLang="es-ES" sz="2000" dirty="0"/>
              <a:t>新竹北郭园</a:t>
            </a:r>
            <a:r>
              <a:rPr lang="es-ES" altLang="ja-JP" sz="2000" dirty="0"/>
              <a:t>), </a:t>
            </a:r>
            <a:r>
              <a:rPr lang="es-ES" sz="2000" dirty="0"/>
              <a:t>y Wufeng mansión y el jardín (</a:t>
            </a:r>
            <a:r>
              <a:rPr lang="ja-JP" altLang="es-ES" sz="2000" dirty="0"/>
              <a:t>雾峰林家宅园</a:t>
            </a:r>
            <a:r>
              <a:rPr lang="es-ES" altLang="ja-JP" sz="2000" dirty="0"/>
              <a:t>) - </a:t>
            </a:r>
            <a:r>
              <a:rPr lang="es-ES" sz="2000" dirty="0"/>
              <a:t>se conocen colectivamente como el Four Grandes jardines de Taiwán (</a:t>
            </a:r>
            <a:r>
              <a:rPr lang="ja-JP" altLang="es-ES" sz="2000" dirty="0"/>
              <a:t>台湾 四大 名 园</a:t>
            </a:r>
            <a:r>
              <a:rPr lang="es-ES" altLang="ja-JP" sz="2000" dirty="0"/>
              <a:t>). </a:t>
            </a:r>
            <a:endParaRPr lang="es-ES" sz="2000" dirty="0"/>
          </a:p>
        </p:txBody>
      </p:sp>
    </p:spTree>
    <p:extLst>
      <p:ext uri="{BB962C8B-B14F-4D97-AF65-F5344CB8AC3E}">
        <p14:creationId xmlns:p14="http://schemas.microsoft.com/office/powerpoint/2010/main" val="25619477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6419056" cy="5421216"/>
          </a:xfrm>
        </p:spPr>
        <p:txBody>
          <a:bodyPr>
            <a:normAutofit/>
          </a:bodyPr>
          <a:lstStyle/>
          <a:p>
            <a:r>
              <a:rPr lang="es-ES" dirty="0"/>
              <a:t>Esta residencia se remonta a 1847, en el momento de una "casa de alquiler" para la familia Lin Ben Yuan en el norte. </a:t>
            </a:r>
          </a:p>
          <a:p>
            <a:r>
              <a:rPr lang="es-ES" dirty="0"/>
              <a:t>Más tarde fue ampliado por el hermanos Lin Guohua (</a:t>
            </a:r>
            <a:r>
              <a:rPr lang="ja-JP" altLang="es-ES" dirty="0"/>
              <a:t>林国华</a:t>
            </a:r>
            <a:r>
              <a:rPr lang="es-ES" altLang="ja-JP" dirty="0"/>
              <a:t>) </a:t>
            </a:r>
            <a:r>
              <a:rPr lang="es-ES" dirty="0"/>
              <a:t>y Lin Guofang (</a:t>
            </a:r>
            <a:r>
              <a:rPr lang="ja-JP" altLang="es-ES" dirty="0"/>
              <a:t>林国芳</a:t>
            </a:r>
            <a:r>
              <a:rPr lang="es-ES" altLang="ja-JP" dirty="0"/>
              <a:t>), </a:t>
            </a:r>
            <a:r>
              <a:rPr lang="es-ES" dirty="0"/>
              <a:t>convirtiéndose en la residencia de la familia Lin Yuan Ben. </a:t>
            </a:r>
          </a:p>
          <a:p>
            <a:r>
              <a:rPr lang="es-ES" dirty="0"/>
              <a:t>En la actualidad, la mansión y el jardín está bajo la responsabilidad conjunta del Yuan Ejecutivo Comité de Construcción de la Cultura, Ministerio del Interior , Ministerio de Transportes y Comunicaciones de la Oficina de Turismo, Gobierno Provincial de Taiwan, y el gobierno de la Nueva Ciudad de Taipei para la protección y restauración, que ha designado, además, como un sitio histórico de clase 2. </a:t>
            </a:r>
          </a:p>
        </p:txBody>
      </p:sp>
    </p:spTree>
    <p:extLst>
      <p:ext uri="{BB962C8B-B14F-4D97-AF65-F5344CB8AC3E}">
        <p14:creationId xmlns:p14="http://schemas.microsoft.com/office/powerpoint/2010/main" val="10502333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6059016" cy="5421216"/>
          </a:xfrm>
        </p:spPr>
        <p:txBody>
          <a:bodyPr>
            <a:normAutofit/>
          </a:bodyPr>
          <a:lstStyle/>
          <a:p>
            <a:r>
              <a:rPr lang="es-ES" sz="2000" dirty="0"/>
              <a:t>La mansión y el jardín tiene una superficie aproximada de 20.000 metros cuadrados . </a:t>
            </a:r>
          </a:p>
          <a:p>
            <a:r>
              <a:rPr lang="es-ES" sz="2000" dirty="0"/>
              <a:t>El jardín también se conoce como el Banqiao Lin Family Garden (</a:t>
            </a:r>
            <a:r>
              <a:rPr lang="ja-JP" altLang="es-ES" sz="2000" dirty="0"/>
              <a:t>板桥 林 家 花园</a:t>
            </a:r>
            <a:r>
              <a:rPr lang="es-ES" altLang="ja-JP" sz="2000" dirty="0"/>
              <a:t>). </a:t>
            </a:r>
          </a:p>
          <a:p>
            <a:r>
              <a:rPr lang="es-ES" sz="2000" dirty="0"/>
              <a:t>Los tres patios de la Mansion al oeste del jardín pertenecen a la Asociación de Comercio de sacrificio de la Familia Lin. </a:t>
            </a:r>
          </a:p>
          <a:p>
            <a:r>
              <a:rPr lang="es-ES" sz="2000" dirty="0"/>
              <a:t>Es necesario contar con una ventaja de guía turístico para entrar en el interior de la mansión.</a:t>
            </a:r>
          </a:p>
          <a:p>
            <a:r>
              <a:rPr lang="es-ES" sz="2000" dirty="0"/>
              <a:t>Un antepasado de la familia Lin Yuan Ben, Lin Yingyin (</a:t>
            </a:r>
            <a:r>
              <a:rPr lang="ja-JP" altLang="es-ES" sz="2000" dirty="0"/>
              <a:t>林应寅</a:t>
            </a:r>
            <a:r>
              <a:rPr lang="es-ES" altLang="ja-JP" sz="2000" dirty="0"/>
              <a:t>), </a:t>
            </a:r>
            <a:r>
              <a:rPr lang="es-ES" sz="2000" dirty="0"/>
              <a:t>llegó a Taiwan en 1778, al principio de establecerse en la Xinzhuangarea . Después, su hijo Lin Pinghou (</a:t>
            </a:r>
            <a:r>
              <a:rPr lang="ja-JP" altLang="es-ES" sz="2000" dirty="0"/>
              <a:t>林平侯</a:t>
            </a:r>
            <a:r>
              <a:rPr lang="es-ES" altLang="ja-JP" sz="2000" dirty="0"/>
              <a:t>) </a:t>
            </a:r>
            <a:r>
              <a:rPr lang="es-ES" sz="2000" dirty="0"/>
              <a:t>vendió arroz para ganarse la vida.  </a:t>
            </a:r>
          </a:p>
        </p:txBody>
      </p:sp>
    </p:spTree>
    <p:extLst>
      <p:ext uri="{BB962C8B-B14F-4D97-AF65-F5344CB8AC3E}">
        <p14:creationId xmlns:p14="http://schemas.microsoft.com/office/powerpoint/2010/main" val="8144211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124744"/>
            <a:ext cx="6264696" cy="5349208"/>
          </a:xfrm>
        </p:spPr>
        <p:txBody>
          <a:bodyPr>
            <a:normAutofit/>
          </a:bodyPr>
          <a:lstStyle/>
          <a:p>
            <a:r>
              <a:rPr lang="es-ES" dirty="0"/>
              <a:t> A través de esto, él fue capaz de ganar una fortuna, compró una gran cantidad de tierras de cultivo, y estableció la futura fortuna de la familia Lin Yuan Ben. </a:t>
            </a:r>
          </a:p>
          <a:p>
            <a:r>
              <a:rPr lang="es-ES" dirty="0"/>
              <a:t>Hasta entre 1846 y 1848, para el almacenamiento de la renta de los cultivos más conveniente, el tercer hijo de Lin Pinghou, Lin Guohua, y quinto hijo, Lin Guofang, construyeron Biyiguan (</a:t>
            </a:r>
            <a:r>
              <a:rPr lang="ja-JP" altLang="es-ES" dirty="0"/>
              <a:t>弼益馆</a:t>
            </a:r>
            <a:r>
              <a:rPr lang="es-ES" altLang="ja-JP" dirty="0"/>
              <a:t>) </a:t>
            </a:r>
            <a:r>
              <a:rPr lang="es-ES" dirty="0"/>
              <a:t>en el Banqiao zona como una "casa de alquiler" (</a:t>
            </a:r>
            <a:r>
              <a:rPr lang="ja-JP" altLang="es-ES" dirty="0"/>
              <a:t>租馆</a:t>
            </a:r>
            <a:r>
              <a:rPr lang="es-ES" altLang="ja-JP" dirty="0"/>
              <a:t>). </a:t>
            </a:r>
          </a:p>
          <a:p>
            <a:r>
              <a:rPr lang="es-ES" dirty="0"/>
              <a:t>Este edificio tenía una superficie de aproximadamente 150 de ping (500 metros cuadrados), con una forma única, patio cuadrangular, pabellones deportivos en su parte delantera y trasera, y sirvió como un centro para la cobro del alquiler de los cultivos. </a:t>
            </a:r>
          </a:p>
          <a:p>
            <a:endParaRPr lang="es-ES" dirty="0"/>
          </a:p>
        </p:txBody>
      </p:sp>
    </p:spTree>
    <p:extLst>
      <p:ext uri="{BB962C8B-B14F-4D97-AF65-F5344CB8AC3E}">
        <p14:creationId xmlns:p14="http://schemas.microsoft.com/office/powerpoint/2010/main" val="19500534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5987008" cy="5925272"/>
          </a:xfrm>
        </p:spPr>
        <p:txBody>
          <a:bodyPr>
            <a:normAutofit/>
          </a:bodyPr>
          <a:lstStyle/>
          <a:p>
            <a:r>
              <a:rPr lang="es-ES" sz="2000" dirty="0"/>
              <a:t>En 1851, el clan de la familia Lin Yuan Ben movió a Banqiao . El mismo año construyeron la mansión con tres patios (三 落 大厝) para servir como residencia de la familia. </a:t>
            </a:r>
          </a:p>
          <a:p>
            <a:r>
              <a:rPr lang="es-ES" sz="2000" dirty="0"/>
              <a:t>En ese momento, los inmigrantes de Zhangzhou y Quanzhou estaban en brazos con cada otro. Debido a su riqueza y el poder, la familia Lin Yuan Ben se convirtieron en los principales líderes de los inmigrantes Zhangzhou, y la mansión se convirtió en su sede antigua.</a:t>
            </a:r>
          </a:p>
          <a:p>
            <a:r>
              <a:rPr lang="es-ES" sz="2000" dirty="0"/>
              <a:t> Debido a esto, la mansión incorpora una serie de diseños de defensa, y varios centenares de milicianos estaban estacionados allí para hacer guardia. Esto duró hasta el comienzo de la ocupación japonesa de Taiwán en 1895. </a:t>
            </a:r>
          </a:p>
        </p:txBody>
      </p:sp>
    </p:spTree>
    <p:extLst>
      <p:ext uri="{BB962C8B-B14F-4D97-AF65-F5344CB8AC3E}">
        <p14:creationId xmlns:p14="http://schemas.microsoft.com/office/powerpoint/2010/main" val="14583748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6059016" cy="5493224"/>
          </a:xfrm>
        </p:spPr>
        <p:txBody>
          <a:bodyPr/>
          <a:lstStyle/>
          <a:p>
            <a:r>
              <a:rPr lang="es-ES" dirty="0"/>
              <a:t>Después de 1949, el Lin Family Garden fue prestado por el jefe de la familia Lin al gobierno para abrigar temporalmente soldados de tierra firme. En 1977, la familia Lin Yuan Ben donó una parte del jardín para el gobierno del condado de Taipei (ahora New Taipei), y en 1982 abrió sus puertas a los visitantes. Los jardines, arruinados por los establecimientos de los ocupantes ilegales construidas ilegalmente ', fueron restaurados en 1986. </a:t>
            </a:r>
          </a:p>
          <a:p>
            <a:endParaRPr lang="es-ES" dirty="0"/>
          </a:p>
        </p:txBody>
      </p:sp>
    </p:spTree>
    <p:extLst>
      <p:ext uri="{BB962C8B-B14F-4D97-AF65-F5344CB8AC3E}">
        <p14:creationId xmlns:p14="http://schemas.microsoft.com/office/powerpoint/2010/main" val="8863029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86561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29905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15709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81888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6306762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932039" cy="3501008"/>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40" y="0"/>
            <a:ext cx="4211960" cy="350100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20" y="3501008"/>
            <a:ext cx="5040560" cy="3356992"/>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32040" y="3501008"/>
            <a:ext cx="4320480" cy="3356992"/>
          </a:xfrm>
          <a:prstGeom prst="rect">
            <a:avLst/>
          </a:prstGeom>
        </p:spPr>
      </p:pic>
    </p:spTree>
    <p:extLst>
      <p:ext uri="{BB962C8B-B14F-4D97-AF65-F5344CB8AC3E}">
        <p14:creationId xmlns:p14="http://schemas.microsoft.com/office/powerpoint/2010/main" val="30585124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506410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32413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49870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Shuangxi Park and Chinese Garden</a:t>
            </a:r>
          </a:p>
        </p:txBody>
      </p:sp>
      <p:sp>
        <p:nvSpPr>
          <p:cNvPr id="3" name="2 Marcador de contenido"/>
          <p:cNvSpPr>
            <a:spLocks noGrp="1"/>
          </p:cNvSpPr>
          <p:nvPr>
            <p:ph idx="1"/>
          </p:nvPr>
        </p:nvSpPr>
        <p:spPr/>
        <p:txBody>
          <a:bodyPr>
            <a:normAutofit/>
          </a:bodyPr>
          <a:lstStyle/>
          <a:p>
            <a:r>
              <a:rPr lang="es-ES" sz="2000" dirty="0"/>
              <a:t>El Shuangxi Parque y Jardín Chino ( Chinese : </a:t>
            </a:r>
            <a:r>
              <a:rPr lang="ja-JP" altLang="es-ES" sz="2000" dirty="0"/>
              <a:t>双溪公园</a:t>
            </a:r>
            <a:r>
              <a:rPr lang="es-ES" altLang="ja-JP" sz="2000" dirty="0"/>
              <a:t>; </a:t>
            </a:r>
            <a:r>
              <a:rPr lang="es-ES" sz="2000" dirty="0"/>
              <a:t>pinyin : Gōngyuán Shuangxi) está situado en el distrito de Shilin de Taipei , Taiwán en Zhishan carretera.</a:t>
            </a:r>
          </a:p>
          <a:p>
            <a:r>
              <a:rPr lang="es-ES" sz="2000" dirty="0"/>
              <a:t> La superficie total del parque es de 2 hectáreas. Construido en 1974, la arquitectura de estilo chino con patio sur.</a:t>
            </a:r>
          </a:p>
          <a:p>
            <a:r>
              <a:rPr lang="es-ES" sz="2000" dirty="0"/>
              <a:t> Cuenta con pabellones, patios, puentes de arco, puente en zig-zag , y pasillos. </a:t>
            </a:r>
          </a:p>
          <a:p>
            <a:r>
              <a:rPr lang="es-ES" sz="2000" dirty="0"/>
              <a:t>El diseño del paisaje y la construcción se completó por Hu Guoli (</a:t>
            </a:r>
            <a:r>
              <a:rPr lang="ja-JP" altLang="es-ES" sz="2000" dirty="0"/>
              <a:t>胡国礼</a:t>
            </a:r>
            <a:r>
              <a:rPr lang="es-ES" altLang="ja-JP" sz="2000" dirty="0"/>
              <a:t>)</a:t>
            </a:r>
            <a:endParaRPr lang="es-ES" sz="2000" dirty="0"/>
          </a:p>
        </p:txBody>
      </p:sp>
    </p:spTree>
    <p:extLst>
      <p:ext uri="{BB962C8B-B14F-4D97-AF65-F5344CB8AC3E}">
        <p14:creationId xmlns:p14="http://schemas.microsoft.com/office/powerpoint/2010/main" val="42888890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419056" cy="5925272"/>
          </a:xfrm>
        </p:spPr>
        <p:txBody>
          <a:bodyPr>
            <a:normAutofit/>
          </a:bodyPr>
          <a:lstStyle/>
          <a:p>
            <a:r>
              <a:rPr lang="es-ES" sz="2000" dirty="0"/>
              <a:t>León de piedra  </a:t>
            </a:r>
          </a:p>
          <a:p>
            <a:r>
              <a:rPr lang="es-ES" sz="2000" dirty="0"/>
              <a:t>Es una creencia china de que el león es el animal que representa la autoridad y la lealtad. </a:t>
            </a:r>
          </a:p>
          <a:p>
            <a:r>
              <a:rPr lang="es-ES" sz="2000" dirty="0"/>
              <a:t>Así, los de mármol nublados grano leones de piedra en las puertas del Jardín Chino - típicamente chino en el estilo - que guarda la entrada principal del Jardín. </a:t>
            </a:r>
          </a:p>
          <a:p>
            <a:r>
              <a:rPr lang="es-ES" sz="2000" dirty="0"/>
              <a:t>Estan hábilmente esculpidos de mármol taiwanés.</a:t>
            </a:r>
          </a:p>
          <a:p>
            <a:r>
              <a:rPr lang="es-ES" sz="2000" dirty="0"/>
              <a:t> El Pabellón de China, la meseta y la Torre representan el alma del arte de la jardinería china. Las características artísticas, típicas de la arquitectura china siempre han sido apreciadas por el hombre. </a:t>
            </a:r>
          </a:p>
          <a:p>
            <a:endParaRPr lang="es-ES" sz="2000" dirty="0"/>
          </a:p>
        </p:txBody>
      </p:sp>
    </p:spTree>
    <p:extLst>
      <p:ext uri="{BB962C8B-B14F-4D97-AF65-F5344CB8AC3E}">
        <p14:creationId xmlns:p14="http://schemas.microsoft.com/office/powerpoint/2010/main" val="39269868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6203032" cy="5493224"/>
          </a:xfrm>
        </p:spPr>
        <p:txBody>
          <a:bodyPr/>
          <a:lstStyle/>
          <a:p>
            <a:r>
              <a:rPr lang="es-ES" dirty="0"/>
              <a:t>La disposición de estas estructuras es muy importante y una de las reglas esenciales de la disposición estructural es que la posición de cada estructura debe ser equilibrada por su altura y tamaño de acuerdo a Fengshui . </a:t>
            </a:r>
          </a:p>
          <a:p>
            <a:r>
              <a:rPr lang="es-ES" dirty="0"/>
              <a:t>Además, el edificio debe estar vinculado con las plantas, las rocas, un arroyo sinuoso y senderos con el fin de crear una escena poética. </a:t>
            </a:r>
          </a:p>
          <a:p>
            <a:r>
              <a:rPr lang="es-ES" dirty="0"/>
              <a:t>El diseño de los pabellones en el jardín Shuangxi  se basa en el estilo de los Pabellones del sur de China, y decorados con perfecta armonía con el jardín. </a:t>
            </a:r>
          </a:p>
        </p:txBody>
      </p:sp>
    </p:spTree>
    <p:extLst>
      <p:ext uri="{BB962C8B-B14F-4D97-AF65-F5344CB8AC3E}">
        <p14:creationId xmlns:p14="http://schemas.microsoft.com/office/powerpoint/2010/main" val="19981175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28145826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672" y="3430920"/>
            <a:ext cx="4572000" cy="3429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5672" y="1920"/>
            <a:ext cx="4558328" cy="6858000"/>
          </a:xfrm>
          <a:prstGeom prst="rect">
            <a:avLst/>
          </a:prstGeom>
        </p:spPr>
      </p:pic>
    </p:spTree>
    <p:extLst>
      <p:ext uri="{BB962C8B-B14F-4D97-AF65-F5344CB8AC3E}">
        <p14:creationId xmlns:p14="http://schemas.microsoft.com/office/powerpoint/2010/main" val="3266291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2534166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67710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6389774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087715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Taipe International Flora.-.</a:t>
            </a:r>
            <a:br>
              <a:rPr lang="es-ES" dirty="0"/>
            </a:br>
            <a:endParaRPr lang="es-ES" dirty="0"/>
          </a:p>
        </p:txBody>
      </p:sp>
      <p:sp>
        <p:nvSpPr>
          <p:cNvPr id="3" name="2 Marcador de contenido"/>
          <p:cNvSpPr>
            <a:spLocks noGrp="1"/>
          </p:cNvSpPr>
          <p:nvPr>
            <p:ph idx="1"/>
          </p:nvPr>
        </p:nvSpPr>
        <p:spPr/>
        <p:txBody>
          <a:bodyPr>
            <a:noAutofit/>
          </a:bodyPr>
          <a:lstStyle/>
          <a:p>
            <a:r>
              <a:rPr lang="es-ES" sz="2000" dirty="0"/>
              <a:t>La Taipei 2010 Exposición Internacional de Flora (Flora Expo 2010) abrió el 6 de noviembre de 2010 y funcionó hasta el 25 de abril de 2011 en Taipei , Taiwán , la República de China . </a:t>
            </a:r>
          </a:p>
          <a:p>
            <a:r>
              <a:rPr lang="es-ES" sz="2000" dirty="0"/>
              <a:t>Es un festival de jardín reconocido por la Asociación Internacional de Productores Hortícolas (AIPH / IAHP) y se clasifica como una exposición de horticultura A2B1.</a:t>
            </a:r>
          </a:p>
          <a:p>
            <a:r>
              <a:rPr lang="es-ES" sz="2000" dirty="0"/>
              <a:t>Fue la primera de estas exposiciones reconocida internacionalmente que se celebrará en Taiwan, y el séptimo de su tipo que tendrá lugar en Asia .Se encuentra cerca de la estación de Yuanshan . Ahora se convierte en Taipei Expo Park</a:t>
            </a:r>
          </a:p>
        </p:txBody>
      </p:sp>
    </p:spTree>
    <p:extLst>
      <p:ext uri="{BB962C8B-B14F-4D97-AF65-F5344CB8AC3E}">
        <p14:creationId xmlns:p14="http://schemas.microsoft.com/office/powerpoint/2010/main" val="284932391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6203032" cy="5637240"/>
          </a:xfrm>
        </p:spPr>
        <p:txBody>
          <a:bodyPr>
            <a:normAutofit/>
          </a:bodyPr>
          <a:lstStyle/>
          <a:p>
            <a:r>
              <a:rPr lang="es-ES" sz="2000" dirty="0"/>
              <a:t>La exposición fue organizada por el Gobierno de la Ciudad de Taipei, en colaboración con la Asociación de Desarrollo de la Floricultura de Taiwán (TFDA). </a:t>
            </a:r>
          </a:p>
          <a:p>
            <a:r>
              <a:rPr lang="es-ES" sz="2000" dirty="0"/>
              <a:t>La ciudad fue elegida como sede del evento en abril de 2006. </a:t>
            </a:r>
          </a:p>
          <a:p>
            <a:r>
              <a:rPr lang="es-ES" sz="2000" dirty="0"/>
              <a:t> Se celebra en la zona Yuanshan en Taipei y sitios, entre muchas de las ciudades artísticas y culturales sitios, entre el Estadio de Zhongshan de Fútbol , Centro de Recreación de Taipei niños, Taipei Fine Arts Museum , Taipei Story House , y el Lin-An-tai Historical Home. </a:t>
            </a:r>
          </a:p>
          <a:p>
            <a:r>
              <a:rPr lang="es-ES" sz="2000" dirty="0"/>
              <a:t> </a:t>
            </a:r>
          </a:p>
        </p:txBody>
      </p:sp>
    </p:spTree>
    <p:extLst>
      <p:ext uri="{BB962C8B-B14F-4D97-AF65-F5344CB8AC3E}">
        <p14:creationId xmlns:p14="http://schemas.microsoft.com/office/powerpoint/2010/main" val="142741690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6491064" cy="5853264"/>
          </a:xfrm>
        </p:spPr>
        <p:txBody>
          <a:bodyPr>
            <a:normAutofit/>
          </a:bodyPr>
          <a:lstStyle/>
          <a:p>
            <a:r>
              <a:rPr lang="es-ES" sz="2000" dirty="0"/>
              <a:t>A diferencia de otras exposiciones suburbanas, celebrada en Kunming , Hamanako , y Chang Mai , la feria se celebró en el centro de la ciudad para enfatizar el desarrollo de los espacios urbanos más verdes. </a:t>
            </a:r>
          </a:p>
          <a:p>
            <a:r>
              <a:rPr lang="es-ES" sz="2000" dirty="0"/>
              <a:t> Se mostraron logros de Taipei en el turismo , catering , jardinería , y la biotecnología.</a:t>
            </a:r>
          </a:p>
          <a:p>
            <a:r>
              <a:rPr lang="es-ES" sz="2000" dirty="0"/>
              <a:t>Aunque había habido preocupaciones acerca de la asistencia a la feria, el alcalde de Taipei señaló que con el aumento constante de la asistencia desde su apertura, ya no estaba preocupado. </a:t>
            </a:r>
          </a:p>
          <a:p>
            <a:r>
              <a:rPr lang="es-ES" sz="2000" dirty="0"/>
              <a:t> El 15 de diciembre de 2010, la Expo para recibir a sus 2 millonésimo visitante, y el 5 de enero de 2011, que dio la bienvenida a su visitante número 3 millones.</a:t>
            </a:r>
          </a:p>
          <a:p>
            <a:endParaRPr lang="es-ES" sz="2000" dirty="0"/>
          </a:p>
        </p:txBody>
      </p:sp>
    </p:spTree>
    <p:extLst>
      <p:ext uri="{BB962C8B-B14F-4D97-AF65-F5344CB8AC3E}">
        <p14:creationId xmlns:p14="http://schemas.microsoft.com/office/powerpoint/2010/main" val="39240204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6347048" cy="5781256"/>
          </a:xfrm>
        </p:spPr>
        <p:txBody>
          <a:bodyPr>
            <a:normAutofit/>
          </a:bodyPr>
          <a:lstStyle/>
          <a:p>
            <a:r>
              <a:rPr lang="es-ES" sz="2000" dirty="0"/>
              <a:t>Para el 5 de febrero del 2011, el total de visitantes habían llegado a 4.180.000, con un registro único día de 91.676.</a:t>
            </a:r>
          </a:p>
          <a:p>
            <a:r>
              <a:rPr lang="es-ES" sz="2000" dirty="0"/>
              <a:t> La popularidad de la fiesta ha afectado turismo números en otros lugares turísticos populares en Taiwan. </a:t>
            </a:r>
          </a:p>
          <a:p>
            <a:r>
              <a:rPr lang="es-ES" sz="2000" dirty="0"/>
              <a:t>La expo logrado 5 millones de visitantes el 25 de febrero de 2011, y alcanzó un nuevo récord solo día de 150.000 visitantes, el 27 de febrero de 2011.  En el momento de la Expo cierra de abril 25, 2011, más de 8,9 millones de visitantes entraron en el parque, superando el 8.000.000 visitantes objetivo inicial.</a:t>
            </a:r>
          </a:p>
        </p:txBody>
      </p:sp>
    </p:spTree>
    <p:extLst>
      <p:ext uri="{BB962C8B-B14F-4D97-AF65-F5344CB8AC3E}">
        <p14:creationId xmlns:p14="http://schemas.microsoft.com/office/powerpoint/2010/main" val="131967111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5915000" cy="6069288"/>
          </a:xfrm>
        </p:spPr>
        <p:txBody>
          <a:bodyPr>
            <a:normAutofit/>
          </a:bodyPr>
          <a:lstStyle/>
          <a:p>
            <a:r>
              <a:rPr lang="es-ES" sz="2000" dirty="0"/>
              <a:t>La exposición se divide entre cuatro grandes áreas:. Yuanshan Park, Taipei Artista Park, Parque Xinsheng y Dajia Riverside Parque </a:t>
            </a:r>
          </a:p>
          <a:p>
            <a:r>
              <a:rPr lang="es-ES" sz="2000" dirty="0"/>
              <a:t> Cuenta con 14 pabellones y ocupa una superficie de 91,8 hectáreas (0,918 kilómetros 2). </a:t>
            </a:r>
          </a:p>
          <a:p>
            <a:r>
              <a:rPr lang="es-ES" sz="2000" dirty="0"/>
              <a:t> Cada área es también cubierto con muchos jardines al aire libre, incluyendo un área de Global Garden (con exposiciones de la EE.UU. , Grecia , los Países Bajos , Tailandia , Bután , Hawaii , Belau , Hong Kong , Japón y más), una de estilo Fujian  y un mar de Flores. </a:t>
            </a:r>
          </a:p>
          <a:p>
            <a:r>
              <a:rPr lang="es-ES" sz="2000" dirty="0"/>
              <a:t>Además, cuenta con más de 800 variedades de orquídeas , 329 millones de  vegetales desarrolladas localmente y galardonado paisaje y diseños de jardinería de 22 países. </a:t>
            </a:r>
          </a:p>
        </p:txBody>
      </p:sp>
    </p:spTree>
    <p:extLst>
      <p:ext uri="{BB962C8B-B14F-4D97-AF65-F5344CB8AC3E}">
        <p14:creationId xmlns:p14="http://schemas.microsoft.com/office/powerpoint/2010/main" val="216671219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491064" cy="6141296"/>
          </a:xfrm>
        </p:spPr>
        <p:txBody>
          <a:bodyPr>
            <a:normAutofit/>
          </a:bodyPr>
          <a:lstStyle/>
          <a:p>
            <a:r>
              <a:rPr lang="es-ES" sz="2000" dirty="0"/>
              <a:t>La exposición se basa en varios conceptos de diseño principales.</a:t>
            </a:r>
          </a:p>
          <a:p>
            <a:r>
              <a:rPr lang="es-ES" sz="2000" dirty="0"/>
              <a:t>Para transmitir la esencia de la ecología, la ciencia, y la tecnología de protección del medio ambiente. </a:t>
            </a:r>
          </a:p>
          <a:p>
            <a:r>
              <a:rPr lang="es-ES" sz="2000" dirty="0"/>
              <a:t>Para alcanzar los objetivos de reducir, reutilizar y reciclar. </a:t>
            </a:r>
          </a:p>
          <a:p>
            <a:r>
              <a:rPr lang="es-ES" sz="2000" dirty="0"/>
              <a:t>Para combinar la cultura y el arte como parte de vida ecológica. </a:t>
            </a:r>
          </a:p>
          <a:p>
            <a:r>
              <a:rPr lang="es-ES" sz="2000" dirty="0"/>
              <a:t>A la espera de la Navidad , el parque estará decorado con 70.000 flores de pascua de diferentes colores para celebrar las fiestas.</a:t>
            </a:r>
          </a:p>
          <a:p>
            <a:endParaRPr lang="es-ES" sz="2000" dirty="0"/>
          </a:p>
        </p:txBody>
      </p:sp>
    </p:spTree>
    <p:extLst>
      <p:ext uri="{BB962C8B-B14F-4D97-AF65-F5344CB8AC3E}">
        <p14:creationId xmlns:p14="http://schemas.microsoft.com/office/powerpoint/2010/main" val="321848155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6203032" cy="6285312"/>
          </a:xfrm>
        </p:spPr>
        <p:txBody>
          <a:bodyPr>
            <a:normAutofit/>
          </a:bodyPr>
          <a:lstStyle/>
          <a:p>
            <a:r>
              <a:rPr lang="es-ES" sz="2000" dirty="0"/>
              <a:t>De los 14 pabellones de la Expo, hay varios de nota: </a:t>
            </a:r>
          </a:p>
          <a:p>
            <a:r>
              <a:rPr lang="es-ES" sz="2000" dirty="0"/>
              <a:t>Pabellón de los Sueños: El edificio exhibe la tecnología de vanguardia de Taiwan, además de flores. </a:t>
            </a:r>
          </a:p>
          <a:p>
            <a:r>
              <a:rPr lang="es-ES" sz="2000" dirty="0"/>
              <a:t>Una flor artificial de 3,5 toneladas cuelga del techo, en respuesta a los latidos de la música.</a:t>
            </a:r>
          </a:p>
          <a:p>
            <a:r>
              <a:rPr lang="es-ES" sz="2000" dirty="0"/>
              <a:t> En una sala de exposiciones, pantallas planas mostrar imágenes en 3D de flores sin la necesidad de utilizar gafas especiales (con imágenes lenticulares ). </a:t>
            </a:r>
          </a:p>
          <a:p>
            <a:r>
              <a:rPr lang="es-ES" sz="2000" dirty="0"/>
              <a:t>Una pared de 3 metros de alto de cristal líquido de los paneles de vidrio muestran proyecciones realistas de flores en la naturaleza. </a:t>
            </a:r>
          </a:p>
          <a:p>
            <a:endParaRPr lang="es-ES" sz="2000" dirty="0"/>
          </a:p>
        </p:txBody>
      </p:sp>
    </p:spTree>
    <p:extLst>
      <p:ext uri="{BB962C8B-B14F-4D97-AF65-F5344CB8AC3E}">
        <p14:creationId xmlns:p14="http://schemas.microsoft.com/office/powerpoint/2010/main" val="3862610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6059016" cy="5709248"/>
          </a:xfrm>
        </p:spPr>
        <p:txBody>
          <a:bodyPr>
            <a:normAutofit/>
          </a:bodyPr>
          <a:lstStyle/>
          <a:p>
            <a:r>
              <a:rPr lang="es-ES" sz="2000" dirty="0"/>
              <a:t>Pabellón de la moda:. También conocido como EcoARK, el edificio es una estructura de tres pisos construido utilizando 1,5 millones de botellas de plástico (en lugar de ladrillos) para enfatizar la sostenibilidad y la creatividad . </a:t>
            </a:r>
          </a:p>
          <a:p>
            <a:r>
              <a:rPr lang="es-ES" sz="2000" dirty="0"/>
              <a:t>Tres pabellones, el "Pabellón de los Sueños", "Pabellón del Futuro", y "Pabellón del Ángel de Vida", se llevó a casa el primer premio en los Premios Urban noveno Taipei Paisaje. </a:t>
            </a:r>
          </a:p>
          <a:p>
            <a:r>
              <a:rPr lang="es-ES" sz="2000" dirty="0"/>
              <a:t> Muchas de las especialidades de la expo (incluyendo papel- altavoces delgados diseñados por ITRI , que se muestran en el Pabellón de los Sueños) están disponibles comercialmente como recuerdos . </a:t>
            </a:r>
          </a:p>
          <a:p>
            <a:endParaRPr lang="es-ES" sz="2000" dirty="0"/>
          </a:p>
        </p:txBody>
      </p:sp>
    </p:spTree>
    <p:extLst>
      <p:ext uri="{BB962C8B-B14F-4D97-AF65-F5344CB8AC3E}">
        <p14:creationId xmlns:p14="http://schemas.microsoft.com/office/powerpoint/2010/main" val="29711360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5824363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7395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555"/>
          <a:stretch/>
        </p:blipFill>
        <p:spPr>
          <a:xfrm>
            <a:off x="0" y="0"/>
            <a:ext cx="9144000" cy="6857999"/>
          </a:xfrm>
          <a:prstGeom prst="rect">
            <a:avLst/>
          </a:prstGeom>
        </p:spPr>
      </p:pic>
    </p:spTree>
    <p:extLst>
      <p:ext uri="{BB962C8B-B14F-4D97-AF65-F5344CB8AC3E}">
        <p14:creationId xmlns:p14="http://schemas.microsoft.com/office/powerpoint/2010/main" val="220824245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5462133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 y="0"/>
            <a:ext cx="919156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067407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245665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0"/>
            <a:ext cx="925252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21510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73503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378904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0"/>
            <a:ext cx="4427984"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3645024"/>
            <a:ext cx="4427984" cy="321297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789040"/>
            <a:ext cx="4716016" cy="3168352"/>
          </a:xfrm>
          <a:prstGeom prst="rect">
            <a:avLst/>
          </a:prstGeom>
        </p:spPr>
      </p:pic>
    </p:spTree>
    <p:extLst>
      <p:ext uri="{BB962C8B-B14F-4D97-AF65-F5344CB8AC3E}">
        <p14:creationId xmlns:p14="http://schemas.microsoft.com/office/powerpoint/2010/main" val="31863657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75081282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9337484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3501008"/>
            <a:ext cx="4572000" cy="3356992"/>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0"/>
            <a:ext cx="4572000" cy="3501008"/>
          </a:xfrm>
          <a:prstGeom prst="rect">
            <a:avLst/>
          </a:prstGeom>
        </p:spPr>
      </p:pic>
    </p:spTree>
    <p:extLst>
      <p:ext uri="{BB962C8B-B14F-4D97-AF65-F5344CB8AC3E}">
        <p14:creationId xmlns:p14="http://schemas.microsoft.com/office/powerpoint/2010/main" val="12393773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196983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240"/>
            <a:ext cx="9144000" cy="6972632"/>
          </a:xfrm>
          <a:prstGeom prst="rect">
            <a:avLst/>
          </a:prstGeom>
        </p:spPr>
      </p:pic>
    </p:spTree>
    <p:extLst>
      <p:ext uri="{BB962C8B-B14F-4D97-AF65-F5344CB8AC3E}">
        <p14:creationId xmlns:p14="http://schemas.microsoft.com/office/powerpoint/2010/main" val="14972593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503514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4362621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7288715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901403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39615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028328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971509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569397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94795141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386561698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055966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39252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13052707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73416"/>
          </a:xfrm>
          <a:prstGeom prst="rect">
            <a:avLst/>
          </a:prstGeom>
        </p:spPr>
      </p:pic>
    </p:spTree>
    <p:extLst>
      <p:ext uri="{BB962C8B-B14F-4D97-AF65-F5344CB8AC3E}">
        <p14:creationId xmlns:p14="http://schemas.microsoft.com/office/powerpoint/2010/main" val="21645185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192176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0"/>
            <a:ext cx="4283968"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860032"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0032" y="3573016"/>
            <a:ext cx="4283968" cy="3284984"/>
          </a:xfrm>
          <a:prstGeom prst="rect">
            <a:avLst/>
          </a:prstGeom>
        </p:spPr>
      </p:pic>
    </p:spTree>
    <p:extLst>
      <p:ext uri="{BB962C8B-B14F-4D97-AF65-F5344CB8AC3E}">
        <p14:creationId xmlns:p14="http://schemas.microsoft.com/office/powerpoint/2010/main" val="72490816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3573016"/>
            <a:ext cx="4283968" cy="328498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0"/>
            <a:ext cx="4283968"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717032"/>
            <a:ext cx="4860031" cy="314096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520" y="0"/>
            <a:ext cx="4968552" cy="3717032"/>
          </a:xfrm>
          <a:prstGeom prst="rect">
            <a:avLst/>
          </a:prstGeom>
        </p:spPr>
      </p:pic>
    </p:spTree>
    <p:extLst>
      <p:ext uri="{BB962C8B-B14F-4D97-AF65-F5344CB8AC3E}">
        <p14:creationId xmlns:p14="http://schemas.microsoft.com/office/powerpoint/2010/main" val="160092688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785175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778"/>
          <a:stretch/>
        </p:blipFill>
        <p:spPr>
          <a:xfrm>
            <a:off x="0" y="0"/>
            <a:ext cx="9144000" cy="6858000"/>
          </a:xfrm>
          <a:prstGeom prst="rect">
            <a:avLst/>
          </a:prstGeom>
        </p:spPr>
      </p:pic>
    </p:spTree>
    <p:extLst>
      <p:ext uri="{BB962C8B-B14F-4D97-AF65-F5344CB8AC3E}">
        <p14:creationId xmlns:p14="http://schemas.microsoft.com/office/powerpoint/2010/main" val="305858134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28060438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973140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861197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445959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475223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751541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372150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825066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700832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644007" cy="3284983"/>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3573016"/>
            <a:ext cx="4499992" cy="3284983"/>
          </a:xfrm>
          <a:prstGeom prst="rect">
            <a:avLst/>
          </a:prstGeom>
        </p:spPr>
      </p:pic>
    </p:spTree>
    <p:extLst>
      <p:ext uri="{BB962C8B-B14F-4D97-AF65-F5344CB8AC3E}">
        <p14:creationId xmlns:p14="http://schemas.microsoft.com/office/powerpoint/2010/main" val="59912626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790771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445048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588425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844363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720946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546038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Taipei Botanical Garden.</a:t>
            </a:r>
          </a:p>
        </p:txBody>
      </p:sp>
      <p:sp>
        <p:nvSpPr>
          <p:cNvPr id="3" name="2 Marcador de contenido"/>
          <p:cNvSpPr>
            <a:spLocks noGrp="1"/>
          </p:cNvSpPr>
          <p:nvPr>
            <p:ph idx="1"/>
          </p:nvPr>
        </p:nvSpPr>
        <p:spPr/>
        <p:txBody>
          <a:bodyPr>
            <a:normAutofit/>
          </a:bodyPr>
          <a:lstStyle/>
          <a:p>
            <a:r>
              <a:rPr lang="es-ES" sz="2000" dirty="0"/>
              <a:t>El Jardín Botánico de Taipei ( chino : </a:t>
            </a:r>
            <a:r>
              <a:rPr lang="ja-JP" altLang="es-ES" sz="2000" dirty="0"/>
              <a:t>台北植物园</a:t>
            </a:r>
            <a:r>
              <a:rPr lang="es-ES" altLang="ja-JP" sz="2000" dirty="0"/>
              <a:t>) </a:t>
            </a:r>
            <a:r>
              <a:rPr lang="es-ES" sz="2000" dirty="0"/>
              <a:t>se encuentra en la Academia de Nanhai en Nanhai Road en Zhongzheng District , Taipei , Taiwan .</a:t>
            </a:r>
          </a:p>
          <a:p>
            <a:r>
              <a:rPr lang="es-ES" sz="2000" dirty="0"/>
              <a:t> El Jardín Botánico tiene una superficie de aproximadamente 15 hectáreas e incluye más de 1.500 especies de plantas.</a:t>
            </a:r>
          </a:p>
          <a:p>
            <a:r>
              <a:rPr lang="es-ES" sz="2000" dirty="0"/>
              <a:t>El Jardín Botánico de Taipei fue establecida originalmente durante la ocupación japonesa en 1921,  aunque el propio jardín ha estado en existencia desde 1896. </a:t>
            </a:r>
          </a:p>
          <a:p>
            <a:r>
              <a:rPr lang="es-ES" sz="2000" dirty="0"/>
              <a:t> </a:t>
            </a:r>
          </a:p>
        </p:txBody>
      </p:sp>
    </p:spTree>
    <p:extLst>
      <p:ext uri="{BB962C8B-B14F-4D97-AF65-F5344CB8AC3E}">
        <p14:creationId xmlns:p14="http://schemas.microsoft.com/office/powerpoint/2010/main" val="123589221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563072" cy="5997280"/>
          </a:xfrm>
        </p:spPr>
        <p:txBody>
          <a:bodyPr>
            <a:normAutofit/>
          </a:bodyPr>
          <a:lstStyle/>
          <a:p>
            <a:r>
              <a:rPr lang="es-ES" sz="2000" dirty="0"/>
              <a:t>Es mantenido por el Instituto de Investigación Forestal de Taiwán. </a:t>
            </a:r>
          </a:p>
          <a:p>
            <a:r>
              <a:rPr lang="es-ES" sz="2000" dirty="0"/>
              <a:t>En 1930, había 1.129 especies en el jardín, que sirve en gran medida la investigación académica y las ciencias naturales.</a:t>
            </a:r>
          </a:p>
          <a:p>
            <a:r>
              <a:rPr lang="es-ES" sz="2000" dirty="0"/>
              <a:t> Sin embargo, el jardín estaba desierto durante la Segunda Guerra Mundial. </a:t>
            </a:r>
          </a:p>
          <a:p>
            <a:r>
              <a:rPr lang="es-ES" sz="2000" dirty="0"/>
              <a:t>Después de la guerra, el jardín fue reorganizado y se introdujeron nuevas plantas.</a:t>
            </a:r>
          </a:p>
          <a:p>
            <a:r>
              <a:rPr lang="es-ES" sz="2000" dirty="0"/>
              <a:t>Actualmente, el jardín está cuidado y tiene más de 1.500 especies de plantas. </a:t>
            </a:r>
          </a:p>
          <a:p>
            <a:r>
              <a:rPr lang="es-ES" sz="2000" dirty="0"/>
              <a:t>Hay 17 distritos en el jardín, que presenta varias plantas. </a:t>
            </a:r>
          </a:p>
          <a:p>
            <a:endParaRPr lang="es-ES" sz="2000" dirty="0"/>
          </a:p>
        </p:txBody>
      </p:sp>
    </p:spTree>
    <p:extLst>
      <p:ext uri="{BB962C8B-B14F-4D97-AF65-F5344CB8AC3E}">
        <p14:creationId xmlns:p14="http://schemas.microsoft.com/office/powerpoint/2010/main" val="426921923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347048" cy="6069288"/>
          </a:xfrm>
        </p:spPr>
        <p:txBody>
          <a:bodyPr>
            <a:normAutofit/>
          </a:bodyPr>
          <a:lstStyle/>
          <a:p>
            <a:r>
              <a:rPr lang="es-ES" sz="2000" dirty="0"/>
              <a:t> Los  9 estanques también están diseñados para crecer plantas diferentes. </a:t>
            </a:r>
          </a:p>
          <a:p>
            <a:r>
              <a:rPr lang="es-ES" sz="2000" dirty="0"/>
              <a:t>Hay dos edificios en el jardín botánico que figuran actualmente como estructuras históricas. </a:t>
            </a:r>
          </a:p>
          <a:p>
            <a:r>
              <a:rPr lang="es-ES" sz="2000" dirty="0"/>
              <a:t>Se trata de una dinastía de Qing era Taiwán edificio de administración de construcción en 1888 y se trasladó al jardín en los tiempos modernos.</a:t>
            </a:r>
          </a:p>
          <a:p>
            <a:r>
              <a:rPr lang="es-ES" sz="2000" dirty="0"/>
              <a:t> El otro es un herbario.</a:t>
            </a:r>
          </a:p>
        </p:txBody>
      </p:sp>
    </p:spTree>
    <p:extLst>
      <p:ext uri="{BB962C8B-B14F-4D97-AF65-F5344CB8AC3E}">
        <p14:creationId xmlns:p14="http://schemas.microsoft.com/office/powerpoint/2010/main" val="110533987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62383676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5555"/>
          <a:stretch/>
        </p:blipFill>
        <p:spPr>
          <a:xfrm>
            <a:off x="0" y="0"/>
            <a:ext cx="9144000" cy="6858000"/>
          </a:xfrm>
          <a:prstGeom prst="rect">
            <a:avLst/>
          </a:prstGeom>
        </p:spPr>
      </p:pic>
    </p:spTree>
    <p:extLst>
      <p:ext uri="{BB962C8B-B14F-4D97-AF65-F5344CB8AC3E}">
        <p14:creationId xmlns:p14="http://schemas.microsoft.com/office/powerpoint/2010/main" val="368840139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528" y="3645024"/>
            <a:ext cx="5040560" cy="321297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8024" y="3645024"/>
            <a:ext cx="4355976" cy="3212975"/>
          </a:xfrm>
          <a:prstGeom prst="rect">
            <a:avLst/>
          </a:prstGeom>
        </p:spPr>
      </p:pic>
    </p:spTree>
    <p:extLst>
      <p:ext uri="{BB962C8B-B14F-4D97-AF65-F5344CB8AC3E}">
        <p14:creationId xmlns:p14="http://schemas.microsoft.com/office/powerpoint/2010/main" val="238699403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17638613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340161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371703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08" y="3717032"/>
            <a:ext cx="5004048" cy="314096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32040" y="3717031"/>
            <a:ext cx="4211960" cy="3140969"/>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0032" y="0"/>
            <a:ext cx="4283967" cy="3717032"/>
          </a:xfrm>
          <a:prstGeom prst="rect">
            <a:avLst/>
          </a:prstGeom>
        </p:spPr>
      </p:pic>
    </p:spTree>
    <p:extLst>
      <p:ext uri="{BB962C8B-B14F-4D97-AF65-F5344CB8AC3E}">
        <p14:creationId xmlns:p14="http://schemas.microsoft.com/office/powerpoint/2010/main" val="173365268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925127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Taiwan gardens</a:t>
            </a:r>
          </a:p>
        </p:txBody>
      </p:sp>
      <p:sp>
        <p:nvSpPr>
          <p:cNvPr id="3" name="2 Marcador de contenido"/>
          <p:cNvSpPr>
            <a:spLocks noGrp="1"/>
          </p:cNvSpPr>
          <p:nvPr>
            <p:ph idx="1"/>
          </p:nvPr>
        </p:nvSpPr>
        <p:spPr/>
        <p:txBody>
          <a:bodyPr>
            <a:normAutofit/>
          </a:bodyPr>
          <a:lstStyle/>
          <a:p>
            <a:r>
              <a:rPr lang="es-ES" sz="2000" dirty="0"/>
              <a:t>La isla de Taiwán (</a:t>
            </a:r>
            <a:r>
              <a:rPr lang="ja-JP" altLang="es-ES" sz="2000" dirty="0"/>
              <a:t>台湾</a:t>
            </a:r>
            <a:r>
              <a:rPr lang="es-ES" altLang="ja-JP" sz="2000" dirty="0"/>
              <a:t>), </a:t>
            </a:r>
            <a:r>
              <a:rPr lang="es-ES" sz="2000" dirty="0"/>
              <a:t>también conocida en el pasado como Formosa (del portugués Ilha Formosa, «Isla Hermosa»), de unos 36.000 km², se encuentra frente a las costas de la provincia china de Fujian, separada de ésta por el estrecho de Taiwán. </a:t>
            </a:r>
          </a:p>
          <a:p>
            <a:r>
              <a:rPr lang="es-ES" sz="2000" dirty="0"/>
              <a:t>Al norte se encuentra el mar de la China Oriental y al sur el mar de la China Meridional, mientras que la costa oriental de la isla está bañada por el océano Pacífico y el archipiélago de islas Ryūkyū de Japón..</a:t>
            </a:r>
          </a:p>
        </p:txBody>
      </p:sp>
    </p:spTree>
    <p:extLst>
      <p:ext uri="{BB962C8B-B14F-4D97-AF65-F5344CB8AC3E}">
        <p14:creationId xmlns:p14="http://schemas.microsoft.com/office/powerpoint/2010/main" val="243390128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563072" cy="5925272"/>
          </a:xfrm>
        </p:spPr>
        <p:txBody>
          <a:bodyPr>
            <a:normAutofit/>
          </a:bodyPr>
          <a:lstStyle/>
          <a:p>
            <a:r>
              <a:rPr lang="es-ES" sz="2000" dirty="0"/>
              <a:t>Desde 1945, la isla ha estado bajo el régimen político de la República de China, el estado que gobernaba toda China hasta el final de la guerra civil entre el Kuomintang y el Partido Comunista de China, cuando éste último se hizo con el poder en el continente (China Continental).</a:t>
            </a:r>
          </a:p>
          <a:p>
            <a:r>
              <a:rPr lang="es-ES" sz="2000" dirty="0"/>
              <a:t>Desde entonces, el antiguo régimen chino se ha mantenido en la isla de Taiwán, dando lugar a una compleja situación jurídica y diplomática, aunque en la práctica es un Estado independiente parcialmente reconocido como República de China o Taiwán.</a:t>
            </a:r>
          </a:p>
          <a:p>
            <a:r>
              <a:rPr lang="es-ES" sz="2000" dirty="0"/>
              <a:t>Aquí vemos algunos trabajos de la jardinería taiwanesa.</a:t>
            </a:r>
          </a:p>
          <a:p>
            <a:endParaRPr lang="es-ES" sz="2000" dirty="0"/>
          </a:p>
        </p:txBody>
      </p:sp>
    </p:spTree>
    <p:extLst>
      <p:ext uri="{BB962C8B-B14F-4D97-AF65-F5344CB8AC3E}">
        <p14:creationId xmlns:p14="http://schemas.microsoft.com/office/powerpoint/2010/main" val="239012844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966771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472327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101682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846522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440782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990986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910136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462991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931823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750145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20810"/>
          <a:stretch/>
        </p:blipFill>
        <p:spPr>
          <a:xfrm>
            <a:off x="-108520" y="0"/>
            <a:ext cx="9252520" cy="6957392"/>
          </a:xfrm>
          <a:prstGeom prst="rect">
            <a:avLst/>
          </a:prstGeom>
        </p:spPr>
      </p:pic>
    </p:spTree>
    <p:extLst>
      <p:ext uri="{BB962C8B-B14F-4D97-AF65-F5344CB8AC3E}">
        <p14:creationId xmlns:p14="http://schemas.microsoft.com/office/powerpoint/2010/main" val="362915259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943220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002835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788023" cy="386104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212977"/>
            <a:ext cx="4788023" cy="3645024"/>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88023" y="1"/>
            <a:ext cx="4355977" cy="6858000"/>
          </a:xfrm>
          <a:prstGeom prst="rect">
            <a:avLst/>
          </a:prstGeom>
        </p:spPr>
      </p:pic>
    </p:spTree>
    <p:extLst>
      <p:ext uri="{BB962C8B-B14F-4D97-AF65-F5344CB8AC3E}">
        <p14:creationId xmlns:p14="http://schemas.microsoft.com/office/powerpoint/2010/main" val="257054310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545206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957545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300198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240567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r>
              <a:rPr lang="es-ES" dirty="0"/>
              <a:t>Parque nacional yangmingshan</a:t>
            </a:r>
          </a:p>
        </p:txBody>
      </p:sp>
      <p:sp>
        <p:nvSpPr>
          <p:cNvPr id="3" name="2 Marcador de contenido"/>
          <p:cNvSpPr>
            <a:spLocks noGrp="1"/>
          </p:cNvSpPr>
          <p:nvPr>
            <p:ph idx="1"/>
          </p:nvPr>
        </p:nvSpPr>
        <p:spPr/>
        <p:txBody>
          <a:bodyPr>
            <a:normAutofit/>
          </a:bodyPr>
          <a:lstStyle/>
          <a:p>
            <a:r>
              <a:rPr lang="es-ES" sz="2000" dirty="0"/>
              <a:t>El Parque Nacional Yangmingshan ( chino : </a:t>
            </a:r>
            <a:r>
              <a:rPr lang="ja-JP" altLang="es-ES" sz="2000" dirty="0"/>
              <a:t>阳明山国家公园</a:t>
            </a:r>
            <a:r>
              <a:rPr lang="es-ES" altLang="ja-JP" sz="2000" dirty="0"/>
              <a:t>; </a:t>
            </a:r>
            <a:r>
              <a:rPr lang="es-ES" sz="2000" dirty="0"/>
              <a:t>pinyin : yangmingshan Guojia Gōngyuán) es uno de los ocho parques nacionales en Taiwán , que se encuentra entre la ciudad de Taipei y Nueva Ciudad de Taipei . Los distritos que partes de la casa de los terrenos del parque incluyen el Taipei Beitou y Shilin Distritos, y de Nueva Taipei Wanli , Jinshan y Sanzhi Distritos. Durante la época de la ocupación japonesa de Taiwán , era conocido como el Parque Nacional de Datun ( </a:t>
            </a:r>
            <a:r>
              <a:rPr lang="ja-JP" altLang="es-ES" sz="2000" dirty="0"/>
              <a:t>大屯国立公园 </a:t>
            </a:r>
            <a:r>
              <a:rPr lang="es-ES" altLang="ja-JP" sz="2000" dirty="0"/>
              <a:t>).</a:t>
            </a:r>
            <a:r>
              <a:rPr lang="es-ES" sz="2000" dirty="0"/>
              <a:t>). </a:t>
            </a:r>
          </a:p>
        </p:txBody>
      </p:sp>
    </p:spTree>
    <p:extLst>
      <p:ext uri="{BB962C8B-B14F-4D97-AF65-F5344CB8AC3E}">
        <p14:creationId xmlns:p14="http://schemas.microsoft.com/office/powerpoint/2010/main" val="282913227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419056" cy="5925272"/>
          </a:xfrm>
        </p:spPr>
        <p:txBody>
          <a:bodyPr>
            <a:normAutofit/>
          </a:bodyPr>
          <a:lstStyle/>
          <a:p>
            <a:r>
              <a:rPr lang="es-ES" sz="2000" dirty="0"/>
              <a:t>El Parque Nacional es famoso por sus cerezos en flor, aguas termales , depósitos de azufre, fumarolas, serpientes venenosas y rutas de senderismo, entre ellos más alto volcán inactivo de Taiwán, Seven Star Mountain (七星山, 1120 m). </a:t>
            </a:r>
          </a:p>
          <a:p>
            <a:r>
              <a:rPr lang="es-ES" sz="2000" dirty="0"/>
              <a:t>A diferencia de los parques nacionales de alta montaña, el Parque Nacional Yangmingshan tiene una altura más baja. </a:t>
            </a:r>
          </a:p>
          <a:p>
            <a:r>
              <a:rPr lang="es-ES" sz="2000" dirty="0"/>
              <a:t>A pesar de que las elevaciones montañosas van desde sólo 200-1120 metros, bellos paisajes, tales como crestas, valles, lagos, cascadas y cuencas son abundantes. Rocas de andesita constituyen la mayor parte de la geología de la zona.</a:t>
            </a:r>
          </a:p>
          <a:p>
            <a:endParaRPr lang="es-ES" sz="2000" dirty="0"/>
          </a:p>
        </p:txBody>
      </p:sp>
    </p:spTree>
    <p:extLst>
      <p:ext uri="{BB962C8B-B14F-4D97-AF65-F5344CB8AC3E}">
        <p14:creationId xmlns:p14="http://schemas.microsoft.com/office/powerpoint/2010/main" val="2514212984"/>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635080" cy="6141296"/>
          </a:xfrm>
        </p:spPr>
        <p:txBody>
          <a:bodyPr>
            <a:noAutofit/>
          </a:bodyPr>
          <a:lstStyle/>
          <a:p>
            <a:r>
              <a:rPr lang="es-ES" sz="2000" dirty="0"/>
              <a:t>Debido a los efectos de la actividad de post-volcánica y la precipitación, el suelo en la región es altamente ácida. </a:t>
            </a:r>
          </a:p>
          <a:p>
            <a:r>
              <a:rPr lang="es-ES" sz="2000" dirty="0"/>
              <a:t>Con la influencia del monzón del noreste y microclimas de la zona, las temperaturas en invierno son mucho más bajas que las áreas circundantes. </a:t>
            </a:r>
          </a:p>
          <a:p>
            <a:r>
              <a:rPr lang="es-ES" sz="2000" dirty="0"/>
              <a:t> Los factores anteriores hacen que la vegetación que se diferencian de los de otras regiones en la misma latitud. Algunas plantas de media y alta altitud se pueden encontrar aquí, como Tree Bird-cal y Peludo arce japonés. </a:t>
            </a:r>
          </a:p>
          <a:p>
            <a:r>
              <a:rPr lang="es-ES" sz="2000" dirty="0"/>
              <a:t>Grupos de vegetación se pueden dividir en los bosques subtropicales del monzón lluvia, bosques latifoliados siempreverdes templadas y praderas canto de la montaña. Hay 1.360 especies de plantas vasculares de paquete en la región.  </a:t>
            </a:r>
          </a:p>
        </p:txBody>
      </p:sp>
    </p:spTree>
    <p:extLst>
      <p:ext uri="{BB962C8B-B14F-4D97-AF65-F5344CB8AC3E}">
        <p14:creationId xmlns:p14="http://schemas.microsoft.com/office/powerpoint/2010/main" val="333877978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931439"/>
            <a:ext cx="6491064" cy="6141296"/>
          </a:xfrm>
        </p:spPr>
        <p:txBody>
          <a:bodyPr/>
          <a:lstStyle/>
          <a:p>
            <a:r>
              <a:rPr lang="es-ES" dirty="0"/>
              <a:t> </a:t>
            </a:r>
            <a:r>
              <a:rPr lang="es-ES" sz="2000" dirty="0"/>
              <a:t>Algunos de los más comunes son rojo Nanmu, de hojas grandes Machilus , goma dulce de Formosa , Taiwán cereza , Mori cleyera y oscuro manchado de cereza. El más famoso es Taiwán Isoetes en estanque Menghuan, un helecho acuático que sólo se encuentra en </a:t>
            </a:r>
            <a:r>
              <a:rPr lang="es-ES" sz="2000" dirty="0" err="1"/>
              <a:t>Taiwán.Hay</a:t>
            </a:r>
            <a:r>
              <a:rPr lang="es-ES" sz="2000" dirty="0"/>
              <a:t> 1.360 especies de plantas vasculares de paquete en la región. </a:t>
            </a:r>
          </a:p>
          <a:p>
            <a:r>
              <a:rPr lang="es-ES" sz="2000" dirty="0"/>
              <a:t>Algunas de las más comunes son rojo Nanmu, de hojas grandes Machilus , goma dulce de Formosa , Taiwán cereza , Mori cleyera y oscuro manchado de cereza. </a:t>
            </a:r>
          </a:p>
          <a:p>
            <a:r>
              <a:rPr lang="es-ES" sz="2000" dirty="0"/>
              <a:t>El más famoso es Taiwán Isoetes en estanque Menghuan, un helecho acuático que sólo se encuentra en Taiwán</a:t>
            </a:r>
          </a:p>
          <a:p>
            <a:endParaRPr lang="es-E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45" y="2855912"/>
            <a:ext cx="7467600" cy="114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074983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536789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144285478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994909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111"/>
          <a:stretch/>
        </p:blipFill>
        <p:spPr>
          <a:xfrm>
            <a:off x="0" y="0"/>
            <a:ext cx="9144000" cy="6858000"/>
          </a:xfrm>
          <a:prstGeom prst="rect">
            <a:avLst/>
          </a:prstGeom>
        </p:spPr>
      </p:pic>
    </p:spTree>
    <p:extLst>
      <p:ext uri="{BB962C8B-B14F-4D97-AF65-F5344CB8AC3E}">
        <p14:creationId xmlns:p14="http://schemas.microsoft.com/office/powerpoint/2010/main" val="236241988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151042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860032"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032" y="3501008"/>
            <a:ext cx="4283968"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0032" y="0"/>
            <a:ext cx="4283968" cy="3501008"/>
          </a:xfrm>
          <a:prstGeom prst="rect">
            <a:avLst/>
          </a:prstGeom>
        </p:spPr>
      </p:pic>
    </p:spTree>
    <p:extLst>
      <p:ext uri="{BB962C8B-B14F-4D97-AF65-F5344CB8AC3E}">
        <p14:creationId xmlns:p14="http://schemas.microsoft.com/office/powerpoint/2010/main" val="40228983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273591944"/>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78460797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920323"/>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692612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555"/>
          <a:stretch/>
        </p:blipFill>
        <p:spPr>
          <a:xfrm>
            <a:off x="0" y="0"/>
            <a:ext cx="9144000" cy="6858000"/>
          </a:xfrm>
          <a:prstGeom prst="rect">
            <a:avLst/>
          </a:prstGeom>
        </p:spPr>
      </p:pic>
    </p:spTree>
    <p:extLst>
      <p:ext uri="{BB962C8B-B14F-4D97-AF65-F5344CB8AC3E}">
        <p14:creationId xmlns:p14="http://schemas.microsoft.com/office/powerpoint/2010/main" val="239696158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0500909"/>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150874512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Xinsheng park .-Taipei</a:t>
            </a:r>
            <a:br>
              <a:rPr lang="es-ES" dirty="0"/>
            </a:br>
            <a:endParaRPr lang="es-ES" dirty="0"/>
          </a:p>
        </p:txBody>
      </p:sp>
      <p:sp>
        <p:nvSpPr>
          <p:cNvPr id="3" name="2 Marcador de contenido"/>
          <p:cNvSpPr>
            <a:spLocks noGrp="1"/>
          </p:cNvSpPr>
          <p:nvPr>
            <p:ph idx="1"/>
          </p:nvPr>
        </p:nvSpPr>
        <p:spPr/>
        <p:txBody>
          <a:bodyPr>
            <a:normAutofit/>
          </a:bodyPr>
          <a:lstStyle/>
          <a:p>
            <a:r>
              <a:rPr lang="es-ES" sz="2000" dirty="0"/>
              <a:t>El parque Xinsheng tiene una superficie de 20 hectáreas y es el segundo parque más grande de Taipei. </a:t>
            </a:r>
          </a:p>
          <a:p>
            <a:r>
              <a:rPr lang="es-ES" sz="2000" dirty="0"/>
              <a:t>Está diseñado con conceptos modernos de sostenibilidad y ahorro de energía, con un sistema de recogida de aguas pluviales, generación de electricidad por placas solares y vegetación como refrescante natural.</a:t>
            </a:r>
          </a:p>
          <a:p>
            <a:r>
              <a:rPr lang="es-ES" sz="2000" dirty="0"/>
              <a:t>La cercanía al aeropuerto permite ver los aviones despegando y aterrizando a corta distancia. </a:t>
            </a:r>
          </a:p>
          <a:p>
            <a:r>
              <a:rPr lang="es-ES" sz="2000" dirty="0"/>
              <a:t>En el se celebro la Flora International de Taipei.</a:t>
            </a:r>
          </a:p>
        </p:txBody>
      </p:sp>
    </p:spTree>
    <p:extLst>
      <p:ext uri="{BB962C8B-B14F-4D97-AF65-F5344CB8AC3E}">
        <p14:creationId xmlns:p14="http://schemas.microsoft.com/office/powerpoint/2010/main" val="241176761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8290566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19860108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26450648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42600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903980763"/>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131771905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496408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433048" cy="6858000"/>
          </a:xfrm>
          <a:prstGeom prst="rect">
            <a:avLst/>
          </a:prstGeom>
        </p:spPr>
      </p:pic>
    </p:spTree>
    <p:extLst>
      <p:ext uri="{BB962C8B-B14F-4D97-AF65-F5344CB8AC3E}">
        <p14:creationId xmlns:p14="http://schemas.microsoft.com/office/powerpoint/2010/main" val="2139391587"/>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274</TotalTime>
  <Words>5010</Words>
  <Application>Microsoft Office PowerPoint</Application>
  <PresentationFormat>Presentación en pantalla (4:3)</PresentationFormat>
  <Paragraphs>456</Paragraphs>
  <Slides>201</Slides>
  <Notes>157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201</vt:i4>
      </vt:variant>
    </vt:vector>
  </HeadingPairs>
  <TitlesOfParts>
    <vt:vector size="207" baseType="lpstr">
      <vt:lpstr>メイリオ</vt:lpstr>
      <vt:lpstr>Arial</vt:lpstr>
      <vt:lpstr>Calibri</vt:lpstr>
      <vt:lpstr>Trebuchet MS</vt:lpstr>
      <vt:lpstr>Wingdings 3</vt:lpstr>
      <vt:lpstr>Faceta</vt:lpstr>
      <vt:lpstr>JARDINES DE TAIWAN</vt:lpstr>
      <vt:lpstr>228 Peace Memorial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Chiayi Park, Chiayi City.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Daan Forest Park.-Taipei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Dongshan River Water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Lin Family Garden in Taipei.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Shuangxi Park and Chinese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Taipe International Flora.-.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Taipei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Taiwan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Parque nacional yangmingshan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Xinsheng park .-Taipei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DE TAIWAN</dc:title>
  <dc:creator>Josep</dc:creator>
  <cp:lastModifiedBy>Usuario</cp:lastModifiedBy>
  <cp:revision>29</cp:revision>
  <dcterms:created xsi:type="dcterms:W3CDTF">2014-01-06T10:05:39Z</dcterms:created>
  <dcterms:modified xsi:type="dcterms:W3CDTF">2018-03-01T07:06:28Z</dcterms:modified>
</cp:coreProperties>
</file>