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0"/>
  </p:notesMasterIdLst>
  <p:sldIdLst>
    <p:sldId id="256" r:id="rId2"/>
    <p:sldId id="257" r:id="rId3"/>
    <p:sldId id="332" r:id="rId4"/>
    <p:sldId id="333" r:id="rId5"/>
    <p:sldId id="259" r:id="rId6"/>
    <p:sldId id="260" r:id="rId7"/>
    <p:sldId id="261" r:id="rId8"/>
    <p:sldId id="262" r:id="rId9"/>
    <p:sldId id="263" r:id="rId10"/>
    <p:sldId id="258"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334" r:id="rId25"/>
    <p:sldId id="335" r:id="rId26"/>
    <p:sldId id="336" r:id="rId27"/>
    <p:sldId id="337" r:id="rId28"/>
    <p:sldId id="338" r:id="rId29"/>
    <p:sldId id="278" r:id="rId30"/>
    <p:sldId id="279" r:id="rId31"/>
    <p:sldId id="280" r:id="rId32"/>
    <p:sldId id="281" r:id="rId33"/>
    <p:sldId id="282" r:id="rId34"/>
    <p:sldId id="283" r:id="rId35"/>
    <p:sldId id="284" r:id="rId36"/>
    <p:sldId id="285" r:id="rId37"/>
    <p:sldId id="339" r:id="rId38"/>
    <p:sldId id="340" r:id="rId39"/>
    <p:sldId id="286" r:id="rId40"/>
    <p:sldId id="287" r:id="rId41"/>
    <p:sldId id="288" r:id="rId42"/>
    <p:sldId id="289" r:id="rId43"/>
    <p:sldId id="290" r:id="rId44"/>
    <p:sldId id="291" r:id="rId45"/>
    <p:sldId id="292" r:id="rId46"/>
    <p:sldId id="293" r:id="rId47"/>
    <p:sldId id="294" r:id="rId48"/>
    <p:sldId id="295" r:id="rId49"/>
    <p:sldId id="296" r:id="rId50"/>
    <p:sldId id="297" r:id="rId51"/>
    <p:sldId id="298" r:id="rId52"/>
    <p:sldId id="299" r:id="rId53"/>
    <p:sldId id="300" r:id="rId54"/>
    <p:sldId id="301" r:id="rId55"/>
    <p:sldId id="302" r:id="rId56"/>
    <p:sldId id="303" r:id="rId57"/>
    <p:sldId id="304" r:id="rId58"/>
    <p:sldId id="377" r:id="rId59"/>
    <p:sldId id="306" r:id="rId60"/>
    <p:sldId id="305" r:id="rId61"/>
    <p:sldId id="316" r:id="rId62"/>
    <p:sldId id="307" r:id="rId63"/>
    <p:sldId id="308" r:id="rId64"/>
    <p:sldId id="309" r:id="rId65"/>
    <p:sldId id="310" r:id="rId66"/>
    <p:sldId id="311" r:id="rId67"/>
    <p:sldId id="312" r:id="rId68"/>
    <p:sldId id="313" r:id="rId69"/>
    <p:sldId id="314" r:id="rId70"/>
    <p:sldId id="315" r:id="rId71"/>
    <p:sldId id="317" r:id="rId72"/>
    <p:sldId id="318" r:id="rId73"/>
    <p:sldId id="319" r:id="rId74"/>
    <p:sldId id="320" r:id="rId75"/>
    <p:sldId id="321" r:id="rId76"/>
    <p:sldId id="341" r:id="rId77"/>
    <p:sldId id="322" r:id="rId78"/>
    <p:sldId id="323" r:id="rId79"/>
    <p:sldId id="324" r:id="rId80"/>
    <p:sldId id="325" r:id="rId81"/>
    <p:sldId id="326" r:id="rId82"/>
    <p:sldId id="327" r:id="rId83"/>
    <p:sldId id="328" r:id="rId84"/>
    <p:sldId id="329" r:id="rId85"/>
    <p:sldId id="330" r:id="rId86"/>
    <p:sldId id="331" r:id="rId87"/>
    <p:sldId id="342" r:id="rId88"/>
    <p:sldId id="343" r:id="rId89"/>
    <p:sldId id="344" r:id="rId90"/>
    <p:sldId id="345" r:id="rId91"/>
    <p:sldId id="346" r:id="rId92"/>
    <p:sldId id="373" r:id="rId93"/>
    <p:sldId id="374" r:id="rId94"/>
    <p:sldId id="375" r:id="rId95"/>
    <p:sldId id="347" r:id="rId96"/>
    <p:sldId id="348" r:id="rId97"/>
    <p:sldId id="349" r:id="rId98"/>
    <p:sldId id="350" r:id="rId99"/>
    <p:sldId id="351" r:id="rId100"/>
    <p:sldId id="352" r:id="rId101"/>
    <p:sldId id="353" r:id="rId102"/>
    <p:sldId id="354" r:id="rId103"/>
    <p:sldId id="356" r:id="rId104"/>
    <p:sldId id="357" r:id="rId105"/>
    <p:sldId id="358" r:id="rId106"/>
    <p:sldId id="359" r:id="rId107"/>
    <p:sldId id="360" r:id="rId108"/>
    <p:sldId id="361" r:id="rId109"/>
    <p:sldId id="362" r:id="rId110"/>
    <p:sldId id="363" r:id="rId111"/>
    <p:sldId id="364" r:id="rId112"/>
    <p:sldId id="365" r:id="rId113"/>
    <p:sldId id="366" r:id="rId114"/>
    <p:sldId id="367" r:id="rId115"/>
    <p:sldId id="368" r:id="rId116"/>
    <p:sldId id="371" r:id="rId117"/>
    <p:sldId id="372" r:id="rId118"/>
    <p:sldId id="376" r:id="rId1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96D327F-6BF9-4DC0-8272-2C808EBD3A2A}"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F99E17-CCFD-42F4-8E3D-B3CB503CE894}" type="slidenum">
              <a:rPr lang="es-ES" smtClean="0"/>
              <a:t>‹Nº›</a:t>
            </a:fld>
            <a:endParaRPr lang="es-ES" dirty="0"/>
          </a:p>
        </p:txBody>
      </p:sp>
    </p:spTree>
    <p:extLst>
      <p:ext uri="{BB962C8B-B14F-4D97-AF65-F5344CB8AC3E}">
        <p14:creationId xmlns:p14="http://schemas.microsoft.com/office/powerpoint/2010/main" val="24984543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Mellat en Teherán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5</a:t>
            </a:fld>
            <a:endParaRPr lang="es-ES" dirty="0"/>
          </a:p>
        </p:txBody>
      </p:sp>
    </p:spTree>
    <p:extLst>
      <p:ext uri="{BB962C8B-B14F-4D97-AF65-F5344CB8AC3E}">
        <p14:creationId xmlns:p14="http://schemas.microsoft.com/office/powerpoint/2010/main" val="25921527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Mellat.-Cafetería dentro del parque</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6</a:t>
            </a:fld>
            <a:endParaRPr lang="es-ES" dirty="0"/>
          </a:p>
        </p:txBody>
      </p:sp>
    </p:spTree>
    <p:extLst>
      <p:ext uri="{BB962C8B-B14F-4D97-AF65-F5344CB8AC3E}">
        <p14:creationId xmlns:p14="http://schemas.microsoft.com/office/powerpoint/2010/main" val="15887284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Mellat Park.-Paseo dentro el parque</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7</a:t>
            </a:fld>
            <a:endParaRPr lang="es-ES" dirty="0"/>
          </a:p>
        </p:txBody>
      </p:sp>
    </p:spTree>
    <p:extLst>
      <p:ext uri="{BB962C8B-B14F-4D97-AF65-F5344CB8AC3E}">
        <p14:creationId xmlns:p14="http://schemas.microsoft.com/office/powerpoint/2010/main" val="18162086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Mellat Park.-Nevado de noche</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8</a:t>
            </a:fld>
            <a:endParaRPr lang="es-ES" dirty="0"/>
          </a:p>
        </p:txBody>
      </p:sp>
    </p:spTree>
    <p:extLst>
      <p:ext uri="{BB962C8B-B14F-4D97-AF65-F5344CB8AC3E}">
        <p14:creationId xmlns:p14="http://schemas.microsoft.com/office/powerpoint/2010/main" val="6080756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Mellat Park.-Escalera y estatua</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9</a:t>
            </a:fld>
            <a:endParaRPr lang="es-ES" dirty="0"/>
          </a:p>
        </p:txBody>
      </p:sp>
    </p:spTree>
    <p:extLst>
      <p:ext uri="{BB962C8B-B14F-4D97-AF65-F5344CB8AC3E}">
        <p14:creationId xmlns:p14="http://schemas.microsoft.com/office/powerpoint/2010/main" val="6634376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Mellat</a:t>
            </a:r>
            <a:r>
              <a:rPr lang="it-IT" baseline="0" dirty="0"/>
              <a:t> Park</a:t>
            </a:r>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10</a:t>
            </a:fld>
            <a:endParaRPr lang="es-ES" dirty="0"/>
          </a:p>
        </p:txBody>
      </p:sp>
    </p:spTree>
    <p:extLst>
      <p:ext uri="{BB962C8B-B14F-4D97-AF65-F5344CB8AC3E}">
        <p14:creationId xmlns:p14="http://schemas.microsoft.com/office/powerpoint/2010/main" val="20380084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Mellat Park</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11</a:t>
            </a:fld>
            <a:endParaRPr lang="es-ES" dirty="0"/>
          </a:p>
        </p:txBody>
      </p:sp>
    </p:spTree>
    <p:extLst>
      <p:ext uri="{BB962C8B-B14F-4D97-AF65-F5344CB8AC3E}">
        <p14:creationId xmlns:p14="http://schemas.microsoft.com/office/powerpoint/2010/main" val="17838846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Mellat Park</a:t>
            </a:r>
          </a:p>
          <a:p>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12</a:t>
            </a:fld>
            <a:endParaRPr lang="es-ES" dirty="0"/>
          </a:p>
        </p:txBody>
      </p:sp>
    </p:spTree>
    <p:extLst>
      <p:ext uri="{BB962C8B-B14F-4D97-AF65-F5344CB8AC3E}">
        <p14:creationId xmlns:p14="http://schemas.microsoft.com/office/powerpoint/2010/main" val="39741728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Mellat Park</a:t>
            </a:r>
          </a:p>
          <a:p>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13</a:t>
            </a:fld>
            <a:endParaRPr lang="es-ES" dirty="0"/>
          </a:p>
        </p:txBody>
      </p:sp>
    </p:spTree>
    <p:extLst>
      <p:ext uri="{BB962C8B-B14F-4D97-AF65-F5344CB8AC3E}">
        <p14:creationId xmlns:p14="http://schemas.microsoft.com/office/powerpoint/2010/main" val="15454782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Mellat Park</a:t>
            </a:r>
          </a:p>
          <a:p>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14</a:t>
            </a:fld>
            <a:endParaRPr lang="es-ES" dirty="0"/>
          </a:p>
        </p:txBody>
      </p:sp>
    </p:spTree>
    <p:extLst>
      <p:ext uri="{BB962C8B-B14F-4D97-AF65-F5344CB8AC3E}">
        <p14:creationId xmlns:p14="http://schemas.microsoft.com/office/powerpoint/2010/main" val="12586790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Mellat Park</a:t>
            </a:r>
          </a:p>
          <a:p>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15</a:t>
            </a:fld>
            <a:endParaRPr lang="es-ES" dirty="0"/>
          </a:p>
        </p:txBody>
      </p:sp>
    </p:spTree>
    <p:extLst>
      <p:ext uri="{BB962C8B-B14F-4D97-AF65-F5344CB8AC3E}">
        <p14:creationId xmlns:p14="http://schemas.microsoft.com/office/powerpoint/2010/main" val="42411264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Mellat Park</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16</a:t>
            </a:fld>
            <a:endParaRPr lang="es-ES" dirty="0"/>
          </a:p>
        </p:txBody>
      </p:sp>
    </p:spTree>
    <p:extLst>
      <p:ext uri="{BB962C8B-B14F-4D97-AF65-F5344CB8AC3E}">
        <p14:creationId xmlns:p14="http://schemas.microsoft.com/office/powerpoint/2010/main" val="14969867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Mellat Park</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17</a:t>
            </a:fld>
            <a:endParaRPr lang="es-ES" dirty="0"/>
          </a:p>
        </p:txBody>
      </p:sp>
    </p:spTree>
    <p:extLst>
      <p:ext uri="{BB962C8B-B14F-4D97-AF65-F5344CB8AC3E}">
        <p14:creationId xmlns:p14="http://schemas.microsoft.com/office/powerpoint/2010/main" val="37671022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Mellat Park</a:t>
            </a:r>
          </a:p>
          <a:p>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18</a:t>
            </a:fld>
            <a:endParaRPr lang="es-ES" dirty="0"/>
          </a:p>
        </p:txBody>
      </p:sp>
    </p:spTree>
    <p:extLst>
      <p:ext uri="{BB962C8B-B14F-4D97-AF65-F5344CB8AC3E}">
        <p14:creationId xmlns:p14="http://schemas.microsoft.com/office/powerpoint/2010/main" val="27883972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Mellat Park</a:t>
            </a:r>
          </a:p>
          <a:p>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19</a:t>
            </a:fld>
            <a:endParaRPr lang="es-ES" dirty="0"/>
          </a:p>
        </p:txBody>
      </p:sp>
    </p:spTree>
    <p:extLst>
      <p:ext uri="{BB962C8B-B14F-4D97-AF65-F5344CB8AC3E}">
        <p14:creationId xmlns:p14="http://schemas.microsoft.com/office/powerpoint/2010/main" val="27393694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Mellat Park</a:t>
            </a:r>
          </a:p>
          <a:p>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20</a:t>
            </a:fld>
            <a:endParaRPr lang="es-ES" dirty="0"/>
          </a:p>
        </p:txBody>
      </p:sp>
    </p:spTree>
    <p:extLst>
      <p:ext uri="{BB962C8B-B14F-4D97-AF65-F5344CB8AC3E}">
        <p14:creationId xmlns:p14="http://schemas.microsoft.com/office/powerpoint/2010/main" val="23641025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Mellat Park</a:t>
            </a:r>
          </a:p>
          <a:p>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21</a:t>
            </a:fld>
            <a:endParaRPr lang="es-ES" dirty="0"/>
          </a:p>
        </p:txBody>
      </p:sp>
    </p:spTree>
    <p:extLst>
      <p:ext uri="{BB962C8B-B14F-4D97-AF65-F5344CB8AC3E}">
        <p14:creationId xmlns:p14="http://schemas.microsoft.com/office/powerpoint/2010/main" val="31556327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Mellat Park</a:t>
            </a:r>
          </a:p>
          <a:p>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22</a:t>
            </a:fld>
            <a:endParaRPr lang="es-ES" dirty="0"/>
          </a:p>
        </p:txBody>
      </p:sp>
    </p:spTree>
    <p:extLst>
      <p:ext uri="{BB962C8B-B14F-4D97-AF65-F5344CB8AC3E}">
        <p14:creationId xmlns:p14="http://schemas.microsoft.com/office/powerpoint/2010/main" val="3831518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Mellat Park</a:t>
            </a:r>
          </a:p>
          <a:p>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23</a:t>
            </a:fld>
            <a:endParaRPr lang="es-ES" dirty="0"/>
          </a:p>
        </p:txBody>
      </p:sp>
    </p:spTree>
    <p:extLst>
      <p:ext uri="{BB962C8B-B14F-4D97-AF65-F5344CB8AC3E}">
        <p14:creationId xmlns:p14="http://schemas.microsoft.com/office/powerpoint/2010/main" val="4411357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Naranjestan-e Qavam.-</a:t>
            </a:r>
          </a:p>
          <a:p>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26</a:t>
            </a:fld>
            <a:endParaRPr lang="es-ES" dirty="0"/>
          </a:p>
        </p:txBody>
      </p:sp>
    </p:spTree>
    <p:extLst>
      <p:ext uri="{BB962C8B-B14F-4D97-AF65-F5344CB8AC3E}">
        <p14:creationId xmlns:p14="http://schemas.microsoft.com/office/powerpoint/2010/main" val="8471976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Naranjestan-e Qavam.-</a:t>
            </a:r>
          </a:p>
          <a:p>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27</a:t>
            </a:fld>
            <a:endParaRPr lang="es-ES" dirty="0"/>
          </a:p>
        </p:txBody>
      </p:sp>
    </p:spTree>
    <p:extLst>
      <p:ext uri="{BB962C8B-B14F-4D97-AF65-F5344CB8AC3E}">
        <p14:creationId xmlns:p14="http://schemas.microsoft.com/office/powerpoint/2010/main" val="182440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Naranjestan-e Qavam.-</a:t>
            </a:r>
          </a:p>
          <a:p>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28</a:t>
            </a:fld>
            <a:endParaRPr lang="es-ES" dirty="0"/>
          </a:p>
        </p:txBody>
      </p:sp>
    </p:spTree>
    <p:extLst>
      <p:ext uri="{BB962C8B-B14F-4D97-AF65-F5344CB8AC3E}">
        <p14:creationId xmlns:p14="http://schemas.microsoft.com/office/powerpoint/2010/main" val="27536254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Naranjestan-e Qavam.-</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29</a:t>
            </a:fld>
            <a:endParaRPr lang="es-ES" dirty="0"/>
          </a:p>
        </p:txBody>
      </p:sp>
    </p:spTree>
    <p:extLst>
      <p:ext uri="{BB962C8B-B14F-4D97-AF65-F5344CB8AC3E}">
        <p14:creationId xmlns:p14="http://schemas.microsoft.com/office/powerpoint/2010/main" val="945294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Naranjestan-e Qavam.-</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30</a:t>
            </a:fld>
            <a:endParaRPr lang="es-ES" dirty="0"/>
          </a:p>
        </p:txBody>
      </p:sp>
    </p:spTree>
    <p:extLst>
      <p:ext uri="{BB962C8B-B14F-4D97-AF65-F5344CB8AC3E}">
        <p14:creationId xmlns:p14="http://schemas.microsoft.com/office/powerpoint/2010/main" val="17166296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Naranjestan-e Qavam.-</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31</a:t>
            </a:fld>
            <a:endParaRPr lang="es-ES" dirty="0"/>
          </a:p>
        </p:txBody>
      </p:sp>
    </p:spTree>
    <p:extLst>
      <p:ext uri="{BB962C8B-B14F-4D97-AF65-F5344CB8AC3E}">
        <p14:creationId xmlns:p14="http://schemas.microsoft.com/office/powerpoint/2010/main" val="25883655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Naranjestan-e Qavam.-</a:t>
            </a:r>
          </a:p>
          <a:p>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32</a:t>
            </a:fld>
            <a:endParaRPr lang="es-ES" dirty="0"/>
          </a:p>
        </p:txBody>
      </p:sp>
    </p:spTree>
    <p:extLst>
      <p:ext uri="{BB962C8B-B14F-4D97-AF65-F5344CB8AC3E}">
        <p14:creationId xmlns:p14="http://schemas.microsoft.com/office/powerpoint/2010/main" val="23643998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Naranjestan-e Qavam.-</a:t>
            </a:r>
          </a:p>
          <a:p>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33</a:t>
            </a:fld>
            <a:endParaRPr lang="es-ES" dirty="0"/>
          </a:p>
        </p:txBody>
      </p:sp>
    </p:spTree>
    <p:extLst>
      <p:ext uri="{BB962C8B-B14F-4D97-AF65-F5344CB8AC3E}">
        <p14:creationId xmlns:p14="http://schemas.microsoft.com/office/powerpoint/2010/main" val="42560556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Naranjestan-e Qavam.-</a:t>
            </a:r>
          </a:p>
          <a:p>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34</a:t>
            </a:fld>
            <a:endParaRPr lang="es-ES" dirty="0"/>
          </a:p>
        </p:txBody>
      </p:sp>
    </p:spTree>
    <p:extLst>
      <p:ext uri="{BB962C8B-B14F-4D97-AF65-F5344CB8AC3E}">
        <p14:creationId xmlns:p14="http://schemas.microsoft.com/office/powerpoint/2010/main" val="39794040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Naranjestan-e Qavam.-</a:t>
            </a:r>
          </a:p>
          <a:p>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35</a:t>
            </a:fld>
            <a:endParaRPr lang="es-ES" dirty="0"/>
          </a:p>
        </p:txBody>
      </p:sp>
    </p:spTree>
    <p:extLst>
      <p:ext uri="{BB962C8B-B14F-4D97-AF65-F5344CB8AC3E}">
        <p14:creationId xmlns:p14="http://schemas.microsoft.com/office/powerpoint/2010/main" val="7909401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Niavaran Palace Garden.-.-Ahmad-Shahi_Pavilion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39</a:t>
            </a:fld>
            <a:endParaRPr lang="es-ES" dirty="0"/>
          </a:p>
        </p:txBody>
      </p:sp>
    </p:spTree>
    <p:extLst>
      <p:ext uri="{BB962C8B-B14F-4D97-AF65-F5344CB8AC3E}">
        <p14:creationId xmlns:p14="http://schemas.microsoft.com/office/powerpoint/2010/main" val="29153466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Niavaran Palace Garden.-.-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40</a:t>
            </a:fld>
            <a:endParaRPr lang="es-ES" dirty="0"/>
          </a:p>
        </p:txBody>
      </p:sp>
    </p:spTree>
    <p:extLst>
      <p:ext uri="{BB962C8B-B14F-4D97-AF65-F5344CB8AC3E}">
        <p14:creationId xmlns:p14="http://schemas.microsoft.com/office/powerpoint/2010/main" val="16066611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Niavaran Palace Garden.-.-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41</a:t>
            </a:fld>
            <a:endParaRPr lang="es-ES" dirty="0"/>
          </a:p>
        </p:txBody>
      </p:sp>
    </p:spTree>
    <p:extLst>
      <p:ext uri="{BB962C8B-B14F-4D97-AF65-F5344CB8AC3E}">
        <p14:creationId xmlns:p14="http://schemas.microsoft.com/office/powerpoint/2010/main" val="2815412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Niavaran Palace Garden.-.-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42</a:t>
            </a:fld>
            <a:endParaRPr lang="es-ES" dirty="0"/>
          </a:p>
        </p:txBody>
      </p:sp>
    </p:spTree>
    <p:extLst>
      <p:ext uri="{BB962C8B-B14F-4D97-AF65-F5344CB8AC3E}">
        <p14:creationId xmlns:p14="http://schemas.microsoft.com/office/powerpoint/2010/main" val="15113816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Niavaran Palace Garden.-.-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43</a:t>
            </a:fld>
            <a:endParaRPr lang="es-ES" dirty="0"/>
          </a:p>
        </p:txBody>
      </p:sp>
    </p:spTree>
    <p:extLst>
      <p:ext uri="{BB962C8B-B14F-4D97-AF65-F5344CB8AC3E}">
        <p14:creationId xmlns:p14="http://schemas.microsoft.com/office/powerpoint/2010/main" val="1506387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Niavaran Palace Garden.-.-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44</a:t>
            </a:fld>
            <a:endParaRPr lang="es-ES" dirty="0"/>
          </a:p>
        </p:txBody>
      </p:sp>
    </p:spTree>
    <p:extLst>
      <p:ext uri="{BB962C8B-B14F-4D97-AF65-F5344CB8AC3E}">
        <p14:creationId xmlns:p14="http://schemas.microsoft.com/office/powerpoint/2010/main" val="22056570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Niavaran Palace Garden.-.-Snow</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45</a:t>
            </a:fld>
            <a:endParaRPr lang="es-ES" dirty="0"/>
          </a:p>
        </p:txBody>
      </p:sp>
    </p:spTree>
    <p:extLst>
      <p:ext uri="{BB962C8B-B14F-4D97-AF65-F5344CB8AC3E}">
        <p14:creationId xmlns:p14="http://schemas.microsoft.com/office/powerpoint/2010/main" val="35521399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Niavaran Palace Garden.-.-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46</a:t>
            </a:fld>
            <a:endParaRPr lang="es-ES" dirty="0"/>
          </a:p>
        </p:txBody>
      </p:sp>
    </p:spTree>
    <p:extLst>
      <p:ext uri="{BB962C8B-B14F-4D97-AF65-F5344CB8AC3E}">
        <p14:creationId xmlns:p14="http://schemas.microsoft.com/office/powerpoint/2010/main" val="341657276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Niavaran Palace Garden.-.-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47</a:t>
            </a:fld>
            <a:endParaRPr lang="es-ES" dirty="0"/>
          </a:p>
        </p:txBody>
      </p:sp>
    </p:spTree>
    <p:extLst>
      <p:ext uri="{BB962C8B-B14F-4D97-AF65-F5344CB8AC3E}">
        <p14:creationId xmlns:p14="http://schemas.microsoft.com/office/powerpoint/2010/main" val="22971375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Niavaran Palace Garden.-.-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48</a:t>
            </a:fld>
            <a:endParaRPr lang="es-ES" dirty="0"/>
          </a:p>
        </p:txBody>
      </p:sp>
    </p:spTree>
    <p:extLst>
      <p:ext uri="{BB962C8B-B14F-4D97-AF65-F5344CB8AC3E}">
        <p14:creationId xmlns:p14="http://schemas.microsoft.com/office/powerpoint/2010/main" val="25305966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Niavaran Palace Garden.-.-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49</a:t>
            </a:fld>
            <a:endParaRPr lang="es-ES" dirty="0"/>
          </a:p>
        </p:txBody>
      </p:sp>
    </p:spTree>
    <p:extLst>
      <p:ext uri="{BB962C8B-B14F-4D97-AF65-F5344CB8AC3E}">
        <p14:creationId xmlns:p14="http://schemas.microsoft.com/office/powerpoint/2010/main" val="22825819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Niavaran Palace Garden.-.-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50</a:t>
            </a:fld>
            <a:endParaRPr lang="es-ES" dirty="0"/>
          </a:p>
        </p:txBody>
      </p:sp>
    </p:spTree>
    <p:extLst>
      <p:ext uri="{BB962C8B-B14F-4D97-AF65-F5344CB8AC3E}">
        <p14:creationId xmlns:p14="http://schemas.microsoft.com/office/powerpoint/2010/main" val="253053126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Niavaran Palace Garden.-.-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51</a:t>
            </a:fld>
            <a:endParaRPr lang="es-ES" dirty="0"/>
          </a:p>
        </p:txBody>
      </p:sp>
    </p:spTree>
    <p:extLst>
      <p:ext uri="{BB962C8B-B14F-4D97-AF65-F5344CB8AC3E}">
        <p14:creationId xmlns:p14="http://schemas.microsoft.com/office/powerpoint/2010/main" val="238776835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Niavaran Palace Garden.-.-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52</a:t>
            </a:fld>
            <a:endParaRPr lang="es-ES" dirty="0"/>
          </a:p>
        </p:txBody>
      </p:sp>
    </p:spTree>
    <p:extLst>
      <p:ext uri="{BB962C8B-B14F-4D97-AF65-F5344CB8AC3E}">
        <p14:creationId xmlns:p14="http://schemas.microsoft.com/office/powerpoint/2010/main" val="204568166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Niavaran Palace Garden.-.-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53</a:t>
            </a:fld>
            <a:endParaRPr lang="es-ES" dirty="0"/>
          </a:p>
        </p:txBody>
      </p:sp>
    </p:spTree>
    <p:extLst>
      <p:ext uri="{BB962C8B-B14F-4D97-AF65-F5344CB8AC3E}">
        <p14:creationId xmlns:p14="http://schemas.microsoft.com/office/powerpoint/2010/main" val="164322544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Niavaran Palace Garden.-.-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54</a:t>
            </a:fld>
            <a:endParaRPr lang="es-ES" dirty="0"/>
          </a:p>
        </p:txBody>
      </p:sp>
    </p:spTree>
    <p:extLst>
      <p:ext uri="{BB962C8B-B14F-4D97-AF65-F5344CB8AC3E}">
        <p14:creationId xmlns:p14="http://schemas.microsoft.com/office/powerpoint/2010/main" val="87489676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Niavaran Palace Garden.-.-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55</a:t>
            </a:fld>
            <a:endParaRPr lang="es-ES" dirty="0"/>
          </a:p>
        </p:txBody>
      </p:sp>
    </p:spTree>
    <p:extLst>
      <p:ext uri="{BB962C8B-B14F-4D97-AF65-F5344CB8AC3E}">
        <p14:creationId xmlns:p14="http://schemas.microsoft.com/office/powerpoint/2010/main" val="353348057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Niavaran Palace Garden.-.-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56</a:t>
            </a:fld>
            <a:endParaRPr lang="es-ES" dirty="0"/>
          </a:p>
        </p:txBody>
      </p:sp>
    </p:spTree>
    <p:extLst>
      <p:ext uri="{BB962C8B-B14F-4D97-AF65-F5344CB8AC3E}">
        <p14:creationId xmlns:p14="http://schemas.microsoft.com/office/powerpoint/2010/main" val="402486548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Saad Abad Palace Park.-Entrance</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59</a:t>
            </a:fld>
            <a:endParaRPr lang="es-ES" dirty="0"/>
          </a:p>
        </p:txBody>
      </p:sp>
    </p:spTree>
    <p:extLst>
      <p:ext uri="{BB962C8B-B14F-4D97-AF65-F5344CB8AC3E}">
        <p14:creationId xmlns:p14="http://schemas.microsoft.com/office/powerpoint/2010/main" val="391500472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Saad Abad Palace and garden</a:t>
            </a:r>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60</a:t>
            </a:fld>
            <a:endParaRPr lang="es-ES" dirty="0"/>
          </a:p>
        </p:txBody>
      </p:sp>
    </p:spTree>
    <p:extLst>
      <p:ext uri="{BB962C8B-B14F-4D97-AF65-F5344CB8AC3E}">
        <p14:creationId xmlns:p14="http://schemas.microsoft.com/office/powerpoint/2010/main" val="234000983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Saad Abad Palace Park.-</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61</a:t>
            </a:fld>
            <a:endParaRPr lang="es-ES" dirty="0"/>
          </a:p>
        </p:txBody>
      </p:sp>
    </p:spTree>
    <p:extLst>
      <p:ext uri="{BB962C8B-B14F-4D97-AF65-F5344CB8AC3E}">
        <p14:creationId xmlns:p14="http://schemas.microsoft.com/office/powerpoint/2010/main" val="298125647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Saad Abad Palace Park.-Entrance</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62</a:t>
            </a:fld>
            <a:endParaRPr lang="es-ES" dirty="0"/>
          </a:p>
        </p:txBody>
      </p:sp>
    </p:spTree>
    <p:extLst>
      <p:ext uri="{BB962C8B-B14F-4D97-AF65-F5344CB8AC3E}">
        <p14:creationId xmlns:p14="http://schemas.microsoft.com/office/powerpoint/2010/main" val="360440632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Saad Abad Palace Park.-Entrance</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63</a:t>
            </a:fld>
            <a:endParaRPr lang="es-ES" dirty="0"/>
          </a:p>
        </p:txBody>
      </p:sp>
    </p:spTree>
    <p:extLst>
      <p:ext uri="{BB962C8B-B14F-4D97-AF65-F5344CB8AC3E}">
        <p14:creationId xmlns:p14="http://schemas.microsoft.com/office/powerpoint/2010/main" val="415196736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Saad Abad Palace Park.-Trees</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64</a:t>
            </a:fld>
            <a:endParaRPr lang="es-ES" dirty="0"/>
          </a:p>
        </p:txBody>
      </p:sp>
    </p:spTree>
    <p:extLst>
      <p:ext uri="{BB962C8B-B14F-4D97-AF65-F5344CB8AC3E}">
        <p14:creationId xmlns:p14="http://schemas.microsoft.com/office/powerpoint/2010/main" val="423946054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Saad Abad Palace Park.-</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65</a:t>
            </a:fld>
            <a:endParaRPr lang="es-ES" dirty="0"/>
          </a:p>
        </p:txBody>
      </p:sp>
    </p:spTree>
    <p:extLst>
      <p:ext uri="{BB962C8B-B14F-4D97-AF65-F5344CB8AC3E}">
        <p14:creationId xmlns:p14="http://schemas.microsoft.com/office/powerpoint/2010/main" val="139806172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Saad Abad Palace Park.-</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66</a:t>
            </a:fld>
            <a:endParaRPr lang="es-ES" dirty="0"/>
          </a:p>
        </p:txBody>
      </p:sp>
    </p:spTree>
    <p:extLst>
      <p:ext uri="{BB962C8B-B14F-4D97-AF65-F5344CB8AC3E}">
        <p14:creationId xmlns:p14="http://schemas.microsoft.com/office/powerpoint/2010/main" val="428671929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Saad Abad Palace Park.-White Palace</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67</a:t>
            </a:fld>
            <a:endParaRPr lang="es-ES" dirty="0"/>
          </a:p>
        </p:txBody>
      </p:sp>
    </p:spTree>
    <p:extLst>
      <p:ext uri="{BB962C8B-B14F-4D97-AF65-F5344CB8AC3E}">
        <p14:creationId xmlns:p14="http://schemas.microsoft.com/office/powerpoint/2010/main" val="317046094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Saad Abad Palace Park.-</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68</a:t>
            </a:fld>
            <a:endParaRPr lang="es-ES" dirty="0"/>
          </a:p>
        </p:txBody>
      </p:sp>
    </p:spTree>
    <p:extLst>
      <p:ext uri="{BB962C8B-B14F-4D97-AF65-F5344CB8AC3E}">
        <p14:creationId xmlns:p14="http://schemas.microsoft.com/office/powerpoint/2010/main" val="273597173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Saad Abad Palace Park.-</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69</a:t>
            </a:fld>
            <a:endParaRPr lang="es-ES" dirty="0"/>
          </a:p>
        </p:txBody>
      </p:sp>
    </p:spTree>
    <p:extLst>
      <p:ext uri="{BB962C8B-B14F-4D97-AF65-F5344CB8AC3E}">
        <p14:creationId xmlns:p14="http://schemas.microsoft.com/office/powerpoint/2010/main" val="290929651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Saad Abad Palace Park.-Wooden Chairs</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70</a:t>
            </a:fld>
            <a:endParaRPr lang="es-ES" dirty="0"/>
          </a:p>
        </p:txBody>
      </p:sp>
    </p:spTree>
    <p:extLst>
      <p:ext uri="{BB962C8B-B14F-4D97-AF65-F5344CB8AC3E}">
        <p14:creationId xmlns:p14="http://schemas.microsoft.com/office/powerpoint/2010/main" val="344851468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Saad Abad Palace Park.-</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71</a:t>
            </a:fld>
            <a:endParaRPr lang="es-ES" dirty="0"/>
          </a:p>
        </p:txBody>
      </p:sp>
    </p:spTree>
    <p:extLst>
      <p:ext uri="{BB962C8B-B14F-4D97-AF65-F5344CB8AC3E}">
        <p14:creationId xmlns:p14="http://schemas.microsoft.com/office/powerpoint/2010/main" val="41846217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Saad Abad Palace Park.-</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72</a:t>
            </a:fld>
            <a:endParaRPr lang="es-ES" dirty="0"/>
          </a:p>
        </p:txBody>
      </p:sp>
    </p:spTree>
    <p:extLst>
      <p:ext uri="{BB962C8B-B14F-4D97-AF65-F5344CB8AC3E}">
        <p14:creationId xmlns:p14="http://schemas.microsoft.com/office/powerpoint/2010/main" val="172466880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Saad Abad Palace Park.-</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73</a:t>
            </a:fld>
            <a:endParaRPr lang="es-ES" dirty="0"/>
          </a:p>
        </p:txBody>
      </p:sp>
    </p:spTree>
    <p:extLst>
      <p:ext uri="{BB962C8B-B14F-4D97-AF65-F5344CB8AC3E}">
        <p14:creationId xmlns:p14="http://schemas.microsoft.com/office/powerpoint/2010/main" val="355067707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Saad Abad Palace Park.-</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74</a:t>
            </a:fld>
            <a:endParaRPr lang="es-ES" dirty="0"/>
          </a:p>
        </p:txBody>
      </p:sp>
    </p:spTree>
    <p:extLst>
      <p:ext uri="{BB962C8B-B14F-4D97-AF65-F5344CB8AC3E}">
        <p14:creationId xmlns:p14="http://schemas.microsoft.com/office/powerpoint/2010/main" val="14156596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Saad Abad Palace Park.-</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75</a:t>
            </a:fld>
            <a:endParaRPr lang="es-ES" dirty="0"/>
          </a:p>
        </p:txBody>
      </p:sp>
    </p:spTree>
    <p:extLst>
      <p:ext uri="{BB962C8B-B14F-4D97-AF65-F5344CB8AC3E}">
        <p14:creationId xmlns:p14="http://schemas.microsoft.com/office/powerpoint/2010/main" val="32878600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Saee Park.-Tehran.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77</a:t>
            </a:fld>
            <a:endParaRPr lang="es-ES" dirty="0"/>
          </a:p>
        </p:txBody>
      </p:sp>
    </p:spTree>
    <p:extLst>
      <p:ext uri="{BB962C8B-B14F-4D97-AF65-F5344CB8AC3E}">
        <p14:creationId xmlns:p14="http://schemas.microsoft.com/office/powerpoint/2010/main" val="76850482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Saee Park.-Tehran.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78</a:t>
            </a:fld>
            <a:endParaRPr lang="es-ES" dirty="0"/>
          </a:p>
        </p:txBody>
      </p:sp>
    </p:spTree>
    <p:extLst>
      <p:ext uri="{BB962C8B-B14F-4D97-AF65-F5344CB8AC3E}">
        <p14:creationId xmlns:p14="http://schemas.microsoft.com/office/powerpoint/2010/main" val="180477480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Saee Park.-Tehran.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79</a:t>
            </a:fld>
            <a:endParaRPr lang="es-ES" dirty="0"/>
          </a:p>
        </p:txBody>
      </p:sp>
    </p:spTree>
    <p:extLst>
      <p:ext uri="{BB962C8B-B14F-4D97-AF65-F5344CB8AC3E}">
        <p14:creationId xmlns:p14="http://schemas.microsoft.com/office/powerpoint/2010/main" val="133528651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Saee Park.-Tehran.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80</a:t>
            </a:fld>
            <a:endParaRPr lang="es-ES" dirty="0"/>
          </a:p>
        </p:txBody>
      </p:sp>
    </p:spTree>
    <p:extLst>
      <p:ext uri="{BB962C8B-B14F-4D97-AF65-F5344CB8AC3E}">
        <p14:creationId xmlns:p14="http://schemas.microsoft.com/office/powerpoint/2010/main" val="26252350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Saee Park.-Tehran.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81</a:t>
            </a:fld>
            <a:endParaRPr lang="es-ES" dirty="0"/>
          </a:p>
        </p:txBody>
      </p:sp>
    </p:spTree>
    <p:extLst>
      <p:ext uri="{BB962C8B-B14F-4D97-AF65-F5344CB8AC3E}">
        <p14:creationId xmlns:p14="http://schemas.microsoft.com/office/powerpoint/2010/main" val="223313512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Saee Park.-Tehran.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82</a:t>
            </a:fld>
            <a:endParaRPr lang="es-ES" dirty="0"/>
          </a:p>
        </p:txBody>
      </p:sp>
    </p:spTree>
    <p:extLst>
      <p:ext uri="{BB962C8B-B14F-4D97-AF65-F5344CB8AC3E}">
        <p14:creationId xmlns:p14="http://schemas.microsoft.com/office/powerpoint/2010/main" val="5831040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Saee Park.-Tehran.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83</a:t>
            </a:fld>
            <a:endParaRPr lang="es-ES" dirty="0"/>
          </a:p>
        </p:txBody>
      </p:sp>
    </p:spTree>
    <p:extLst>
      <p:ext uri="{BB962C8B-B14F-4D97-AF65-F5344CB8AC3E}">
        <p14:creationId xmlns:p14="http://schemas.microsoft.com/office/powerpoint/2010/main" val="345057557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Saee Park.-Tehran.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84</a:t>
            </a:fld>
            <a:endParaRPr lang="es-ES" dirty="0"/>
          </a:p>
        </p:txBody>
      </p:sp>
    </p:spTree>
    <p:extLst>
      <p:ext uri="{BB962C8B-B14F-4D97-AF65-F5344CB8AC3E}">
        <p14:creationId xmlns:p14="http://schemas.microsoft.com/office/powerpoint/2010/main" val="222765424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Saee Park.-Tehran.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85</a:t>
            </a:fld>
            <a:endParaRPr lang="es-ES" dirty="0"/>
          </a:p>
        </p:txBody>
      </p:sp>
    </p:spTree>
    <p:extLst>
      <p:ext uri="{BB962C8B-B14F-4D97-AF65-F5344CB8AC3E}">
        <p14:creationId xmlns:p14="http://schemas.microsoft.com/office/powerpoint/2010/main" val="222006932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Saee Park.-Tehran.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86</a:t>
            </a:fld>
            <a:endParaRPr lang="es-ES" dirty="0"/>
          </a:p>
        </p:txBody>
      </p:sp>
    </p:spTree>
    <p:extLst>
      <p:ext uri="{BB962C8B-B14F-4D97-AF65-F5344CB8AC3E}">
        <p14:creationId xmlns:p14="http://schemas.microsoft.com/office/powerpoint/2010/main" val="175440975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Saee Park.-Tehran.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87</a:t>
            </a:fld>
            <a:endParaRPr lang="es-ES" dirty="0"/>
          </a:p>
        </p:txBody>
      </p:sp>
    </p:spTree>
    <p:extLst>
      <p:ext uri="{BB962C8B-B14F-4D97-AF65-F5344CB8AC3E}">
        <p14:creationId xmlns:p14="http://schemas.microsoft.com/office/powerpoint/2010/main" val="15846853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Saee Park.-Tehran.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88</a:t>
            </a:fld>
            <a:endParaRPr lang="es-ES" dirty="0"/>
          </a:p>
        </p:txBody>
      </p:sp>
    </p:spTree>
    <p:extLst>
      <p:ext uri="{BB962C8B-B14F-4D97-AF65-F5344CB8AC3E}">
        <p14:creationId xmlns:p14="http://schemas.microsoft.com/office/powerpoint/2010/main" val="11895539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Saee Park.-Tehran.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89</a:t>
            </a:fld>
            <a:endParaRPr lang="es-ES" dirty="0"/>
          </a:p>
        </p:txBody>
      </p:sp>
    </p:spTree>
    <p:extLst>
      <p:ext uri="{BB962C8B-B14F-4D97-AF65-F5344CB8AC3E}">
        <p14:creationId xmlns:p14="http://schemas.microsoft.com/office/powerpoint/2010/main" val="42463714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Saee Park.-Tehran.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90</a:t>
            </a:fld>
            <a:endParaRPr lang="es-ES" dirty="0"/>
          </a:p>
        </p:txBody>
      </p:sp>
    </p:spTree>
    <p:extLst>
      <p:ext uri="{BB962C8B-B14F-4D97-AF65-F5344CB8AC3E}">
        <p14:creationId xmlns:p14="http://schemas.microsoft.com/office/powerpoint/2010/main" val="96190953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Shahzadeh-garden-Mahan-Iran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95</a:t>
            </a:fld>
            <a:endParaRPr lang="es-ES" dirty="0"/>
          </a:p>
        </p:txBody>
      </p:sp>
    </p:spTree>
    <p:extLst>
      <p:ext uri="{BB962C8B-B14F-4D97-AF65-F5344CB8AC3E}">
        <p14:creationId xmlns:p14="http://schemas.microsoft.com/office/powerpoint/2010/main" val="391281855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Shahzadeh-garden-Mahan-Iran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96</a:t>
            </a:fld>
            <a:endParaRPr lang="es-ES" dirty="0"/>
          </a:p>
        </p:txBody>
      </p:sp>
    </p:spTree>
    <p:extLst>
      <p:ext uri="{BB962C8B-B14F-4D97-AF65-F5344CB8AC3E}">
        <p14:creationId xmlns:p14="http://schemas.microsoft.com/office/powerpoint/2010/main" val="343323969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Shahzadeh-garden-Mahan-Iran</a:t>
            </a:r>
          </a:p>
          <a:p>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97</a:t>
            </a:fld>
            <a:endParaRPr lang="es-ES" dirty="0"/>
          </a:p>
        </p:txBody>
      </p:sp>
    </p:spTree>
    <p:extLst>
      <p:ext uri="{BB962C8B-B14F-4D97-AF65-F5344CB8AC3E}">
        <p14:creationId xmlns:p14="http://schemas.microsoft.com/office/powerpoint/2010/main" val="51425894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Shahzadeh-garden-Mahan-Iran</a:t>
            </a:r>
          </a:p>
          <a:p>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98</a:t>
            </a:fld>
            <a:endParaRPr lang="es-ES" dirty="0"/>
          </a:p>
        </p:txBody>
      </p:sp>
    </p:spTree>
    <p:extLst>
      <p:ext uri="{BB962C8B-B14F-4D97-AF65-F5344CB8AC3E}">
        <p14:creationId xmlns:p14="http://schemas.microsoft.com/office/powerpoint/2010/main" val="55424652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Shahzadeh-garden-Mahan-Iran</a:t>
            </a:r>
          </a:p>
          <a:p>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99</a:t>
            </a:fld>
            <a:endParaRPr lang="es-ES" dirty="0"/>
          </a:p>
        </p:txBody>
      </p:sp>
    </p:spTree>
    <p:extLst>
      <p:ext uri="{BB962C8B-B14F-4D97-AF65-F5344CB8AC3E}">
        <p14:creationId xmlns:p14="http://schemas.microsoft.com/office/powerpoint/2010/main" val="284696587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Shahzadeh-garden-Mahan-Iran</a:t>
            </a:r>
          </a:p>
          <a:p>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100</a:t>
            </a:fld>
            <a:endParaRPr lang="es-ES" dirty="0"/>
          </a:p>
        </p:txBody>
      </p:sp>
    </p:spTree>
    <p:extLst>
      <p:ext uri="{BB962C8B-B14F-4D97-AF65-F5344CB8AC3E}">
        <p14:creationId xmlns:p14="http://schemas.microsoft.com/office/powerpoint/2010/main" val="119443528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Shahzadeh-garden-Mahan-Iran</a:t>
            </a:r>
          </a:p>
          <a:p>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101</a:t>
            </a:fld>
            <a:endParaRPr lang="es-ES" dirty="0"/>
          </a:p>
        </p:txBody>
      </p:sp>
    </p:spTree>
    <p:extLst>
      <p:ext uri="{BB962C8B-B14F-4D97-AF65-F5344CB8AC3E}">
        <p14:creationId xmlns:p14="http://schemas.microsoft.com/office/powerpoint/2010/main" val="390993777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Shahzadeh-garden-Mahan-Iran</a:t>
            </a:r>
          </a:p>
          <a:p>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102</a:t>
            </a:fld>
            <a:endParaRPr lang="es-ES" dirty="0"/>
          </a:p>
        </p:txBody>
      </p:sp>
    </p:spTree>
    <p:extLst>
      <p:ext uri="{BB962C8B-B14F-4D97-AF65-F5344CB8AC3E}">
        <p14:creationId xmlns:p14="http://schemas.microsoft.com/office/powerpoint/2010/main" val="89367206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Shahzadeh-garden-Mahan-Iran</a:t>
            </a:r>
          </a:p>
          <a:p>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103</a:t>
            </a:fld>
            <a:endParaRPr lang="es-ES" dirty="0"/>
          </a:p>
        </p:txBody>
      </p:sp>
    </p:spTree>
    <p:extLst>
      <p:ext uri="{BB962C8B-B14F-4D97-AF65-F5344CB8AC3E}">
        <p14:creationId xmlns:p14="http://schemas.microsoft.com/office/powerpoint/2010/main" val="60314891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Shahzadeh-garden-Mahan-Iran</a:t>
            </a:r>
          </a:p>
          <a:p>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104</a:t>
            </a:fld>
            <a:endParaRPr lang="es-ES" dirty="0"/>
          </a:p>
        </p:txBody>
      </p:sp>
    </p:spTree>
    <p:extLst>
      <p:ext uri="{BB962C8B-B14F-4D97-AF65-F5344CB8AC3E}">
        <p14:creationId xmlns:p14="http://schemas.microsoft.com/office/powerpoint/2010/main" val="377460925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Shahzadeh-garden-Mahan-Iran</a:t>
            </a:r>
          </a:p>
          <a:p>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105</a:t>
            </a:fld>
            <a:endParaRPr lang="es-ES" dirty="0"/>
          </a:p>
        </p:txBody>
      </p:sp>
    </p:spTree>
    <p:extLst>
      <p:ext uri="{BB962C8B-B14F-4D97-AF65-F5344CB8AC3E}">
        <p14:creationId xmlns:p14="http://schemas.microsoft.com/office/powerpoint/2010/main" val="115266184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Shahzadeh-garden-Mahan-Iran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106</a:t>
            </a:fld>
            <a:endParaRPr lang="es-ES" dirty="0"/>
          </a:p>
        </p:txBody>
      </p:sp>
    </p:spTree>
    <p:extLst>
      <p:ext uri="{BB962C8B-B14F-4D97-AF65-F5344CB8AC3E}">
        <p14:creationId xmlns:p14="http://schemas.microsoft.com/office/powerpoint/2010/main" val="161452986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Shahzadeh-garden-Mahan-Iran</a:t>
            </a:r>
          </a:p>
          <a:p>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107</a:t>
            </a:fld>
            <a:endParaRPr lang="es-ES" dirty="0"/>
          </a:p>
        </p:txBody>
      </p:sp>
    </p:spTree>
    <p:extLst>
      <p:ext uri="{BB962C8B-B14F-4D97-AF65-F5344CB8AC3E}">
        <p14:creationId xmlns:p14="http://schemas.microsoft.com/office/powerpoint/2010/main" val="163044256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Shahzadeh-garden-Mahan-Iran</a:t>
            </a:r>
          </a:p>
          <a:p>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108</a:t>
            </a:fld>
            <a:endParaRPr lang="es-ES" dirty="0"/>
          </a:p>
        </p:txBody>
      </p:sp>
    </p:spTree>
    <p:extLst>
      <p:ext uri="{BB962C8B-B14F-4D97-AF65-F5344CB8AC3E}">
        <p14:creationId xmlns:p14="http://schemas.microsoft.com/office/powerpoint/2010/main" val="427420407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Shahzadeh-garden-Mahan-Iran</a:t>
            </a:r>
          </a:p>
          <a:p>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109</a:t>
            </a:fld>
            <a:endParaRPr lang="es-ES" dirty="0"/>
          </a:p>
        </p:txBody>
      </p:sp>
    </p:spTree>
    <p:extLst>
      <p:ext uri="{BB962C8B-B14F-4D97-AF65-F5344CB8AC3E}">
        <p14:creationId xmlns:p14="http://schemas.microsoft.com/office/powerpoint/2010/main" val="44477633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Shahzadeh-garden-Mahan-Iran</a:t>
            </a:r>
          </a:p>
          <a:p>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110</a:t>
            </a:fld>
            <a:endParaRPr lang="es-ES" dirty="0"/>
          </a:p>
        </p:txBody>
      </p:sp>
    </p:spTree>
    <p:extLst>
      <p:ext uri="{BB962C8B-B14F-4D97-AF65-F5344CB8AC3E}">
        <p14:creationId xmlns:p14="http://schemas.microsoft.com/office/powerpoint/2010/main" val="289490387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Shahzadeh-garden-Mahan-Iran</a:t>
            </a:r>
          </a:p>
          <a:p>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111</a:t>
            </a:fld>
            <a:endParaRPr lang="es-ES" dirty="0"/>
          </a:p>
        </p:txBody>
      </p:sp>
    </p:spTree>
    <p:extLst>
      <p:ext uri="{BB962C8B-B14F-4D97-AF65-F5344CB8AC3E}">
        <p14:creationId xmlns:p14="http://schemas.microsoft.com/office/powerpoint/2010/main" val="118448892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112</a:t>
            </a:fld>
            <a:endParaRPr lang="es-ES" dirty="0"/>
          </a:p>
        </p:txBody>
      </p:sp>
    </p:spTree>
    <p:extLst>
      <p:ext uri="{BB962C8B-B14F-4D97-AF65-F5344CB8AC3E}">
        <p14:creationId xmlns:p14="http://schemas.microsoft.com/office/powerpoint/2010/main" val="177383496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Shazdeh Garden.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113</a:t>
            </a:fld>
            <a:endParaRPr lang="es-ES" dirty="0"/>
          </a:p>
        </p:txBody>
      </p:sp>
    </p:spTree>
    <p:extLst>
      <p:ext uri="{BB962C8B-B14F-4D97-AF65-F5344CB8AC3E}">
        <p14:creationId xmlns:p14="http://schemas.microsoft.com/office/powerpoint/2010/main" val="221758760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Shazdeh Garden.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114</a:t>
            </a:fld>
            <a:endParaRPr lang="es-ES" dirty="0"/>
          </a:p>
        </p:txBody>
      </p:sp>
    </p:spTree>
    <p:extLst>
      <p:ext uri="{BB962C8B-B14F-4D97-AF65-F5344CB8AC3E}">
        <p14:creationId xmlns:p14="http://schemas.microsoft.com/office/powerpoint/2010/main" val="249589990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Shazdeh Garden.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115</a:t>
            </a:fld>
            <a:endParaRPr lang="es-ES" dirty="0"/>
          </a:p>
        </p:txBody>
      </p:sp>
    </p:spTree>
    <p:extLst>
      <p:ext uri="{BB962C8B-B14F-4D97-AF65-F5344CB8AC3E}">
        <p14:creationId xmlns:p14="http://schemas.microsoft.com/office/powerpoint/2010/main" val="58002658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Shazdeh Garden.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116</a:t>
            </a:fld>
            <a:endParaRPr lang="es-ES" dirty="0"/>
          </a:p>
        </p:txBody>
      </p:sp>
    </p:spTree>
    <p:extLst>
      <p:ext uri="{BB962C8B-B14F-4D97-AF65-F5344CB8AC3E}">
        <p14:creationId xmlns:p14="http://schemas.microsoft.com/office/powerpoint/2010/main" val="379890355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Shazdeh Garden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117</a:t>
            </a:fld>
            <a:endParaRPr lang="es-ES" dirty="0"/>
          </a:p>
        </p:txBody>
      </p:sp>
    </p:spTree>
    <p:extLst>
      <p:ext uri="{BB962C8B-B14F-4D97-AF65-F5344CB8AC3E}">
        <p14:creationId xmlns:p14="http://schemas.microsoft.com/office/powerpoint/2010/main" val="279284104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Shazdeh Garden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118</a:t>
            </a:fld>
            <a:endParaRPr lang="es-ES" dirty="0"/>
          </a:p>
        </p:txBody>
      </p:sp>
    </p:spTree>
    <p:extLst>
      <p:ext uri="{BB962C8B-B14F-4D97-AF65-F5344CB8AC3E}">
        <p14:creationId xmlns:p14="http://schemas.microsoft.com/office/powerpoint/2010/main" val="31719232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4557925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30043390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212358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24681172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480206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4" name="Footer Placeholder 3"/>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23603775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358079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39897896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3793003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3813112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8893523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28264248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6884377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18526052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0612835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004289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29876852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7.jpg"/><Relationship Id="rId4" Type="http://schemas.openxmlformats.org/officeDocument/2006/relationships/image" Target="../media/image6.jpg"/></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7.jp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7.jpg"/><Relationship Id="rId4" Type="http://schemas.openxmlformats.org/officeDocument/2006/relationships/image" Target="../media/image15.jpg"/></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23.jpg"/><Relationship Id="rId4" Type="http://schemas.openxmlformats.org/officeDocument/2006/relationships/image" Target="../media/image7.jpg"/></Relationships>
</file>

<file path=ppt/slides/_rels/slide2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34.jpg"/><Relationship Id="rId5" Type="http://schemas.openxmlformats.org/officeDocument/2006/relationships/image" Target="../media/image33.jpg"/><Relationship Id="rId4" Type="http://schemas.openxmlformats.org/officeDocument/2006/relationships/image" Target="../media/image32.jpg"/></Relationships>
</file>

<file path=ppt/slides/_rels/slide3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39.jpg"/><Relationship Id="rId4" Type="http://schemas.openxmlformats.org/officeDocument/2006/relationships/image" Target="../media/image38.jpeg"/></Relationships>
</file>

<file path=ppt/slides/_rels/slide3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41.jpg"/><Relationship Id="rId5" Type="http://schemas.openxmlformats.org/officeDocument/2006/relationships/image" Target="../media/image40.jpg"/><Relationship Id="rId4" Type="http://schemas.openxmlformats.org/officeDocument/2006/relationships/image" Target="../media/image39.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image" Target="../media/image49.jpg"/><Relationship Id="rId4" Type="http://schemas.openxmlformats.org/officeDocument/2006/relationships/image" Target="../media/image48.png"/></Relationships>
</file>

<file path=ppt/slides/_rels/slide45.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6.xml"/><Relationship Id="rId1" Type="http://schemas.openxmlformats.org/officeDocument/2006/relationships/slideLayout" Target="../slideLayouts/slideLayout7.xml"/><Relationship Id="rId5" Type="http://schemas.openxmlformats.org/officeDocument/2006/relationships/image" Target="../media/image62.jpg"/><Relationship Id="rId4" Type="http://schemas.openxmlformats.org/officeDocument/2006/relationships/image" Target="../media/image61.jpg"/></Relationships>
</file>

<file path=ppt/slides/_rels/slide56.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69.jpg"/></Relationships>
</file>

<file path=ppt/slides/_rels/slide64.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4.xml"/><Relationship Id="rId1" Type="http://schemas.openxmlformats.org/officeDocument/2006/relationships/slideLayout" Target="../slideLayouts/slideLayout7.xml"/><Relationship Id="rId6" Type="http://schemas.openxmlformats.org/officeDocument/2006/relationships/image" Target="../media/image84.jpg"/><Relationship Id="rId5" Type="http://schemas.openxmlformats.org/officeDocument/2006/relationships/image" Target="../media/image83.jpg"/><Relationship Id="rId4" Type="http://schemas.openxmlformats.org/officeDocument/2006/relationships/image" Target="../media/image82.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66.xml"/><Relationship Id="rId1" Type="http://schemas.openxmlformats.org/officeDocument/2006/relationships/slideLayout" Target="../slideLayouts/slideLayout7.xml"/><Relationship Id="rId6" Type="http://schemas.openxmlformats.org/officeDocument/2006/relationships/image" Target="../media/image89.jpg"/><Relationship Id="rId5" Type="http://schemas.openxmlformats.org/officeDocument/2006/relationships/image" Target="../media/image88.jpg"/><Relationship Id="rId4" Type="http://schemas.openxmlformats.org/officeDocument/2006/relationships/image" Target="../media/image87.jpg"/></Relationships>
</file>

<file path=ppt/slides/_rels/slide79.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99.jpg"/><Relationship Id="rId7" Type="http://schemas.openxmlformats.org/officeDocument/2006/relationships/image" Target="../media/image103.jpg"/><Relationship Id="rId2" Type="http://schemas.openxmlformats.org/officeDocument/2006/relationships/notesSlide" Target="../notesSlides/notesSlide76.xml"/><Relationship Id="rId1" Type="http://schemas.openxmlformats.org/officeDocument/2006/relationships/slideLayout" Target="../slideLayouts/slideLayout7.xml"/><Relationship Id="rId6" Type="http://schemas.openxmlformats.org/officeDocument/2006/relationships/image" Target="../media/image102.jpg"/><Relationship Id="rId5" Type="http://schemas.openxmlformats.org/officeDocument/2006/relationships/image" Target="../media/image101.jpg"/><Relationship Id="rId4" Type="http://schemas.openxmlformats.org/officeDocument/2006/relationships/image" Target="../media/image100.jpg"/></Relationships>
</file>

<file path=ppt/slides/_rels/slide89.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93.xml"/><Relationship Id="rId1" Type="http://schemas.openxmlformats.org/officeDocument/2006/relationships/slideLayout" Target="../slideLayouts/slideLayout7.xml"/><Relationship Id="rId5" Type="http://schemas.openxmlformats.org/officeDocument/2006/relationships/image" Target="../media/image121.jpg"/><Relationship Id="rId4" Type="http://schemas.openxmlformats.org/officeDocument/2006/relationships/image" Target="../media/image120.jpg"/></Relationships>
</file>

<file path=ppt/slides/_rels/slide110.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00.xml"/><Relationship Id="rId1" Type="http://schemas.openxmlformats.org/officeDocument/2006/relationships/slideLayout" Target="../slideLayouts/slideLayout7.xml"/><Relationship Id="rId6" Type="http://schemas.openxmlformats.org/officeDocument/2006/relationships/image" Target="../media/image126.jpg"/><Relationship Id="rId5" Type="http://schemas.openxmlformats.org/officeDocument/2006/relationships/image" Target="../media/image125.png"/><Relationship Id="rId4" Type="http://schemas.openxmlformats.org/officeDocument/2006/relationships/image" Target="../media/image124.jpg"/></Relationships>
</file>

<file path=ppt/slides/_rels/slide117.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01.xml"/><Relationship Id="rId1" Type="http://schemas.openxmlformats.org/officeDocument/2006/relationships/slideLayout" Target="../slideLayouts/slideLayout7.xml"/><Relationship Id="rId6" Type="http://schemas.openxmlformats.org/officeDocument/2006/relationships/image" Target="../media/image130.jpg"/><Relationship Id="rId5" Type="http://schemas.openxmlformats.org/officeDocument/2006/relationships/image" Target="../media/image129.jpg"/><Relationship Id="rId4" Type="http://schemas.openxmlformats.org/officeDocument/2006/relationships/image" Target="../media/image128.jpg"/></Relationships>
</file>

<file path=ppt/slides/_rels/slide118.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102.xml"/><Relationship Id="rId1" Type="http://schemas.openxmlformats.org/officeDocument/2006/relationships/slideLayout" Target="../slideLayouts/slideLayout7.xml"/><Relationship Id="rId6" Type="http://schemas.openxmlformats.org/officeDocument/2006/relationships/image" Target="../media/image134.jpg"/><Relationship Id="rId5" Type="http://schemas.openxmlformats.org/officeDocument/2006/relationships/image" Target="../media/image133.jpg"/><Relationship Id="rId4" Type="http://schemas.openxmlformats.org/officeDocument/2006/relationships/image" Target="../media/image13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619672" y="1556792"/>
            <a:ext cx="4824536" cy="1080120"/>
          </a:xfrm>
        </p:spPr>
        <p:txBody>
          <a:bodyPr>
            <a:normAutofit fontScale="90000"/>
          </a:bodyPr>
          <a:lstStyle/>
          <a:p>
            <a:r>
              <a:rPr lang="es-ES" sz="4000" dirty="0"/>
              <a:t>JARDINES EN IRAN.-A</a:t>
            </a:r>
          </a:p>
        </p:txBody>
      </p:sp>
      <p:sp>
        <p:nvSpPr>
          <p:cNvPr id="3" name="2 Subtítulo"/>
          <p:cNvSpPr>
            <a:spLocks noGrp="1"/>
          </p:cNvSpPr>
          <p:nvPr>
            <p:ph type="subTitle" idx="1"/>
          </p:nvPr>
        </p:nvSpPr>
        <p:spPr>
          <a:xfrm>
            <a:off x="1403648" y="5003322"/>
            <a:ext cx="5184576" cy="1371600"/>
          </a:xfrm>
        </p:spPr>
        <p:txBody>
          <a:bodyPr>
            <a:normAutofit/>
          </a:bodyPr>
          <a:lstStyle/>
          <a:p>
            <a:r>
              <a:rPr lang="es-ES" dirty="0"/>
              <a:t>Selección de textos y fotografías por</a:t>
            </a:r>
          </a:p>
          <a:p>
            <a:r>
              <a:rPr lang="es-ES" sz="2800" dirty="0"/>
              <a:t>JOSE ELIAS BONELLS</a:t>
            </a:r>
          </a:p>
          <a:p>
            <a:endParaRPr lang="es-ES" sz="2800" dirty="0"/>
          </a:p>
          <a:p>
            <a:endParaRPr lang="es-ES" sz="2800" dirty="0"/>
          </a:p>
        </p:txBody>
      </p:sp>
    </p:spTree>
    <p:extLst>
      <p:ext uri="{BB962C8B-B14F-4D97-AF65-F5344CB8AC3E}">
        <p14:creationId xmlns:p14="http://schemas.microsoft.com/office/powerpoint/2010/main" val="16701537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it-IT" dirty="0"/>
              <a:t>Mellat park</a:t>
            </a:r>
            <a:endParaRPr lang="es-ES" dirty="0"/>
          </a:p>
        </p:txBody>
      </p:sp>
      <p:sp>
        <p:nvSpPr>
          <p:cNvPr id="3" name="2 Marcador de contenido"/>
          <p:cNvSpPr>
            <a:spLocks noGrp="1"/>
          </p:cNvSpPr>
          <p:nvPr>
            <p:ph idx="1"/>
          </p:nvPr>
        </p:nvSpPr>
        <p:spPr/>
        <p:txBody>
          <a:bodyPr>
            <a:normAutofit/>
          </a:bodyPr>
          <a:lstStyle/>
          <a:p>
            <a:r>
              <a:rPr lang="es-ES" dirty="0"/>
              <a:t>Mellat Park ( persa : </a:t>
            </a:r>
            <a:r>
              <a:rPr lang="ar-AE" dirty="0"/>
              <a:t>پارک ملت, </a:t>
            </a:r>
            <a:r>
              <a:rPr lang="es-ES" dirty="0"/>
              <a:t>pronunciado (Park-e Mellat)) o ( persa : </a:t>
            </a:r>
            <a:r>
              <a:rPr lang="ar-AE" dirty="0"/>
              <a:t>بوستان ملت </a:t>
            </a:r>
            <a:r>
              <a:rPr lang="es-ES" dirty="0"/>
              <a:t>pronunciada (Boustan-e Mellat)) es un parque principal en Teherán , la capital de Irán . </a:t>
            </a:r>
          </a:p>
          <a:p>
            <a:r>
              <a:rPr lang="es-ES" dirty="0"/>
              <a:t>Anteriormente se la conocía como Shahanshahi Park ( persa : </a:t>
            </a:r>
            <a:r>
              <a:rPr lang="ar-AE" dirty="0"/>
              <a:t>پارک شاهنشاهی; </a:t>
            </a:r>
            <a:r>
              <a:rPr lang="es-ES" dirty="0"/>
              <a:t>Inglés: Imperial Park) antes de la revolución de 1979 . </a:t>
            </a:r>
          </a:p>
          <a:p>
            <a:r>
              <a:rPr lang="es-ES" dirty="0"/>
              <a:t>Es una de las mayores áreas de recreación en Teherán </a:t>
            </a:r>
          </a:p>
          <a:p>
            <a:r>
              <a:rPr lang="es-ES" dirty="0"/>
              <a:t> Se encuentra a los pies de las montañas de Alborz adyacentes a la calle Valiasr en el este, y se extiende hasta el Chamran Expressway (Parkway) y Seúl Street hacia el oeste. </a:t>
            </a:r>
          </a:p>
        </p:txBody>
      </p:sp>
    </p:spTree>
    <p:extLst>
      <p:ext uri="{BB962C8B-B14F-4D97-AF65-F5344CB8AC3E}">
        <p14:creationId xmlns:p14="http://schemas.microsoft.com/office/powerpoint/2010/main" val="24164021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6131024" cy="5781256"/>
          </a:xfrm>
        </p:spPr>
        <p:txBody>
          <a:bodyPr>
            <a:normAutofit/>
          </a:bodyPr>
          <a:lstStyle/>
          <a:p>
            <a:r>
              <a:rPr lang="es-ES" dirty="0"/>
              <a:t>El parque se encuentra al sur de las Tehran International Fair jardines y el Club de Enghelab.</a:t>
            </a:r>
          </a:p>
          <a:p>
            <a:r>
              <a:rPr lang="es-ES" dirty="0"/>
              <a:t>Cuenta con senderos para caminar y sombra para picnics y relajación, así como de instalaciones como bares, tiendas de café, y un pequeño aviario. En el borde del parque se encuentra un nuevo Cineplex.</a:t>
            </a:r>
          </a:p>
          <a:p>
            <a:r>
              <a:rPr lang="es-ES" dirty="0"/>
              <a:t> Mellat Park está regado por las corrientes de invierno de nieve que bajan del monte. Tochal cerca de 4.000 m de altura. </a:t>
            </a:r>
          </a:p>
          <a:p>
            <a:r>
              <a:rPr lang="es-ES" dirty="0"/>
              <a:t>El parque Mellat es también la ubicación de uno de las locomotoras a vapor utilizadas en el primer ferrocarril persa  construido durante 1886-1888  .</a:t>
            </a:r>
          </a:p>
          <a:p>
            <a:r>
              <a:rPr lang="es-ES" dirty="0"/>
              <a:t> La locomotora  No. 664  fue construida por el  Ateliers de Tubize belga y comisionada el 1887. </a:t>
            </a:r>
          </a:p>
          <a:p>
            <a:endParaRPr lang="es-ES" dirty="0"/>
          </a:p>
          <a:p>
            <a:endParaRPr lang="es-ES" dirty="0"/>
          </a:p>
          <a:p>
            <a:endParaRPr lang="es-ES" dirty="0"/>
          </a:p>
        </p:txBody>
      </p:sp>
    </p:spTree>
    <p:extLst>
      <p:ext uri="{BB962C8B-B14F-4D97-AF65-F5344CB8AC3E}">
        <p14:creationId xmlns:p14="http://schemas.microsoft.com/office/powerpoint/2010/main" val="25669518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275040" cy="5997280"/>
          </a:xfrm>
        </p:spPr>
        <p:txBody>
          <a:bodyPr>
            <a:normAutofit/>
          </a:bodyPr>
          <a:lstStyle/>
          <a:p>
            <a:r>
              <a:rPr lang="es-ES" dirty="0"/>
              <a:t>Mellat Park es el hogar de las primeras fuentes musicales en Tehran.Since julio de 2008, que atraen y entretienen a muchas familias en la noche.</a:t>
            </a:r>
          </a:p>
          <a:p>
            <a:r>
              <a:rPr lang="es-ES" dirty="0"/>
              <a:t>Se abrió el Complejo Mellat Cine durante una ceremonia en el parque Mellat, el 9 de noviembre de 2008. </a:t>
            </a:r>
          </a:p>
          <a:p>
            <a:r>
              <a:rPr lang="es-ES" dirty="0"/>
              <a:t>El número de centros culturales y artísticos en el área metropolitana de Teherán ha ido en aumento en los últimos años y que está sucediendo de acuerdo a una planificación detallada. El complejo se encuentra en un área de 6.000 metros cuadrados en la parte suroeste del parque Mellat. </a:t>
            </a:r>
          </a:p>
          <a:p>
            <a:r>
              <a:rPr lang="es-ES" dirty="0"/>
              <a:t>Contiene cuatro salas de teatro con 280 asientos, una cinemateca con 30 asientos y espacio para la celebración de exposiciones y la comercialización de los productos culturales. </a:t>
            </a:r>
          </a:p>
          <a:p>
            <a:endParaRPr lang="es-ES" dirty="0"/>
          </a:p>
        </p:txBody>
      </p:sp>
    </p:spTree>
    <p:extLst>
      <p:ext uri="{BB962C8B-B14F-4D97-AF65-F5344CB8AC3E}">
        <p14:creationId xmlns:p14="http://schemas.microsoft.com/office/powerpoint/2010/main" val="20285129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022097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1400"/>
            <a:ext cx="9144000" cy="7029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862929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067975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127207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76" y="-99392"/>
            <a:ext cx="4851256" cy="6950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2" y="0"/>
            <a:ext cx="4283968" cy="3575323"/>
          </a:xfrm>
          <a:prstGeom prst="rect">
            <a:avLst/>
          </a:prstGeom>
        </p:spPr>
      </p:pic>
      <p:pic>
        <p:nvPicPr>
          <p:cNvPr id="3" name="2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60032" y="3575324"/>
            <a:ext cx="4283968" cy="3382068"/>
          </a:xfrm>
          <a:prstGeom prst="rect">
            <a:avLst/>
          </a:prstGeom>
        </p:spPr>
      </p:pic>
    </p:spTree>
    <p:extLst>
      <p:ext uri="{BB962C8B-B14F-4D97-AF65-F5344CB8AC3E}">
        <p14:creationId xmlns:p14="http://schemas.microsoft.com/office/powerpoint/2010/main" val="33750684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241105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7153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01871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031498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2575023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14144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4499992" cy="2190031"/>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r="1575" b="5597"/>
          <a:stretch/>
        </p:blipFill>
        <p:spPr>
          <a:xfrm>
            <a:off x="0" y="4068948"/>
            <a:ext cx="4591433" cy="278905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2190032"/>
            <a:ext cx="4571999" cy="1945000"/>
          </a:xfrm>
          <a:prstGeom prst="rect">
            <a:avLst/>
          </a:prstGeom>
        </p:spPr>
      </p:pic>
      <p:pic>
        <p:nvPicPr>
          <p:cNvPr id="5" name="4 Imagen"/>
          <p:cNvPicPr>
            <a:picLocks noChangeAspect="1"/>
          </p:cNvPicPr>
          <p:nvPr/>
        </p:nvPicPr>
        <p:blipFill rotWithShape="1">
          <a:blip r:embed="rId6" cstate="print">
            <a:extLst>
              <a:ext uri="{28A0092B-C50C-407E-A947-70E740481C1C}">
                <a14:useLocalDpi xmlns:a14="http://schemas.microsoft.com/office/drawing/2010/main" val="0"/>
              </a:ext>
            </a:extLst>
          </a:blip>
          <a:srcRect b="7771"/>
          <a:stretch/>
        </p:blipFill>
        <p:spPr>
          <a:xfrm>
            <a:off x="4499994" y="0"/>
            <a:ext cx="4644006" cy="3429000"/>
          </a:xfrm>
          <a:prstGeom prst="rect">
            <a:avLst/>
          </a:prstGeom>
        </p:spPr>
      </p:pic>
      <p:pic>
        <p:nvPicPr>
          <p:cNvPr id="6" name="5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72000" y="3429000"/>
            <a:ext cx="4571999" cy="3429000"/>
          </a:xfrm>
          <a:prstGeom prst="rect">
            <a:avLst/>
          </a:prstGeom>
        </p:spPr>
      </p:pic>
    </p:spTree>
    <p:extLst>
      <p:ext uri="{BB962C8B-B14F-4D97-AF65-F5344CB8AC3E}">
        <p14:creationId xmlns:p14="http://schemas.microsoft.com/office/powerpoint/2010/main" val="6539963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60510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4087453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37818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185466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3968" y="0"/>
            <a:ext cx="4860032" cy="364502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283967" cy="364502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645024"/>
            <a:ext cx="4283968" cy="3212976"/>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3968" y="3645024"/>
            <a:ext cx="4860032" cy="3212976"/>
          </a:xfrm>
          <a:prstGeom prst="rect">
            <a:avLst/>
          </a:prstGeom>
        </p:spPr>
      </p:pic>
    </p:spTree>
    <p:extLst>
      <p:ext uri="{BB962C8B-B14F-4D97-AF65-F5344CB8AC3E}">
        <p14:creationId xmlns:p14="http://schemas.microsoft.com/office/powerpoint/2010/main" val="7424120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9475912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96941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Naranjestan-e Qavam.-</a:t>
            </a:r>
          </a:p>
        </p:txBody>
      </p:sp>
      <p:sp>
        <p:nvSpPr>
          <p:cNvPr id="5" name="4 Marcador de contenido"/>
          <p:cNvSpPr>
            <a:spLocks noGrp="1"/>
          </p:cNvSpPr>
          <p:nvPr>
            <p:ph idx="1"/>
          </p:nvPr>
        </p:nvSpPr>
        <p:spPr/>
        <p:txBody>
          <a:bodyPr>
            <a:normAutofit lnSpcReduction="10000"/>
          </a:bodyPr>
          <a:lstStyle/>
          <a:p>
            <a:r>
              <a:rPr lang="es-ES" dirty="0"/>
              <a:t>Qavam Casa (también conocido como "el Narenjestan e Ghavam") es una casa tradicional e histórico en Shiraz, Irán . Se encuentra dentro de los jardines persas de Eram Jardín . </a:t>
            </a:r>
          </a:p>
          <a:p>
            <a:r>
              <a:rPr lang="es-ES" dirty="0"/>
              <a:t>Fue construido entre 1879 y 1886 por Mirza Ibrahim Khan. La familia Qavam eran comerciantes originarios de Qazvin . Pero pronto se convirtió en activo en el gobierno durante la dinastía Zand , seguido por el Qajar , y la dinastía Pahlavi también. </a:t>
            </a:r>
          </a:p>
          <a:p>
            <a:r>
              <a:rPr lang="es-ES" dirty="0"/>
              <a:t>El Qavam "Naranjestan" conserva la elegancia y el refinamiento disfrutado por las familias de la clase alta en el siglo XIX Las pinturas en los techos bajos de la casa se ​​inspiran en la era Victoriana Europa.</a:t>
            </a:r>
          </a:p>
          <a:p>
            <a:endParaRPr lang="es-ES" dirty="0"/>
          </a:p>
        </p:txBody>
      </p:sp>
    </p:spTree>
    <p:extLst>
      <p:ext uri="{BB962C8B-B14F-4D97-AF65-F5344CB8AC3E}">
        <p14:creationId xmlns:p14="http://schemas.microsoft.com/office/powerpoint/2010/main" val="25908769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275040" cy="5997280"/>
          </a:xfrm>
        </p:spPr>
        <p:txBody>
          <a:bodyPr/>
          <a:lstStyle/>
          <a:p>
            <a:r>
              <a:rPr lang="es-ES" dirty="0"/>
              <a:t>El porche de espejo fue un punto central de la casa, con vistas al jardín Eram que fue diseñado con fuentes, palmeras datileras y plantas con flores. </a:t>
            </a:r>
          </a:p>
          <a:p>
            <a:r>
              <a:rPr lang="es-ES" dirty="0"/>
              <a:t>Durante la segunda era Pahlavi, la casa se ​​convirtió en la sede de la Universidad Pahlavi "Asia Institute" 's, dirigida por Arthur Upham Papa y Richard Nelson Frye . Frye y su familia también vivió en la casa durante un tiempo. </a:t>
            </a:r>
          </a:p>
          <a:p>
            <a:r>
              <a:rPr lang="es-ES" dirty="0"/>
              <a:t>La casa es hoy un museo y está abierto al público. La casa y el jardín Eram están dentro del Jardín Botánico de Shiraz. </a:t>
            </a:r>
          </a:p>
          <a:p>
            <a:endParaRPr lang="es-ES" dirty="0"/>
          </a:p>
        </p:txBody>
      </p:sp>
    </p:spTree>
    <p:extLst>
      <p:ext uri="{BB962C8B-B14F-4D97-AF65-F5344CB8AC3E}">
        <p14:creationId xmlns:p14="http://schemas.microsoft.com/office/powerpoint/2010/main" val="35675722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414029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988709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799493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9164265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65055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44007" cy="357301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0"/>
            <a:ext cx="4499992" cy="3573016"/>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3573016"/>
            <a:ext cx="4644006" cy="3284983"/>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44008" y="3573016"/>
            <a:ext cx="4499992" cy="3284984"/>
          </a:xfrm>
          <a:prstGeom prst="rect">
            <a:avLst/>
          </a:prstGeom>
        </p:spPr>
      </p:pic>
    </p:spTree>
    <p:extLst>
      <p:ext uri="{BB962C8B-B14F-4D97-AF65-F5344CB8AC3E}">
        <p14:creationId xmlns:p14="http://schemas.microsoft.com/office/powerpoint/2010/main" val="42718581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266053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3895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1999" cy="3429000"/>
          </a:xfrm>
          <a:prstGeom prst="rect">
            <a:avLst/>
          </a:prstGeom>
        </p:spPr>
      </p:pic>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00500" y="-24016"/>
            <a:ext cx="5143500" cy="6858000"/>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404984"/>
            <a:ext cx="4000500" cy="3429000"/>
          </a:xfrm>
          <a:prstGeom prst="rect">
            <a:avLst/>
          </a:prstGeom>
        </p:spPr>
      </p:pic>
    </p:spTree>
    <p:extLst>
      <p:ext uri="{BB962C8B-B14F-4D97-AF65-F5344CB8AC3E}">
        <p14:creationId xmlns:p14="http://schemas.microsoft.com/office/powerpoint/2010/main" val="5928143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004048" cy="3717031"/>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4048" y="0"/>
            <a:ext cx="4139952" cy="3752839"/>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752839"/>
            <a:ext cx="5004048" cy="3105161"/>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60032" y="3717030"/>
            <a:ext cx="4283968" cy="3140969"/>
          </a:xfrm>
          <a:prstGeom prst="rect">
            <a:avLst/>
          </a:prstGeom>
        </p:spPr>
      </p:pic>
    </p:spTree>
    <p:extLst>
      <p:ext uri="{BB962C8B-B14F-4D97-AF65-F5344CB8AC3E}">
        <p14:creationId xmlns:p14="http://schemas.microsoft.com/office/powerpoint/2010/main" val="17265887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Niavaran Palace Garden.-.-</a:t>
            </a:r>
          </a:p>
        </p:txBody>
      </p:sp>
      <p:sp>
        <p:nvSpPr>
          <p:cNvPr id="3" name="2 Marcador de contenido"/>
          <p:cNvSpPr>
            <a:spLocks noGrp="1"/>
          </p:cNvSpPr>
          <p:nvPr>
            <p:ph idx="1"/>
          </p:nvPr>
        </p:nvSpPr>
        <p:spPr/>
        <p:txBody>
          <a:bodyPr/>
          <a:lstStyle/>
          <a:p>
            <a:r>
              <a:rPr lang="es-ES" dirty="0"/>
              <a:t>Niavaran Palace Complex ( persa : </a:t>
            </a:r>
            <a:r>
              <a:rPr lang="ar-AE" dirty="0"/>
              <a:t>کاخ نیاوران) </a:t>
            </a:r>
            <a:r>
              <a:rPr lang="es-ES" dirty="0"/>
              <a:t>es un complejo histórico, en la parte norte de Teherán , Irán . Se compone de varios edificios y un museo. El Palacio Sahebqraniyeh , desde la época de Naser al-Din Shah de la dinastía Qajar , está también dentro de este complejo. La principal Niavaran Palacio, terminado en 1968, fue la residencia principal del último sha, Mohammad Reza Pahlavi y la familia imperial hasta que la Revolución Iraní .</a:t>
            </a:r>
          </a:p>
          <a:p>
            <a:r>
              <a:rPr lang="es-ES" dirty="0"/>
              <a:t> El palacio principal fue diseñado por el arquitecto iraní Mohsen Foroughi . </a:t>
            </a:r>
          </a:p>
        </p:txBody>
      </p:sp>
    </p:spTree>
    <p:extLst>
      <p:ext uri="{BB962C8B-B14F-4D97-AF65-F5344CB8AC3E}">
        <p14:creationId xmlns:p14="http://schemas.microsoft.com/office/powerpoint/2010/main" val="23377605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6347048" cy="5637240"/>
          </a:xfrm>
        </p:spPr>
        <p:txBody>
          <a:bodyPr>
            <a:normAutofit/>
          </a:bodyPr>
          <a:lstStyle/>
          <a:p>
            <a:r>
              <a:rPr lang="es-ES" dirty="0"/>
              <a:t>El Complejo Niavaran Palacio tiene su origen en un jardín en Niavaran , Teherán, que fue utilizado por Nasir edin Shah (16 julio 1831 hasta 1 mayo 1896) como residencia de verano. </a:t>
            </a:r>
          </a:p>
          <a:p>
            <a:r>
              <a:rPr lang="es-ES" dirty="0"/>
              <a:t>El palacio construido por Nasir al-Din Shah en este jardín fue referida originalmente como El Palacio Niavaran y más tarde fue rebautizado El Palacio Sahebqraniyeh. </a:t>
            </a:r>
          </a:p>
          <a:p>
            <a:r>
              <a:rPr lang="es-ES" dirty="0"/>
              <a:t>Durante el reinado de Mohammad Reza Pahlavi todos los edificios periféricos de El Palacio Sahebqraniyeh, con la excepción de El-Ahmad Shahi Pavilion (o Kushk-e Ahmad-Shahi), fueron demolidos y los edificios y las estructuras de la Niavaran Palacio actual Complejo fueron construidas al norte de El Palacio Sahebqraniyeh. </a:t>
            </a:r>
          </a:p>
        </p:txBody>
      </p:sp>
    </p:spTree>
    <p:extLst>
      <p:ext uri="{BB962C8B-B14F-4D97-AF65-F5344CB8AC3E}">
        <p14:creationId xmlns:p14="http://schemas.microsoft.com/office/powerpoint/2010/main" val="28924600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6347048" cy="6141296"/>
          </a:xfrm>
        </p:spPr>
        <p:txBody>
          <a:bodyPr/>
          <a:lstStyle/>
          <a:p>
            <a:r>
              <a:rPr lang="es-ES" dirty="0"/>
              <a:t>. En este período, el Pabellón de Ahmad-Shahi sirvió como un área de exhibición de los regalos de los líderes mundiales a Irán. </a:t>
            </a:r>
          </a:p>
          <a:p>
            <a:endParaRPr lang="es-ES" dirty="0"/>
          </a:p>
        </p:txBody>
      </p:sp>
    </p:spTree>
    <p:extLst>
      <p:ext uri="{BB962C8B-B14F-4D97-AF65-F5344CB8AC3E}">
        <p14:creationId xmlns:p14="http://schemas.microsoft.com/office/powerpoint/2010/main" val="31700774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58088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5167" t="4721" r="3000" b="6432"/>
          <a:stretch/>
        </p:blipFill>
        <p:spPr>
          <a:xfrm>
            <a:off x="0" y="0"/>
            <a:ext cx="9252520" cy="6858000"/>
          </a:xfrm>
          <a:prstGeom prst="rect">
            <a:avLst/>
          </a:prstGeom>
        </p:spPr>
      </p:pic>
    </p:spTree>
    <p:extLst>
      <p:ext uri="{BB962C8B-B14F-4D97-AF65-F5344CB8AC3E}">
        <p14:creationId xmlns:p14="http://schemas.microsoft.com/office/powerpoint/2010/main" val="23173609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517535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75830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660076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355976" cy="371703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717032"/>
            <a:ext cx="4355976" cy="314096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55976" y="15240"/>
            <a:ext cx="5143500" cy="6858000"/>
          </a:xfrm>
          <a:prstGeom prst="rect">
            <a:avLst/>
          </a:prstGeom>
        </p:spPr>
      </p:pic>
    </p:spTree>
    <p:extLst>
      <p:ext uri="{BB962C8B-B14F-4D97-AF65-F5344CB8AC3E}">
        <p14:creationId xmlns:p14="http://schemas.microsoft.com/office/powerpoint/2010/main" val="4903223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178683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606"/>
          <a:stretch/>
        </p:blipFill>
        <p:spPr>
          <a:xfrm>
            <a:off x="0" y="0"/>
            <a:ext cx="9144000" cy="6858000"/>
          </a:xfrm>
          <a:prstGeom prst="rect">
            <a:avLst/>
          </a:prstGeom>
        </p:spPr>
      </p:pic>
    </p:spTree>
    <p:extLst>
      <p:ext uri="{BB962C8B-B14F-4D97-AF65-F5344CB8AC3E}">
        <p14:creationId xmlns:p14="http://schemas.microsoft.com/office/powerpoint/2010/main" val="34811507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2445"/>
          <a:stretch/>
        </p:blipFill>
        <p:spPr>
          <a:xfrm>
            <a:off x="0" y="0"/>
            <a:ext cx="9144000" cy="6858000"/>
          </a:xfrm>
          <a:prstGeom prst="rect">
            <a:avLst/>
          </a:prstGeom>
        </p:spPr>
      </p:pic>
    </p:spTree>
    <p:extLst>
      <p:ext uri="{BB962C8B-B14F-4D97-AF65-F5344CB8AC3E}">
        <p14:creationId xmlns:p14="http://schemas.microsoft.com/office/powerpoint/2010/main" val="40645151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778"/>
          <a:stretch/>
        </p:blipFill>
        <p:spPr>
          <a:xfrm>
            <a:off x="0" y="0"/>
            <a:ext cx="9144000" cy="6858000"/>
          </a:xfrm>
          <a:prstGeom prst="rect">
            <a:avLst/>
          </a:prstGeom>
        </p:spPr>
      </p:pic>
    </p:spTree>
    <p:extLst>
      <p:ext uri="{BB962C8B-B14F-4D97-AF65-F5344CB8AC3E}">
        <p14:creationId xmlns:p14="http://schemas.microsoft.com/office/powerpoint/2010/main" val="38777854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333"/>
          <a:stretch/>
        </p:blipFill>
        <p:spPr>
          <a:xfrm>
            <a:off x="0" y="0"/>
            <a:ext cx="9144000" cy="6858000"/>
          </a:xfrm>
          <a:prstGeom prst="rect">
            <a:avLst/>
          </a:prstGeom>
        </p:spPr>
      </p:pic>
    </p:spTree>
    <p:extLst>
      <p:ext uri="{BB962C8B-B14F-4D97-AF65-F5344CB8AC3E}">
        <p14:creationId xmlns:p14="http://schemas.microsoft.com/office/powerpoint/2010/main" val="14722418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112"/>
          <a:stretch/>
        </p:blipFill>
        <p:spPr>
          <a:xfrm>
            <a:off x="-108520" y="0"/>
            <a:ext cx="9252520" cy="6858000"/>
          </a:xfrm>
          <a:prstGeom prst="rect">
            <a:avLst/>
          </a:prstGeom>
        </p:spPr>
      </p:pic>
    </p:spTree>
    <p:extLst>
      <p:ext uri="{BB962C8B-B14F-4D97-AF65-F5344CB8AC3E}">
        <p14:creationId xmlns:p14="http://schemas.microsoft.com/office/powerpoint/2010/main" val="324659563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778"/>
          <a:stretch/>
        </p:blipFill>
        <p:spPr>
          <a:xfrm>
            <a:off x="0" y="0"/>
            <a:ext cx="9144000" cy="6858000"/>
          </a:xfrm>
          <a:prstGeom prst="rect">
            <a:avLst/>
          </a:prstGeom>
        </p:spPr>
      </p:pic>
    </p:spTree>
    <p:extLst>
      <p:ext uri="{BB962C8B-B14F-4D97-AF65-F5344CB8AC3E}">
        <p14:creationId xmlns:p14="http://schemas.microsoft.com/office/powerpoint/2010/main" val="34926867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28" y="0"/>
            <a:ext cx="9135071" cy="6858000"/>
          </a:xfrm>
          <a:prstGeom prst="rect">
            <a:avLst/>
          </a:prstGeom>
        </p:spPr>
      </p:pic>
    </p:spTree>
    <p:extLst>
      <p:ext uri="{BB962C8B-B14F-4D97-AF65-F5344CB8AC3E}">
        <p14:creationId xmlns:p14="http://schemas.microsoft.com/office/powerpoint/2010/main" val="338134652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166" b="2889"/>
          <a:stretch/>
        </p:blipFill>
        <p:spPr>
          <a:xfrm>
            <a:off x="0" y="0"/>
            <a:ext cx="9144000" cy="6858000"/>
          </a:xfrm>
          <a:prstGeom prst="rect">
            <a:avLst/>
          </a:prstGeom>
        </p:spPr>
      </p:pic>
    </p:spTree>
    <p:extLst>
      <p:ext uri="{BB962C8B-B14F-4D97-AF65-F5344CB8AC3E}">
        <p14:creationId xmlns:p14="http://schemas.microsoft.com/office/powerpoint/2010/main" val="14720380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10192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778"/>
          <a:stretch/>
        </p:blipFill>
        <p:spPr>
          <a:xfrm>
            <a:off x="4572000" y="0"/>
            <a:ext cx="458876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0528" y="0"/>
            <a:ext cx="4752528" cy="3665240"/>
          </a:xfrm>
          <a:prstGeom prst="rect">
            <a:avLst/>
          </a:prstGeom>
        </p:spPr>
      </p:pic>
      <p:pic>
        <p:nvPicPr>
          <p:cNvPr id="4" name="3 Imagen"/>
          <p:cNvPicPr>
            <a:picLocks noChangeAspect="1"/>
          </p:cNvPicPr>
          <p:nvPr/>
        </p:nvPicPr>
        <p:blipFill rotWithShape="1">
          <a:blip r:embed="rId5">
            <a:extLst>
              <a:ext uri="{28A0092B-C50C-407E-A947-70E740481C1C}">
                <a14:useLocalDpi xmlns:a14="http://schemas.microsoft.com/office/drawing/2010/main" val="0"/>
              </a:ext>
            </a:extLst>
          </a:blip>
          <a:srcRect b="6205"/>
          <a:stretch/>
        </p:blipFill>
        <p:spPr>
          <a:xfrm>
            <a:off x="-180528" y="3665240"/>
            <a:ext cx="4752528" cy="3192760"/>
          </a:xfrm>
          <a:prstGeom prst="rect">
            <a:avLst/>
          </a:prstGeom>
        </p:spPr>
      </p:pic>
    </p:spTree>
    <p:extLst>
      <p:ext uri="{BB962C8B-B14F-4D97-AF65-F5344CB8AC3E}">
        <p14:creationId xmlns:p14="http://schemas.microsoft.com/office/powerpoint/2010/main" val="322049636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2889"/>
          <a:stretch/>
        </p:blipFill>
        <p:spPr>
          <a:xfrm>
            <a:off x="0" y="0"/>
            <a:ext cx="9144000" cy="6858000"/>
          </a:xfrm>
          <a:prstGeom prst="rect">
            <a:avLst/>
          </a:prstGeom>
        </p:spPr>
      </p:pic>
    </p:spTree>
    <p:extLst>
      <p:ext uri="{BB962C8B-B14F-4D97-AF65-F5344CB8AC3E}">
        <p14:creationId xmlns:p14="http://schemas.microsoft.com/office/powerpoint/2010/main" val="358636694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a:t>Saad Abad Palace and garden</a:t>
            </a:r>
            <a:br>
              <a:rPr lang="en-US" dirty="0"/>
            </a:br>
            <a:endParaRPr lang="es-ES" dirty="0"/>
          </a:p>
        </p:txBody>
      </p:sp>
      <p:sp>
        <p:nvSpPr>
          <p:cNvPr id="3" name="2 Marcador de contenido"/>
          <p:cNvSpPr>
            <a:spLocks noGrp="1"/>
          </p:cNvSpPr>
          <p:nvPr>
            <p:ph idx="1"/>
          </p:nvPr>
        </p:nvSpPr>
        <p:spPr/>
        <p:txBody>
          <a:bodyPr>
            <a:normAutofit/>
          </a:bodyPr>
          <a:lstStyle/>
          <a:p>
            <a:r>
              <a:rPr lang="es-ES" dirty="0"/>
              <a:t>El Palacio Saadabad ( persa : </a:t>
            </a:r>
            <a:r>
              <a:rPr lang="ar-AE" dirty="0"/>
              <a:t>کاخ سعدآباد ) </a:t>
            </a:r>
            <a:r>
              <a:rPr lang="es-ES" dirty="0"/>
              <a:t>es un palacio construido por la dinastía Pahlavi de Irán en el Shemiran área de Teherán y la residencia actualmente oficial del presidente de Irán .</a:t>
            </a:r>
          </a:p>
          <a:p>
            <a:r>
              <a:rPr lang="es-ES" dirty="0"/>
              <a:t>El complejo fue habitad por primera vez por Qajar monarcas y la familia real en el siglo 19. Después de una expansión de los compuestos, Reza Shah vivió allí en la década de 1920. Y su hijo, Mohammad Reza Pahlavi se trasladó allí en la década de 1970.</a:t>
            </a:r>
          </a:p>
          <a:p>
            <a:r>
              <a:rPr lang="es-ES" dirty="0"/>
              <a:t>Después de la revolución iraní , el complejo se convirtió en un museo . Sin embargo, el palacio presidencial actual se encuentra adyacente al compuesto Sa'dabad.</a:t>
            </a:r>
          </a:p>
        </p:txBody>
      </p:sp>
    </p:spTree>
    <p:extLst>
      <p:ext uri="{BB962C8B-B14F-4D97-AF65-F5344CB8AC3E}">
        <p14:creationId xmlns:p14="http://schemas.microsoft.com/office/powerpoint/2010/main" val="159627891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6347048" cy="6141296"/>
          </a:xfrm>
        </p:spPr>
        <p:txBody>
          <a:bodyPr/>
          <a:lstStyle/>
          <a:p>
            <a:r>
              <a:rPr lang="es-ES" dirty="0"/>
              <a:t>Actualmente, partes del compuesto Saadabad Palacio museos, en la que los visitantes pueden vagar a través y mirar la rica historia de Irán, y algunas partes del compuesto son utilizados por la Organización Iraní del Patrimonio Cultural , que es responsable de la mayoría de los artefactos, las ubicaciones y aspectos culturales de Irán.</a:t>
            </a:r>
          </a:p>
          <a:p>
            <a:r>
              <a:rPr lang="es-ES" dirty="0"/>
              <a:t> Además, el palacio llamado "Kakhe malakeye madar" hoy en día pertenece a la organización presidencia, y acoge huéspedes extranjeros del presidente.</a:t>
            </a:r>
          </a:p>
        </p:txBody>
      </p:sp>
    </p:spTree>
    <p:extLst>
      <p:ext uri="{BB962C8B-B14F-4D97-AF65-F5344CB8AC3E}">
        <p14:creationId xmlns:p14="http://schemas.microsoft.com/office/powerpoint/2010/main" val="2807029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4677939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11932530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9788080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2152880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9999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976" y="16768"/>
            <a:ext cx="4788024" cy="6858000"/>
          </a:xfrm>
          <a:prstGeom prst="rect">
            <a:avLst/>
          </a:prstGeom>
        </p:spPr>
      </p:pic>
    </p:spTree>
    <p:extLst>
      <p:ext uri="{BB962C8B-B14F-4D97-AF65-F5344CB8AC3E}">
        <p14:creationId xmlns:p14="http://schemas.microsoft.com/office/powerpoint/2010/main" val="288086585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4645773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418457252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041673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5999781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620266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64929621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478961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889"/>
          <a:stretch/>
        </p:blipFill>
        <p:spPr>
          <a:xfrm>
            <a:off x="0" y="0"/>
            <a:ext cx="9144000" cy="6858000"/>
          </a:xfrm>
          <a:prstGeom prst="rect">
            <a:avLst/>
          </a:prstGeom>
        </p:spPr>
      </p:pic>
    </p:spTree>
    <p:extLst>
      <p:ext uri="{BB962C8B-B14F-4D97-AF65-F5344CB8AC3E}">
        <p14:creationId xmlns:p14="http://schemas.microsoft.com/office/powerpoint/2010/main" val="267593572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39271615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6870341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60"/>
            <a:ext cx="9144000" cy="6855480"/>
          </a:xfrm>
          <a:prstGeom prst="rect">
            <a:avLst/>
          </a:prstGeom>
        </p:spPr>
      </p:pic>
    </p:spTree>
    <p:extLst>
      <p:ext uri="{BB962C8B-B14F-4D97-AF65-F5344CB8AC3E}">
        <p14:creationId xmlns:p14="http://schemas.microsoft.com/office/powerpoint/2010/main" val="163065197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4355976" cy="3428999"/>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9000"/>
            <a:ext cx="4355976"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55976" y="0"/>
            <a:ext cx="4788024" cy="3428999"/>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55976" y="3429000"/>
            <a:ext cx="4788024" cy="3429000"/>
          </a:xfrm>
          <a:prstGeom prst="rect">
            <a:avLst/>
          </a:prstGeom>
        </p:spPr>
      </p:pic>
    </p:spTree>
    <p:extLst>
      <p:ext uri="{BB962C8B-B14F-4D97-AF65-F5344CB8AC3E}">
        <p14:creationId xmlns:p14="http://schemas.microsoft.com/office/powerpoint/2010/main" val="49687308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 Shahr Park.-Teherán.</a:t>
            </a:r>
          </a:p>
        </p:txBody>
      </p:sp>
      <p:sp>
        <p:nvSpPr>
          <p:cNvPr id="3" name="2 Marcador de contenido"/>
          <p:cNvSpPr>
            <a:spLocks noGrp="1"/>
          </p:cNvSpPr>
          <p:nvPr>
            <p:ph idx="1"/>
          </p:nvPr>
        </p:nvSpPr>
        <p:spPr/>
        <p:txBody>
          <a:bodyPr/>
          <a:lstStyle/>
          <a:p>
            <a:r>
              <a:rPr lang="es-ES" dirty="0"/>
              <a:t>Parque e Shahr , literalmente, el Parque de la Ciudad , con sus 26 hectáreas , es un importante parque situado en la región 12, el centro de Teherán , Irán . Está rodeado de Fayaz Bakhsh calle desde el norte, Hafez calle del oeste, Behesht calle desde el sur y Khayyam Street desde el este.</a:t>
            </a:r>
          </a:p>
          <a:p>
            <a:endParaRPr lang="es-ES" dirty="0"/>
          </a:p>
          <a:p>
            <a:r>
              <a:rPr lang="es-ES" dirty="0"/>
              <a:t>El Museo de la Paz de Teherán , un miembro de la Red Internacional de Museos por la Paz , se encuentra en la puerta norte de este parque. Otros sitios notables del parque incluyen un jardín de aves, un acuario y una biblioteca central.</a:t>
            </a:r>
          </a:p>
        </p:txBody>
      </p:sp>
    </p:spTree>
    <p:extLst>
      <p:ext uri="{BB962C8B-B14F-4D97-AF65-F5344CB8AC3E}">
        <p14:creationId xmlns:p14="http://schemas.microsoft.com/office/powerpoint/2010/main" val="299045466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00"/>
          <a:stretch/>
        </p:blipFill>
        <p:spPr>
          <a:xfrm>
            <a:off x="0" y="1"/>
            <a:ext cx="9144000" cy="6857999"/>
          </a:xfrm>
          <a:prstGeom prst="rect">
            <a:avLst/>
          </a:prstGeom>
        </p:spPr>
      </p:pic>
    </p:spTree>
    <p:extLst>
      <p:ext uri="{BB962C8B-B14F-4D97-AF65-F5344CB8AC3E}">
        <p14:creationId xmlns:p14="http://schemas.microsoft.com/office/powerpoint/2010/main" val="297240269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27984" cy="364502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645024"/>
            <a:ext cx="4427984" cy="321297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27984" y="0"/>
            <a:ext cx="4716016" cy="3645024"/>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27984" y="3645024"/>
            <a:ext cx="4716016" cy="3212976"/>
          </a:xfrm>
          <a:prstGeom prst="rect">
            <a:avLst/>
          </a:prstGeom>
        </p:spPr>
      </p:pic>
    </p:spTree>
    <p:extLst>
      <p:ext uri="{BB962C8B-B14F-4D97-AF65-F5344CB8AC3E}">
        <p14:creationId xmlns:p14="http://schemas.microsoft.com/office/powerpoint/2010/main" val="31882927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618033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293954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415"/>
          <a:stretch/>
        </p:blipFill>
        <p:spPr>
          <a:xfrm>
            <a:off x="0" y="1"/>
            <a:ext cx="9144000" cy="6857999"/>
          </a:xfrm>
          <a:prstGeom prst="rect">
            <a:avLst/>
          </a:prstGeom>
        </p:spPr>
      </p:pic>
    </p:spTree>
    <p:extLst>
      <p:ext uri="{BB962C8B-B14F-4D97-AF65-F5344CB8AC3E}">
        <p14:creationId xmlns:p14="http://schemas.microsoft.com/office/powerpoint/2010/main" val="163472381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79485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3929"/>
          <a:stretch/>
        </p:blipFill>
        <p:spPr>
          <a:xfrm>
            <a:off x="0" y="0"/>
            <a:ext cx="9144000" cy="6858000"/>
          </a:xfrm>
          <a:prstGeom prst="rect">
            <a:avLst/>
          </a:prstGeom>
        </p:spPr>
      </p:pic>
    </p:spTree>
    <p:extLst>
      <p:ext uri="{BB962C8B-B14F-4D97-AF65-F5344CB8AC3E}">
        <p14:creationId xmlns:p14="http://schemas.microsoft.com/office/powerpoint/2010/main" val="6093630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3556"/>
          <a:stretch/>
        </p:blipFill>
        <p:spPr>
          <a:xfrm>
            <a:off x="0" y="0"/>
            <a:ext cx="9144000" cy="6858000"/>
          </a:xfrm>
          <a:prstGeom prst="rect">
            <a:avLst/>
          </a:prstGeom>
        </p:spPr>
      </p:pic>
    </p:spTree>
    <p:extLst>
      <p:ext uri="{BB962C8B-B14F-4D97-AF65-F5344CB8AC3E}">
        <p14:creationId xmlns:p14="http://schemas.microsoft.com/office/powerpoint/2010/main" val="86533138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049384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5613573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6274698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4536504"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356993"/>
            <a:ext cx="2267744" cy="3500616"/>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55976" y="0"/>
            <a:ext cx="4788024" cy="3429000"/>
          </a:xfrm>
          <a:prstGeom prst="rect">
            <a:avLst/>
          </a:prstGeom>
        </p:spPr>
      </p:pic>
      <p:pic>
        <p:nvPicPr>
          <p:cNvPr id="5" name="4 Imagen"/>
          <p:cNvPicPr>
            <a:picLocks noChangeAspect="1"/>
          </p:cNvPicPr>
          <p:nvPr/>
        </p:nvPicPr>
        <p:blipFill rotWithShape="1">
          <a:blip r:embed="rId6">
            <a:extLst>
              <a:ext uri="{28A0092B-C50C-407E-A947-70E740481C1C}">
                <a14:useLocalDpi xmlns:a14="http://schemas.microsoft.com/office/drawing/2010/main" val="0"/>
              </a:ext>
            </a:extLst>
          </a:blip>
          <a:srcRect r="3052" b="6211"/>
          <a:stretch/>
        </p:blipFill>
        <p:spPr>
          <a:xfrm>
            <a:off x="2267744" y="3429001"/>
            <a:ext cx="3630136" cy="3428608"/>
          </a:xfrm>
          <a:prstGeom prst="rect">
            <a:avLst/>
          </a:prstGeom>
        </p:spPr>
      </p:pic>
      <p:pic>
        <p:nvPicPr>
          <p:cNvPr id="6" name="5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97880" y="3429001"/>
            <a:ext cx="3246120" cy="3428607"/>
          </a:xfrm>
          <a:prstGeom prst="rect">
            <a:avLst/>
          </a:prstGeom>
        </p:spPr>
      </p:pic>
    </p:spTree>
    <p:extLst>
      <p:ext uri="{BB962C8B-B14F-4D97-AF65-F5344CB8AC3E}">
        <p14:creationId xmlns:p14="http://schemas.microsoft.com/office/powerpoint/2010/main" val="285254719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413578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88930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Shahzade garden  Mahan.- Iran</a:t>
            </a:r>
          </a:p>
        </p:txBody>
      </p:sp>
      <p:sp>
        <p:nvSpPr>
          <p:cNvPr id="3" name="2 Marcador de contenido"/>
          <p:cNvSpPr>
            <a:spLocks noGrp="1"/>
          </p:cNvSpPr>
          <p:nvPr>
            <p:ph idx="1"/>
          </p:nvPr>
        </p:nvSpPr>
        <p:spPr/>
        <p:txBody>
          <a:bodyPr>
            <a:normAutofit fontScale="92500"/>
          </a:bodyPr>
          <a:lstStyle/>
          <a:p>
            <a:r>
              <a:rPr lang="es-ES" dirty="0"/>
              <a:t>Shazdeh Jardín ( persa : </a:t>
            </a:r>
            <a:r>
              <a:rPr lang="ar-AE" dirty="0"/>
              <a:t>باغ شازده </a:t>
            </a:r>
            <a:r>
              <a:rPr lang="es-ES" dirty="0"/>
              <a:t>Bagh-e Shazdeh), que significa jardín del Príncipe es un histórico jardín persa situado cerca (6 km de distancia) de Mahan en la provincia de Kerman , Irán . </a:t>
            </a:r>
          </a:p>
          <a:p>
            <a:r>
              <a:rPr lang="es-ES" dirty="0"/>
              <a:t>El jardín es de 5,5 hectáreas  con una forma rectangular y un muro a su alrededor. </a:t>
            </a:r>
          </a:p>
          <a:p>
            <a:r>
              <a:rPr lang="es-ES" dirty="0"/>
              <a:t>Se compone de una estructura de entrada y la puerta en el extremo inferior y una estructura residencial de dos pisos en el extremo superior. </a:t>
            </a:r>
          </a:p>
          <a:p>
            <a:r>
              <a:rPr lang="es-ES" dirty="0"/>
              <a:t>La distancia entre estos dos está adornado con fuentes de agua que están con motor por la pendiente natural del terreno. El jardín es un buen ejemplo de los jardines persas que aprovechan la natural del clima adecuado. </a:t>
            </a:r>
          </a:p>
          <a:p>
            <a:endParaRPr lang="es-ES" dirty="0"/>
          </a:p>
        </p:txBody>
      </p:sp>
    </p:spTree>
    <p:extLst>
      <p:ext uri="{BB962C8B-B14F-4D97-AF65-F5344CB8AC3E}">
        <p14:creationId xmlns:p14="http://schemas.microsoft.com/office/powerpoint/2010/main" val="370488328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80728"/>
            <a:ext cx="6347048" cy="5493224"/>
          </a:xfrm>
        </p:spPr>
        <p:txBody>
          <a:bodyPr/>
          <a:lstStyle/>
          <a:p>
            <a:r>
              <a:rPr lang="es-ES" dirty="0"/>
              <a:t>La distancia entre estos dos está adornado con fuentes de agua que están con motor por la pendiente natural del terreno. </a:t>
            </a:r>
          </a:p>
          <a:p>
            <a:r>
              <a:rPr lang="es-ES" dirty="0"/>
              <a:t>El jardín es un buen ejemplo de los jardines persas que aprovechan el clima natural adecuado. </a:t>
            </a:r>
          </a:p>
          <a:p>
            <a:r>
              <a:rPr lang="es-ES" dirty="0"/>
              <a:t>El jardín fue construido originalmente para Mohammad Hasan Khan Qajar Sardari Iravani ca.1850 y se extendió por ca.1870 Abdolhamid Mirza Naserodollehand durante los once años de su gobierno en la dinastía Qajar .</a:t>
            </a:r>
          </a:p>
          <a:p>
            <a:r>
              <a:rPr lang="es-ES" dirty="0"/>
              <a:t> La construcción quedó inconclusa debido a la muerte de Mirza Abdolhamid a principios de 1890.</a:t>
            </a:r>
          </a:p>
          <a:p>
            <a:endParaRPr lang="es-ES" dirty="0"/>
          </a:p>
          <a:p>
            <a:endParaRPr lang="es-ES" dirty="0"/>
          </a:p>
        </p:txBody>
      </p:sp>
    </p:spTree>
    <p:extLst>
      <p:ext uri="{BB962C8B-B14F-4D97-AF65-F5344CB8AC3E}">
        <p14:creationId xmlns:p14="http://schemas.microsoft.com/office/powerpoint/2010/main" val="93905654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052736"/>
            <a:ext cx="6419056" cy="5421216"/>
          </a:xfrm>
        </p:spPr>
        <p:txBody>
          <a:bodyPr/>
          <a:lstStyle/>
          <a:p>
            <a:r>
              <a:rPr lang="es-ES" dirty="0"/>
              <a:t>El magnífico jardín Shahzadeh, ubicado en el desierto de Kerman, y conocido como "un rinconcito en el cielo" ha sido registrado en la Lista del Patrimonio Mundial de la UNESCO como una de las obras maestras de jardines tradicionales.</a:t>
            </a:r>
          </a:p>
          <a:p>
            <a:r>
              <a:rPr lang="es-ES" dirty="0"/>
              <a:t>Al entrar en el jardín, en todo el espacio a lo largo de los principales ejes de paisajes altitudes Joupar son vistos. </a:t>
            </a:r>
          </a:p>
          <a:p>
            <a:r>
              <a:rPr lang="es-ES" dirty="0"/>
              <a:t>Este largo paisaje se oculta por el enorme tamaño de la estructura principal y se ve reforzada por los árboles a ambos lados que tienen diferentes colores en diferentes estaciones. </a:t>
            </a:r>
          </a:p>
        </p:txBody>
      </p:sp>
    </p:spTree>
    <p:extLst>
      <p:ext uri="{BB962C8B-B14F-4D97-AF65-F5344CB8AC3E}">
        <p14:creationId xmlns:p14="http://schemas.microsoft.com/office/powerpoint/2010/main" val="352816808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836712"/>
            <a:ext cx="6275040" cy="5925272"/>
          </a:xfrm>
        </p:spPr>
        <p:txBody>
          <a:bodyPr>
            <a:normAutofit/>
          </a:bodyPr>
          <a:lstStyle/>
          <a:p>
            <a:r>
              <a:rPr lang="es-ES" dirty="0"/>
              <a:t>Al entrar en el jardín, en todo el espacio a lo largo de los principales ejes de paisajes altitudes Joupar son vistos. Esta larga paisaje se oculta por el enorme tamaño de la estructura principal y se ve reforzada por los árboles a ambos lados que tienen diferentes colores en diferentes estaciones.</a:t>
            </a:r>
          </a:p>
          <a:p>
            <a:r>
              <a:rPr lang="es-ES" dirty="0"/>
              <a:t> Corriente general del agua a lo largo del eje principal del jardín y las cascadas y sus sonidos, han contribuido a una alta calidad de este eje.</a:t>
            </a:r>
          </a:p>
          <a:p>
            <a:r>
              <a:rPr lang="es-ES" dirty="0"/>
              <a:t> Reflexiones del árbol, la estructura de la fachada y la glorieta han contribuido a un ambiente relajante por el jardín, uno de paz y soledad.</a:t>
            </a:r>
          </a:p>
          <a:p>
            <a:r>
              <a:rPr lang="es-ES" dirty="0"/>
              <a:t> Luces y sombras juegan un papel significativo en este paisaje. </a:t>
            </a:r>
          </a:p>
        </p:txBody>
      </p:sp>
    </p:spTree>
    <p:extLst>
      <p:ext uri="{BB962C8B-B14F-4D97-AF65-F5344CB8AC3E}">
        <p14:creationId xmlns:p14="http://schemas.microsoft.com/office/powerpoint/2010/main" val="403430243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4336"/>
          <a:stretch/>
        </p:blipFill>
        <p:spPr>
          <a:xfrm>
            <a:off x="0" y="-171400"/>
            <a:ext cx="9144000" cy="7029400"/>
          </a:xfrm>
          <a:prstGeom prst="rect">
            <a:avLst/>
          </a:prstGeom>
        </p:spPr>
      </p:pic>
    </p:spTree>
    <p:extLst>
      <p:ext uri="{BB962C8B-B14F-4D97-AF65-F5344CB8AC3E}">
        <p14:creationId xmlns:p14="http://schemas.microsoft.com/office/powerpoint/2010/main" val="133673454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4367470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934351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833421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156335726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798834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334" b="6444"/>
          <a:stretch/>
        </p:blipFill>
        <p:spPr>
          <a:xfrm>
            <a:off x="0" y="0"/>
            <a:ext cx="9265920" cy="6858000"/>
          </a:xfrm>
          <a:prstGeom prst="rect">
            <a:avLst/>
          </a:prstGeom>
        </p:spPr>
      </p:pic>
    </p:spTree>
    <p:extLst>
      <p:ext uri="{BB962C8B-B14F-4D97-AF65-F5344CB8AC3E}">
        <p14:creationId xmlns:p14="http://schemas.microsoft.com/office/powerpoint/2010/main" val="211123928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31417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428"/>
          <a:stretch/>
        </p:blipFill>
        <p:spPr>
          <a:xfrm>
            <a:off x="0" y="0"/>
            <a:ext cx="9144000" cy="6858000"/>
          </a:xfrm>
          <a:prstGeom prst="rect">
            <a:avLst/>
          </a:prstGeom>
        </p:spPr>
      </p:pic>
    </p:spTree>
    <p:extLst>
      <p:ext uri="{BB962C8B-B14F-4D97-AF65-F5344CB8AC3E}">
        <p14:creationId xmlns:p14="http://schemas.microsoft.com/office/powerpoint/2010/main" val="314769722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509339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7334" b="1778"/>
          <a:stretch/>
        </p:blipFill>
        <p:spPr>
          <a:xfrm>
            <a:off x="0" y="1"/>
            <a:ext cx="9144000" cy="6857999"/>
          </a:xfrm>
          <a:prstGeom prst="rect">
            <a:avLst/>
          </a:prstGeom>
        </p:spPr>
      </p:pic>
    </p:spTree>
    <p:extLst>
      <p:ext uri="{BB962C8B-B14F-4D97-AF65-F5344CB8AC3E}">
        <p14:creationId xmlns:p14="http://schemas.microsoft.com/office/powerpoint/2010/main" val="141490350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9136669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167" b="16222"/>
          <a:stretch/>
        </p:blipFill>
        <p:spPr>
          <a:xfrm>
            <a:off x="0" y="0"/>
            <a:ext cx="9250680" cy="6857999"/>
          </a:xfrm>
          <a:prstGeom prst="rect">
            <a:avLst/>
          </a:prstGeom>
        </p:spPr>
      </p:pic>
    </p:spTree>
    <p:extLst>
      <p:ext uri="{BB962C8B-B14F-4D97-AF65-F5344CB8AC3E}">
        <p14:creationId xmlns:p14="http://schemas.microsoft.com/office/powerpoint/2010/main" val="177912785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197672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894"/>
          <a:stretch/>
        </p:blipFill>
        <p:spPr>
          <a:xfrm>
            <a:off x="0" y="3140968"/>
            <a:ext cx="9144000" cy="3717032"/>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4000" t="4406" r="2334" b="12373"/>
          <a:stretch/>
        </p:blipFill>
        <p:spPr>
          <a:xfrm>
            <a:off x="0" y="0"/>
            <a:ext cx="4465320" cy="314096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65320" y="0"/>
            <a:ext cx="4678680" cy="3140968"/>
          </a:xfrm>
          <a:prstGeom prst="rect">
            <a:avLst/>
          </a:prstGeom>
        </p:spPr>
      </p:pic>
    </p:spTree>
    <p:extLst>
      <p:ext uri="{BB962C8B-B14F-4D97-AF65-F5344CB8AC3E}">
        <p14:creationId xmlns:p14="http://schemas.microsoft.com/office/powerpoint/2010/main" val="403404354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6532121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7532087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25342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150045689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686503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71428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2762" y="0"/>
            <a:ext cx="5238750" cy="3346703"/>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2762" y="3346703"/>
            <a:ext cx="5238750" cy="347662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3882762" cy="3155851"/>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3155851"/>
            <a:ext cx="3882762" cy="3667477"/>
          </a:xfrm>
          <a:prstGeom prst="rect">
            <a:avLst/>
          </a:prstGeom>
        </p:spPr>
      </p:pic>
    </p:spTree>
    <p:extLst>
      <p:ext uri="{BB962C8B-B14F-4D97-AF65-F5344CB8AC3E}">
        <p14:creationId xmlns:p14="http://schemas.microsoft.com/office/powerpoint/2010/main" val="218880834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800"/>
          <a:stretch/>
        </p:blipFill>
        <p:spPr>
          <a:xfrm>
            <a:off x="0" y="0"/>
            <a:ext cx="4572000" cy="357301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73016"/>
            <a:ext cx="4572000" cy="328498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34306"/>
            <a:ext cx="4581520" cy="3476625"/>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3442319"/>
            <a:ext cx="4572000" cy="3415681"/>
          </a:xfrm>
          <a:prstGeom prst="rect">
            <a:avLst/>
          </a:prstGeom>
        </p:spPr>
      </p:pic>
    </p:spTree>
    <p:extLst>
      <p:ext uri="{BB962C8B-B14F-4D97-AF65-F5344CB8AC3E}">
        <p14:creationId xmlns:p14="http://schemas.microsoft.com/office/powerpoint/2010/main" val="343352605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283968" cy="350100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01008"/>
            <a:ext cx="4283968" cy="335699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83968" y="0"/>
            <a:ext cx="4860031" cy="3501008"/>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83968" y="3501008"/>
            <a:ext cx="4860032" cy="3356992"/>
          </a:xfrm>
          <a:prstGeom prst="rect">
            <a:avLst/>
          </a:prstGeom>
        </p:spPr>
      </p:pic>
    </p:spTree>
    <p:extLst>
      <p:ext uri="{BB962C8B-B14F-4D97-AF65-F5344CB8AC3E}">
        <p14:creationId xmlns:p14="http://schemas.microsoft.com/office/powerpoint/2010/main" val="3734170487"/>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308</TotalTime>
  <Words>2073</Words>
  <Application>Microsoft Office PowerPoint</Application>
  <PresentationFormat>Presentación en pantalla (4:3)</PresentationFormat>
  <Paragraphs>261</Paragraphs>
  <Slides>118</Slides>
  <Notes>102</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118</vt:i4>
      </vt:variant>
    </vt:vector>
  </HeadingPairs>
  <TitlesOfParts>
    <vt:vector size="124" baseType="lpstr">
      <vt:lpstr>Arial</vt:lpstr>
      <vt:lpstr>Calibri</vt:lpstr>
      <vt:lpstr>Tahoma</vt:lpstr>
      <vt:lpstr>Trebuchet MS</vt:lpstr>
      <vt:lpstr>Wingdings 3</vt:lpstr>
      <vt:lpstr>Faceta</vt:lpstr>
      <vt:lpstr>JARDINES EN IRAN.-A</vt:lpstr>
      <vt:lpstr>Mellat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Naranjestan-e Qavam.-</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Niavaran Palace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Saad Abad Palace and garden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 Shahr Park.-Teherán.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Shahzade garden  Mahan.- Iran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EN IRAN</dc:title>
  <dc:creator>Josep</dc:creator>
  <cp:lastModifiedBy>Usuario</cp:lastModifiedBy>
  <cp:revision>31</cp:revision>
  <dcterms:created xsi:type="dcterms:W3CDTF">2014-01-09T08:45:27Z</dcterms:created>
  <dcterms:modified xsi:type="dcterms:W3CDTF">2018-03-01T07:33:17Z</dcterms:modified>
</cp:coreProperties>
</file>