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8"/>
  </p:notesMasterIdLst>
  <p:sldIdLst>
    <p:sldId id="257" r:id="rId2"/>
    <p:sldId id="258" r:id="rId3"/>
    <p:sldId id="398" r:id="rId4"/>
    <p:sldId id="399" r:id="rId5"/>
    <p:sldId id="401" r:id="rId6"/>
    <p:sldId id="400" r:id="rId7"/>
    <p:sldId id="402" r:id="rId8"/>
    <p:sldId id="259" r:id="rId9"/>
    <p:sldId id="260" r:id="rId10"/>
    <p:sldId id="261" r:id="rId11"/>
    <p:sldId id="262" r:id="rId12"/>
    <p:sldId id="263" r:id="rId13"/>
    <p:sldId id="264" r:id="rId14"/>
    <p:sldId id="265" r:id="rId15"/>
    <p:sldId id="368" r:id="rId16"/>
    <p:sldId id="369" r:id="rId17"/>
    <p:sldId id="370"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403" r:id="rId36"/>
    <p:sldId id="283" r:id="rId37"/>
    <p:sldId id="284" r:id="rId38"/>
    <p:sldId id="285" r:id="rId39"/>
    <p:sldId id="286" r:id="rId40"/>
    <p:sldId id="287" r:id="rId41"/>
    <p:sldId id="288" r:id="rId42"/>
    <p:sldId id="289" r:id="rId43"/>
    <p:sldId id="291" r:id="rId44"/>
    <p:sldId id="292" r:id="rId45"/>
    <p:sldId id="293" r:id="rId46"/>
    <p:sldId id="294" r:id="rId47"/>
    <p:sldId id="295" r:id="rId48"/>
    <p:sldId id="296" r:id="rId49"/>
    <p:sldId id="404"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3" r:id="rId66"/>
    <p:sldId id="314" r:id="rId67"/>
    <p:sldId id="315" r:id="rId68"/>
    <p:sldId id="371" r:id="rId69"/>
    <p:sldId id="316" r:id="rId70"/>
    <p:sldId id="317" r:id="rId71"/>
    <p:sldId id="318" r:id="rId72"/>
    <p:sldId id="319" r:id="rId73"/>
    <p:sldId id="320" r:id="rId74"/>
    <p:sldId id="372" r:id="rId75"/>
    <p:sldId id="321" r:id="rId76"/>
    <p:sldId id="322" r:id="rId77"/>
    <p:sldId id="324" r:id="rId78"/>
    <p:sldId id="325" r:id="rId79"/>
    <p:sldId id="326" r:id="rId80"/>
    <p:sldId id="391" r:id="rId81"/>
    <p:sldId id="392" r:id="rId82"/>
    <p:sldId id="393" r:id="rId83"/>
    <p:sldId id="394" r:id="rId84"/>
    <p:sldId id="395" r:id="rId85"/>
    <p:sldId id="396" r:id="rId86"/>
    <p:sldId id="397" r:id="rId87"/>
    <p:sldId id="327" r:id="rId88"/>
    <p:sldId id="328" r:id="rId89"/>
    <p:sldId id="330" r:id="rId90"/>
    <p:sldId id="331" r:id="rId91"/>
    <p:sldId id="337" r:id="rId92"/>
    <p:sldId id="338" r:id="rId93"/>
    <p:sldId id="339" r:id="rId94"/>
    <p:sldId id="340" r:id="rId95"/>
    <p:sldId id="341" r:id="rId96"/>
    <p:sldId id="342" r:id="rId97"/>
    <p:sldId id="343" r:id="rId98"/>
    <p:sldId id="344" r:id="rId99"/>
    <p:sldId id="345" r:id="rId100"/>
    <p:sldId id="347" r:id="rId101"/>
    <p:sldId id="389" r:id="rId102"/>
    <p:sldId id="390" r:id="rId103"/>
    <p:sldId id="348" r:id="rId104"/>
    <p:sldId id="349" r:id="rId105"/>
    <p:sldId id="350" r:id="rId106"/>
    <p:sldId id="351" r:id="rId107"/>
    <p:sldId id="352" r:id="rId108"/>
    <p:sldId id="353" r:id="rId109"/>
    <p:sldId id="354" r:id="rId110"/>
    <p:sldId id="355" r:id="rId111"/>
    <p:sldId id="356" r:id="rId112"/>
    <p:sldId id="357" r:id="rId113"/>
    <p:sldId id="358" r:id="rId114"/>
    <p:sldId id="373" r:id="rId115"/>
    <p:sldId id="359" r:id="rId116"/>
    <p:sldId id="360" r:id="rId117"/>
    <p:sldId id="361" r:id="rId118"/>
    <p:sldId id="362" r:id="rId119"/>
    <p:sldId id="363" r:id="rId120"/>
    <p:sldId id="364" r:id="rId121"/>
    <p:sldId id="365" r:id="rId122"/>
    <p:sldId id="366" r:id="rId123"/>
    <p:sldId id="374" r:id="rId124"/>
    <p:sldId id="375" r:id="rId125"/>
    <p:sldId id="376" r:id="rId126"/>
    <p:sldId id="377" r:id="rId127"/>
    <p:sldId id="378" r:id="rId128"/>
    <p:sldId id="379" r:id="rId129"/>
    <p:sldId id="381" r:id="rId130"/>
    <p:sldId id="382" r:id="rId131"/>
    <p:sldId id="383" r:id="rId132"/>
    <p:sldId id="385" r:id="rId133"/>
    <p:sldId id="367" r:id="rId134"/>
    <p:sldId id="386" r:id="rId135"/>
    <p:sldId id="387" r:id="rId136"/>
    <p:sldId id="388" r:id="rId1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EA1998-7FC4-4FC0-B927-8DF4BEE705DC}"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43E396-CBC8-43DC-A374-ADEF5990D0F0}" type="slidenum">
              <a:rPr lang="es-ES" smtClean="0"/>
              <a:t>‹Nº›</a:t>
            </a:fld>
            <a:endParaRPr lang="es-ES" dirty="0"/>
          </a:p>
        </p:txBody>
      </p:sp>
    </p:spTree>
    <p:extLst>
      <p:ext uri="{BB962C8B-B14F-4D97-AF65-F5344CB8AC3E}">
        <p14:creationId xmlns:p14="http://schemas.microsoft.com/office/powerpoint/2010/main" val="2200322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Indira Gandhi Musical Fountain, Bangalore</a:t>
            </a:r>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3</a:t>
            </a:fld>
            <a:endParaRPr lang="es-ES" dirty="0"/>
          </a:p>
        </p:txBody>
      </p:sp>
    </p:spTree>
    <p:extLst>
      <p:ext uri="{BB962C8B-B14F-4D97-AF65-F5344CB8AC3E}">
        <p14:creationId xmlns:p14="http://schemas.microsoft.com/office/powerpoint/2010/main" val="4030602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Indira Gandhi Musical Fountain, Bangalore</a:t>
            </a:r>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4</a:t>
            </a:fld>
            <a:endParaRPr lang="es-ES" dirty="0"/>
          </a:p>
        </p:txBody>
      </p:sp>
    </p:spTree>
    <p:extLst>
      <p:ext uri="{BB962C8B-B14F-4D97-AF65-F5344CB8AC3E}">
        <p14:creationId xmlns:p14="http://schemas.microsoft.com/office/powerpoint/2010/main" val="3904575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Indira Gandhi Musical Fountain, Bangalore</a:t>
            </a:r>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5</a:t>
            </a:fld>
            <a:endParaRPr lang="es-ES" dirty="0"/>
          </a:p>
        </p:txBody>
      </p:sp>
    </p:spTree>
    <p:extLst>
      <p:ext uri="{BB962C8B-B14F-4D97-AF65-F5344CB8AC3E}">
        <p14:creationId xmlns:p14="http://schemas.microsoft.com/office/powerpoint/2010/main" val="2144308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Indira Gandhi Musical Fountain, Bangalore</a:t>
            </a:r>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6</a:t>
            </a:fld>
            <a:endParaRPr lang="es-ES" dirty="0"/>
          </a:p>
        </p:txBody>
      </p:sp>
    </p:spTree>
    <p:extLst>
      <p:ext uri="{BB962C8B-B14F-4D97-AF65-F5344CB8AC3E}">
        <p14:creationId xmlns:p14="http://schemas.microsoft.com/office/powerpoint/2010/main" val="3474490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Indira Gandhi Musical Fountain, Bangalore</a:t>
            </a:r>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7</a:t>
            </a:fld>
            <a:endParaRPr lang="es-ES" dirty="0"/>
          </a:p>
        </p:txBody>
      </p:sp>
    </p:spTree>
    <p:extLst>
      <p:ext uri="{BB962C8B-B14F-4D97-AF65-F5344CB8AC3E}">
        <p14:creationId xmlns:p14="http://schemas.microsoft.com/office/powerpoint/2010/main" val="3741824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Indira Gandhi Park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8</a:t>
            </a:fld>
            <a:endParaRPr lang="es-ES" dirty="0"/>
          </a:p>
        </p:txBody>
      </p:sp>
    </p:spTree>
    <p:extLst>
      <p:ext uri="{BB962C8B-B14F-4D97-AF65-F5344CB8AC3E}">
        <p14:creationId xmlns:p14="http://schemas.microsoft.com/office/powerpoint/2010/main" val="418832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Indira Gandhi Park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a:t>
            </a:fld>
            <a:endParaRPr lang="es-ES" dirty="0"/>
          </a:p>
        </p:txBody>
      </p:sp>
    </p:spTree>
    <p:extLst>
      <p:ext uri="{BB962C8B-B14F-4D97-AF65-F5344CB8AC3E}">
        <p14:creationId xmlns:p14="http://schemas.microsoft.com/office/powerpoint/2010/main" val="4045867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Indira Gandhi Park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10</a:t>
            </a:fld>
            <a:endParaRPr lang="es-ES" dirty="0"/>
          </a:p>
        </p:txBody>
      </p:sp>
    </p:spTree>
    <p:extLst>
      <p:ext uri="{BB962C8B-B14F-4D97-AF65-F5344CB8AC3E}">
        <p14:creationId xmlns:p14="http://schemas.microsoft.com/office/powerpoint/2010/main" val="763906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Indira Gandhi Park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a:t>
            </a:fld>
            <a:endParaRPr lang="es-ES" dirty="0"/>
          </a:p>
        </p:txBody>
      </p:sp>
    </p:spTree>
    <p:extLst>
      <p:ext uri="{BB962C8B-B14F-4D97-AF65-F5344CB8AC3E}">
        <p14:creationId xmlns:p14="http://schemas.microsoft.com/office/powerpoint/2010/main" val="1303027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Indira Gandhi Park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a:t>
            </a:fld>
            <a:endParaRPr lang="es-ES" dirty="0"/>
          </a:p>
        </p:txBody>
      </p:sp>
    </p:spTree>
    <p:extLst>
      <p:ext uri="{BB962C8B-B14F-4D97-AF65-F5344CB8AC3E}">
        <p14:creationId xmlns:p14="http://schemas.microsoft.com/office/powerpoint/2010/main" val="2942961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Indira Gandhi Hotel Park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13</a:t>
            </a:fld>
            <a:endParaRPr lang="es-ES" dirty="0"/>
          </a:p>
        </p:txBody>
      </p:sp>
    </p:spTree>
    <p:extLst>
      <p:ext uri="{BB962C8B-B14F-4D97-AF65-F5344CB8AC3E}">
        <p14:creationId xmlns:p14="http://schemas.microsoft.com/office/powerpoint/2010/main" val="1322214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18</a:t>
            </a:fld>
            <a:endParaRPr lang="es-ES" dirty="0"/>
          </a:p>
        </p:txBody>
      </p:sp>
    </p:spTree>
    <p:extLst>
      <p:ext uri="{BB962C8B-B14F-4D97-AF65-F5344CB8AC3E}">
        <p14:creationId xmlns:p14="http://schemas.microsoft.com/office/powerpoint/2010/main" val="2103600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19</a:t>
            </a:fld>
            <a:endParaRPr lang="es-ES" dirty="0"/>
          </a:p>
        </p:txBody>
      </p:sp>
    </p:spTree>
    <p:extLst>
      <p:ext uri="{BB962C8B-B14F-4D97-AF65-F5344CB8AC3E}">
        <p14:creationId xmlns:p14="http://schemas.microsoft.com/office/powerpoint/2010/main" val="3563003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21</a:t>
            </a:fld>
            <a:endParaRPr lang="es-ES" dirty="0"/>
          </a:p>
        </p:txBody>
      </p:sp>
    </p:spTree>
    <p:extLst>
      <p:ext uri="{BB962C8B-B14F-4D97-AF65-F5344CB8AC3E}">
        <p14:creationId xmlns:p14="http://schemas.microsoft.com/office/powerpoint/2010/main" val="1640591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22</a:t>
            </a:fld>
            <a:endParaRPr lang="es-ES" dirty="0"/>
          </a:p>
        </p:txBody>
      </p:sp>
    </p:spTree>
    <p:extLst>
      <p:ext uri="{BB962C8B-B14F-4D97-AF65-F5344CB8AC3E}">
        <p14:creationId xmlns:p14="http://schemas.microsoft.com/office/powerpoint/2010/main" val="181953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23</a:t>
            </a:fld>
            <a:endParaRPr lang="es-ES" dirty="0"/>
          </a:p>
        </p:txBody>
      </p:sp>
    </p:spTree>
    <p:extLst>
      <p:ext uri="{BB962C8B-B14F-4D97-AF65-F5344CB8AC3E}">
        <p14:creationId xmlns:p14="http://schemas.microsoft.com/office/powerpoint/2010/main" val="3463203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25</a:t>
            </a:fld>
            <a:endParaRPr lang="es-ES" dirty="0"/>
          </a:p>
        </p:txBody>
      </p:sp>
    </p:spTree>
    <p:extLst>
      <p:ext uri="{BB962C8B-B14F-4D97-AF65-F5344CB8AC3E}">
        <p14:creationId xmlns:p14="http://schemas.microsoft.com/office/powerpoint/2010/main" val="33233744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26</a:t>
            </a:fld>
            <a:endParaRPr lang="es-ES" dirty="0"/>
          </a:p>
        </p:txBody>
      </p:sp>
    </p:spTree>
    <p:extLst>
      <p:ext uri="{BB962C8B-B14F-4D97-AF65-F5344CB8AC3E}">
        <p14:creationId xmlns:p14="http://schemas.microsoft.com/office/powerpoint/2010/main" val="4100189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27</a:t>
            </a:fld>
            <a:endParaRPr lang="es-ES" dirty="0"/>
          </a:p>
        </p:txBody>
      </p:sp>
    </p:spTree>
    <p:extLst>
      <p:ext uri="{BB962C8B-B14F-4D97-AF65-F5344CB8AC3E}">
        <p14:creationId xmlns:p14="http://schemas.microsoft.com/office/powerpoint/2010/main" val="3761903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28</a:t>
            </a:fld>
            <a:endParaRPr lang="es-ES" dirty="0"/>
          </a:p>
        </p:txBody>
      </p:sp>
    </p:spTree>
    <p:extLst>
      <p:ext uri="{BB962C8B-B14F-4D97-AF65-F5344CB8AC3E}">
        <p14:creationId xmlns:p14="http://schemas.microsoft.com/office/powerpoint/2010/main" val="2504661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29</a:t>
            </a:fld>
            <a:endParaRPr lang="es-ES" dirty="0"/>
          </a:p>
        </p:txBody>
      </p:sp>
    </p:spTree>
    <p:extLst>
      <p:ext uri="{BB962C8B-B14F-4D97-AF65-F5344CB8AC3E}">
        <p14:creationId xmlns:p14="http://schemas.microsoft.com/office/powerpoint/2010/main" val="3427776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30</a:t>
            </a:fld>
            <a:endParaRPr lang="es-ES" dirty="0"/>
          </a:p>
        </p:txBody>
      </p:sp>
    </p:spTree>
    <p:extLst>
      <p:ext uri="{BB962C8B-B14F-4D97-AF65-F5344CB8AC3E}">
        <p14:creationId xmlns:p14="http://schemas.microsoft.com/office/powerpoint/2010/main" val="6315771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31</a:t>
            </a:fld>
            <a:endParaRPr lang="es-ES" dirty="0"/>
          </a:p>
        </p:txBody>
      </p:sp>
    </p:spTree>
    <p:extLst>
      <p:ext uri="{BB962C8B-B14F-4D97-AF65-F5344CB8AC3E}">
        <p14:creationId xmlns:p14="http://schemas.microsoft.com/office/powerpoint/2010/main" val="325622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32</a:t>
            </a:fld>
            <a:endParaRPr lang="es-ES" dirty="0"/>
          </a:p>
        </p:txBody>
      </p:sp>
    </p:spTree>
    <p:extLst>
      <p:ext uri="{BB962C8B-B14F-4D97-AF65-F5344CB8AC3E}">
        <p14:creationId xmlns:p14="http://schemas.microsoft.com/office/powerpoint/2010/main" val="39412094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Humayan's Tomb </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33</a:t>
            </a:fld>
            <a:endParaRPr lang="es-ES" dirty="0"/>
          </a:p>
        </p:txBody>
      </p:sp>
    </p:spTree>
    <p:extLst>
      <p:ext uri="{BB962C8B-B14F-4D97-AF65-F5344CB8AC3E}">
        <p14:creationId xmlns:p14="http://schemas.microsoft.com/office/powerpoint/2010/main" val="24189820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a:t>
            </a:r>
            <a:r>
              <a:rPr lang="es-ES" baseline="0" dirty="0"/>
              <a:t> </a:t>
            </a:r>
            <a:r>
              <a:rPr lang="es-ES" dirty="0"/>
              <a:t>Fort.-Char bagh</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36</a:t>
            </a:fld>
            <a:endParaRPr lang="es-ES" dirty="0"/>
          </a:p>
        </p:txBody>
      </p:sp>
    </p:spTree>
    <p:extLst>
      <p:ext uri="{BB962C8B-B14F-4D97-AF65-F5344CB8AC3E}">
        <p14:creationId xmlns:p14="http://schemas.microsoft.com/office/powerpoint/2010/main" val="23707204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 Fort.-Char bagh</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37</a:t>
            </a:fld>
            <a:endParaRPr lang="es-ES" dirty="0"/>
          </a:p>
        </p:txBody>
      </p:sp>
    </p:spTree>
    <p:extLst>
      <p:ext uri="{BB962C8B-B14F-4D97-AF65-F5344CB8AC3E}">
        <p14:creationId xmlns:p14="http://schemas.microsoft.com/office/powerpoint/2010/main" val="25860511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 Fort.-Char bagh</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38</a:t>
            </a:fld>
            <a:endParaRPr lang="es-ES" dirty="0"/>
          </a:p>
        </p:txBody>
      </p:sp>
    </p:spTree>
    <p:extLst>
      <p:ext uri="{BB962C8B-B14F-4D97-AF65-F5344CB8AC3E}">
        <p14:creationId xmlns:p14="http://schemas.microsoft.com/office/powerpoint/2010/main" val="5637130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 Fort.-Char bagh</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39</a:t>
            </a:fld>
            <a:endParaRPr lang="es-ES" dirty="0"/>
          </a:p>
        </p:txBody>
      </p:sp>
    </p:spTree>
    <p:extLst>
      <p:ext uri="{BB962C8B-B14F-4D97-AF65-F5344CB8AC3E}">
        <p14:creationId xmlns:p14="http://schemas.microsoft.com/office/powerpoint/2010/main" val="40822102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 Fort.-Char bagh</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40</a:t>
            </a:fld>
            <a:endParaRPr lang="es-ES" dirty="0"/>
          </a:p>
        </p:txBody>
      </p:sp>
    </p:spTree>
    <p:extLst>
      <p:ext uri="{BB962C8B-B14F-4D97-AF65-F5344CB8AC3E}">
        <p14:creationId xmlns:p14="http://schemas.microsoft.com/office/powerpoint/2010/main" val="32922770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 Fort.-Char bagh</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41</a:t>
            </a:fld>
            <a:endParaRPr lang="es-ES" dirty="0"/>
          </a:p>
        </p:txBody>
      </p:sp>
    </p:spTree>
    <p:extLst>
      <p:ext uri="{BB962C8B-B14F-4D97-AF65-F5344CB8AC3E}">
        <p14:creationId xmlns:p14="http://schemas.microsoft.com/office/powerpoint/2010/main" val="7708230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 Fort.-Char bagh</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42</a:t>
            </a:fld>
            <a:endParaRPr lang="es-ES" dirty="0"/>
          </a:p>
        </p:txBody>
      </p:sp>
    </p:spTree>
    <p:extLst>
      <p:ext uri="{BB962C8B-B14F-4D97-AF65-F5344CB8AC3E}">
        <p14:creationId xmlns:p14="http://schemas.microsoft.com/office/powerpoint/2010/main" val="7762725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 Fort.-Char bagh</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43</a:t>
            </a:fld>
            <a:endParaRPr lang="es-ES" dirty="0"/>
          </a:p>
        </p:txBody>
      </p:sp>
    </p:spTree>
    <p:extLst>
      <p:ext uri="{BB962C8B-B14F-4D97-AF65-F5344CB8AC3E}">
        <p14:creationId xmlns:p14="http://schemas.microsoft.com/office/powerpoint/2010/main" val="27032011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 Fort.-Char bagh</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44</a:t>
            </a:fld>
            <a:endParaRPr lang="es-ES" dirty="0"/>
          </a:p>
        </p:txBody>
      </p:sp>
    </p:spTree>
    <p:extLst>
      <p:ext uri="{BB962C8B-B14F-4D97-AF65-F5344CB8AC3E}">
        <p14:creationId xmlns:p14="http://schemas.microsoft.com/office/powerpoint/2010/main" val="29466809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 Fort.-Char bagh</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45</a:t>
            </a:fld>
            <a:endParaRPr lang="es-ES" dirty="0"/>
          </a:p>
        </p:txBody>
      </p:sp>
    </p:spTree>
    <p:extLst>
      <p:ext uri="{BB962C8B-B14F-4D97-AF65-F5344CB8AC3E}">
        <p14:creationId xmlns:p14="http://schemas.microsoft.com/office/powerpoint/2010/main" val="5036102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Jaigarh Fort.-Char bagh</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46</a:t>
            </a:fld>
            <a:endParaRPr lang="es-ES" dirty="0"/>
          </a:p>
        </p:txBody>
      </p:sp>
    </p:spTree>
    <p:extLst>
      <p:ext uri="{BB962C8B-B14F-4D97-AF65-F5344CB8AC3E}">
        <p14:creationId xmlns:p14="http://schemas.microsoft.com/office/powerpoint/2010/main" val="4737831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Mantar.-World Sundial</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50</a:t>
            </a:fld>
            <a:endParaRPr lang="es-ES" dirty="0"/>
          </a:p>
        </p:txBody>
      </p:sp>
    </p:spTree>
    <p:extLst>
      <p:ext uri="{BB962C8B-B14F-4D97-AF65-F5344CB8AC3E}">
        <p14:creationId xmlns:p14="http://schemas.microsoft.com/office/powerpoint/2010/main" val="15697778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51</a:t>
            </a:fld>
            <a:endParaRPr lang="es-ES" dirty="0"/>
          </a:p>
        </p:txBody>
      </p:sp>
    </p:spTree>
    <p:extLst>
      <p:ext uri="{BB962C8B-B14F-4D97-AF65-F5344CB8AC3E}">
        <p14:creationId xmlns:p14="http://schemas.microsoft.com/office/powerpoint/2010/main" val="4266032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52</a:t>
            </a:fld>
            <a:endParaRPr lang="es-ES" dirty="0"/>
          </a:p>
        </p:txBody>
      </p:sp>
    </p:spTree>
    <p:extLst>
      <p:ext uri="{BB962C8B-B14F-4D97-AF65-F5344CB8AC3E}">
        <p14:creationId xmlns:p14="http://schemas.microsoft.com/office/powerpoint/2010/main" val="38021353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54</a:t>
            </a:fld>
            <a:endParaRPr lang="es-ES" dirty="0"/>
          </a:p>
        </p:txBody>
      </p:sp>
    </p:spTree>
    <p:extLst>
      <p:ext uri="{BB962C8B-B14F-4D97-AF65-F5344CB8AC3E}">
        <p14:creationId xmlns:p14="http://schemas.microsoft.com/office/powerpoint/2010/main" val="36256707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55</a:t>
            </a:fld>
            <a:endParaRPr lang="es-ES" dirty="0"/>
          </a:p>
        </p:txBody>
      </p:sp>
    </p:spTree>
    <p:extLst>
      <p:ext uri="{BB962C8B-B14F-4D97-AF65-F5344CB8AC3E}">
        <p14:creationId xmlns:p14="http://schemas.microsoft.com/office/powerpoint/2010/main" val="31958641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56</a:t>
            </a:fld>
            <a:endParaRPr lang="es-ES" dirty="0"/>
          </a:p>
        </p:txBody>
      </p:sp>
    </p:spTree>
    <p:extLst>
      <p:ext uri="{BB962C8B-B14F-4D97-AF65-F5344CB8AC3E}">
        <p14:creationId xmlns:p14="http://schemas.microsoft.com/office/powerpoint/2010/main" val="6073876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57</a:t>
            </a:fld>
            <a:endParaRPr lang="es-ES" dirty="0"/>
          </a:p>
        </p:txBody>
      </p:sp>
    </p:spTree>
    <p:extLst>
      <p:ext uri="{BB962C8B-B14F-4D97-AF65-F5344CB8AC3E}">
        <p14:creationId xmlns:p14="http://schemas.microsoft.com/office/powerpoint/2010/main" val="20811274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58</a:t>
            </a:fld>
            <a:endParaRPr lang="es-ES" dirty="0"/>
          </a:p>
        </p:txBody>
      </p:sp>
    </p:spTree>
    <p:extLst>
      <p:ext uri="{BB962C8B-B14F-4D97-AF65-F5344CB8AC3E}">
        <p14:creationId xmlns:p14="http://schemas.microsoft.com/office/powerpoint/2010/main" val="25463780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59</a:t>
            </a:fld>
            <a:endParaRPr lang="es-ES" dirty="0"/>
          </a:p>
        </p:txBody>
      </p:sp>
    </p:spTree>
    <p:extLst>
      <p:ext uri="{BB962C8B-B14F-4D97-AF65-F5344CB8AC3E}">
        <p14:creationId xmlns:p14="http://schemas.microsoft.com/office/powerpoint/2010/main" val="22215746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60</a:t>
            </a:fld>
            <a:endParaRPr lang="es-ES" dirty="0"/>
          </a:p>
        </p:txBody>
      </p:sp>
    </p:spTree>
    <p:extLst>
      <p:ext uri="{BB962C8B-B14F-4D97-AF65-F5344CB8AC3E}">
        <p14:creationId xmlns:p14="http://schemas.microsoft.com/office/powerpoint/2010/main" val="30486958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62</a:t>
            </a:fld>
            <a:endParaRPr lang="es-ES" dirty="0"/>
          </a:p>
        </p:txBody>
      </p:sp>
    </p:spTree>
    <p:extLst>
      <p:ext uri="{BB962C8B-B14F-4D97-AF65-F5344CB8AC3E}">
        <p14:creationId xmlns:p14="http://schemas.microsoft.com/office/powerpoint/2010/main" val="18492578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63</a:t>
            </a:fld>
            <a:endParaRPr lang="es-ES" dirty="0"/>
          </a:p>
        </p:txBody>
      </p:sp>
    </p:spTree>
    <p:extLst>
      <p:ext uri="{BB962C8B-B14F-4D97-AF65-F5344CB8AC3E}">
        <p14:creationId xmlns:p14="http://schemas.microsoft.com/office/powerpoint/2010/main" val="23219389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64</a:t>
            </a:fld>
            <a:endParaRPr lang="es-ES" dirty="0"/>
          </a:p>
        </p:txBody>
      </p:sp>
    </p:spTree>
    <p:extLst>
      <p:ext uri="{BB962C8B-B14F-4D97-AF65-F5344CB8AC3E}">
        <p14:creationId xmlns:p14="http://schemas.microsoft.com/office/powerpoint/2010/main" val="23570260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65</a:t>
            </a:fld>
            <a:endParaRPr lang="es-ES" dirty="0"/>
          </a:p>
        </p:txBody>
      </p:sp>
    </p:spTree>
    <p:extLst>
      <p:ext uri="{BB962C8B-B14F-4D97-AF65-F5344CB8AC3E}">
        <p14:creationId xmlns:p14="http://schemas.microsoft.com/office/powerpoint/2010/main" val="22041290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66</a:t>
            </a:fld>
            <a:endParaRPr lang="es-ES" dirty="0"/>
          </a:p>
        </p:txBody>
      </p:sp>
    </p:spTree>
    <p:extLst>
      <p:ext uri="{BB962C8B-B14F-4D97-AF65-F5344CB8AC3E}">
        <p14:creationId xmlns:p14="http://schemas.microsoft.com/office/powerpoint/2010/main" val="25529654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Jantar Mantar.-</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67</a:t>
            </a:fld>
            <a:endParaRPr lang="es-ES" dirty="0"/>
          </a:p>
        </p:txBody>
      </p:sp>
    </p:spTree>
    <p:extLst>
      <p:ext uri="{BB962C8B-B14F-4D97-AF65-F5344CB8AC3E}">
        <p14:creationId xmlns:p14="http://schemas.microsoft.com/office/powerpoint/2010/main" val="10314637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Buda Jayanti Smarak Park . </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74</a:t>
            </a:fld>
            <a:endParaRPr lang="es-ES" dirty="0"/>
          </a:p>
        </p:txBody>
      </p:sp>
    </p:spTree>
    <p:extLst>
      <p:ext uri="{BB962C8B-B14F-4D97-AF65-F5344CB8AC3E}">
        <p14:creationId xmlns:p14="http://schemas.microsoft.com/office/powerpoint/2010/main" val="40064971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Buda Jayanti Smarak Park . </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75</a:t>
            </a:fld>
            <a:endParaRPr lang="es-ES" dirty="0"/>
          </a:p>
        </p:txBody>
      </p:sp>
    </p:spTree>
    <p:extLst>
      <p:ext uri="{BB962C8B-B14F-4D97-AF65-F5344CB8AC3E}">
        <p14:creationId xmlns:p14="http://schemas.microsoft.com/office/powerpoint/2010/main" val="27841652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Buda Jayanti Smarak Park . </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76</a:t>
            </a:fld>
            <a:endParaRPr lang="es-ES" dirty="0"/>
          </a:p>
        </p:txBody>
      </p:sp>
    </p:spTree>
    <p:extLst>
      <p:ext uri="{BB962C8B-B14F-4D97-AF65-F5344CB8AC3E}">
        <p14:creationId xmlns:p14="http://schemas.microsoft.com/office/powerpoint/2010/main" val="1786266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Buda Jayanti Smarak Park . </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77</a:t>
            </a:fld>
            <a:endParaRPr lang="es-ES" dirty="0"/>
          </a:p>
        </p:txBody>
      </p:sp>
    </p:spTree>
    <p:extLst>
      <p:ext uri="{BB962C8B-B14F-4D97-AF65-F5344CB8AC3E}">
        <p14:creationId xmlns:p14="http://schemas.microsoft.com/office/powerpoint/2010/main" val="14191898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84</a:t>
            </a:fld>
            <a:endParaRPr lang="es-ES" dirty="0"/>
          </a:p>
        </p:txBody>
      </p:sp>
    </p:spTree>
    <p:extLst>
      <p:ext uri="{BB962C8B-B14F-4D97-AF65-F5344CB8AC3E}">
        <p14:creationId xmlns:p14="http://schemas.microsoft.com/office/powerpoint/2010/main" val="2900078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85</a:t>
            </a:fld>
            <a:endParaRPr lang="es-ES" dirty="0"/>
          </a:p>
        </p:txBody>
      </p:sp>
    </p:spTree>
    <p:extLst>
      <p:ext uri="{BB962C8B-B14F-4D97-AF65-F5344CB8AC3E}">
        <p14:creationId xmlns:p14="http://schemas.microsoft.com/office/powerpoint/2010/main" val="26517033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Garden.-Enorme Ficus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86</a:t>
            </a:fld>
            <a:endParaRPr lang="es-ES" dirty="0"/>
          </a:p>
        </p:txBody>
      </p:sp>
    </p:spTree>
    <p:extLst>
      <p:ext uri="{BB962C8B-B14F-4D97-AF65-F5344CB8AC3E}">
        <p14:creationId xmlns:p14="http://schemas.microsoft.com/office/powerpoint/2010/main" val="135781227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87</a:t>
            </a:fld>
            <a:endParaRPr lang="es-ES" dirty="0"/>
          </a:p>
        </p:txBody>
      </p:sp>
    </p:spTree>
    <p:extLst>
      <p:ext uri="{BB962C8B-B14F-4D97-AF65-F5344CB8AC3E}">
        <p14:creationId xmlns:p14="http://schemas.microsoft.com/office/powerpoint/2010/main" val="39194234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88</a:t>
            </a:fld>
            <a:endParaRPr lang="es-ES" dirty="0"/>
          </a:p>
        </p:txBody>
      </p:sp>
    </p:spTree>
    <p:extLst>
      <p:ext uri="{BB962C8B-B14F-4D97-AF65-F5344CB8AC3E}">
        <p14:creationId xmlns:p14="http://schemas.microsoft.com/office/powerpoint/2010/main" val="1300088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89</a:t>
            </a:fld>
            <a:endParaRPr lang="es-ES" dirty="0"/>
          </a:p>
        </p:txBody>
      </p:sp>
    </p:spTree>
    <p:extLst>
      <p:ext uri="{BB962C8B-B14F-4D97-AF65-F5344CB8AC3E}">
        <p14:creationId xmlns:p14="http://schemas.microsoft.com/office/powerpoint/2010/main" val="19690153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90</a:t>
            </a:fld>
            <a:endParaRPr lang="es-ES" dirty="0"/>
          </a:p>
        </p:txBody>
      </p:sp>
    </p:spTree>
    <p:extLst>
      <p:ext uri="{BB962C8B-B14F-4D97-AF65-F5344CB8AC3E}">
        <p14:creationId xmlns:p14="http://schemas.microsoft.com/office/powerpoint/2010/main" val="18476234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91</a:t>
            </a:fld>
            <a:endParaRPr lang="es-ES" dirty="0"/>
          </a:p>
        </p:txBody>
      </p:sp>
    </p:spTree>
    <p:extLst>
      <p:ext uri="{BB962C8B-B14F-4D97-AF65-F5344CB8AC3E}">
        <p14:creationId xmlns:p14="http://schemas.microsoft.com/office/powerpoint/2010/main" val="5022241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92</a:t>
            </a:fld>
            <a:endParaRPr lang="es-ES" dirty="0"/>
          </a:p>
        </p:txBody>
      </p:sp>
    </p:spTree>
    <p:extLst>
      <p:ext uri="{BB962C8B-B14F-4D97-AF65-F5344CB8AC3E}">
        <p14:creationId xmlns:p14="http://schemas.microsoft.com/office/powerpoint/2010/main" val="8101193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Garden.-Antigonum leptopus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93</a:t>
            </a:fld>
            <a:endParaRPr lang="es-ES" dirty="0"/>
          </a:p>
        </p:txBody>
      </p:sp>
    </p:spTree>
    <p:extLst>
      <p:ext uri="{BB962C8B-B14F-4D97-AF65-F5344CB8AC3E}">
        <p14:creationId xmlns:p14="http://schemas.microsoft.com/office/powerpoint/2010/main" val="8836890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94</a:t>
            </a:fld>
            <a:endParaRPr lang="es-ES" dirty="0"/>
          </a:p>
        </p:txBody>
      </p:sp>
    </p:spTree>
    <p:extLst>
      <p:ext uri="{BB962C8B-B14F-4D97-AF65-F5344CB8AC3E}">
        <p14:creationId xmlns:p14="http://schemas.microsoft.com/office/powerpoint/2010/main" val="30120042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r>
              <a:rPr lang="en-US" dirty="0"/>
              <a:t>Pride of Burma.-Amherstia nobilis.-Fabacea</a:t>
            </a:r>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95</a:t>
            </a:fld>
            <a:endParaRPr lang="es-ES" dirty="0"/>
          </a:p>
        </p:txBody>
      </p:sp>
    </p:spTree>
    <p:extLst>
      <p:ext uri="{BB962C8B-B14F-4D97-AF65-F5344CB8AC3E}">
        <p14:creationId xmlns:p14="http://schemas.microsoft.com/office/powerpoint/2010/main" val="289126668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Pride of Burma.-Amherstia nobilis.-Fabacea</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96</a:t>
            </a:fld>
            <a:endParaRPr lang="es-ES" dirty="0"/>
          </a:p>
        </p:txBody>
      </p:sp>
    </p:spTree>
    <p:extLst>
      <p:ext uri="{BB962C8B-B14F-4D97-AF65-F5344CB8AC3E}">
        <p14:creationId xmlns:p14="http://schemas.microsoft.com/office/powerpoint/2010/main" val="68726363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Kolkata</a:t>
            </a:r>
            <a:r>
              <a:rPr lang="en-US" baseline="0" dirty="0"/>
              <a:t> Botanic Gardens</a:t>
            </a:r>
            <a:endParaRPr lang="en-US" dirty="0"/>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97</a:t>
            </a:fld>
            <a:endParaRPr lang="es-ES" dirty="0"/>
          </a:p>
        </p:txBody>
      </p:sp>
    </p:spTree>
    <p:extLst>
      <p:ext uri="{BB962C8B-B14F-4D97-AF65-F5344CB8AC3E}">
        <p14:creationId xmlns:p14="http://schemas.microsoft.com/office/powerpoint/2010/main" val="26968440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 Botanic Garden</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98</a:t>
            </a:fld>
            <a:endParaRPr lang="es-ES" dirty="0"/>
          </a:p>
        </p:txBody>
      </p:sp>
    </p:spTree>
    <p:extLst>
      <p:ext uri="{BB962C8B-B14F-4D97-AF65-F5344CB8AC3E}">
        <p14:creationId xmlns:p14="http://schemas.microsoft.com/office/powerpoint/2010/main" val="410798688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Kolkata</a:t>
            </a:r>
            <a:r>
              <a:rPr lang="es-ES" baseline="0" dirty="0"/>
              <a:t> Scotish Cementery</a:t>
            </a:r>
            <a:endParaRPr lang="es-ES" dirty="0"/>
          </a:p>
          <a:p>
            <a:endParaRPr lang="es-ES" dirty="0"/>
          </a:p>
        </p:txBody>
      </p:sp>
      <p:sp>
        <p:nvSpPr>
          <p:cNvPr id="4" name="3 Marcador de número de diapositiva"/>
          <p:cNvSpPr>
            <a:spLocks noGrp="1"/>
          </p:cNvSpPr>
          <p:nvPr>
            <p:ph type="sldNum" sz="quarter" idx="10"/>
          </p:nvPr>
        </p:nvSpPr>
        <p:spPr/>
        <p:txBody>
          <a:bodyPr/>
          <a:lstStyle/>
          <a:p>
            <a:fld id="{7443E396-CBC8-43DC-A374-ADEF5990D0F0}" type="slidenum">
              <a:rPr lang="es-ES" smtClean="0"/>
              <a:t>99</a:t>
            </a:fld>
            <a:endParaRPr lang="es-ES" dirty="0"/>
          </a:p>
        </p:txBody>
      </p:sp>
    </p:spTree>
    <p:extLst>
      <p:ext uri="{BB962C8B-B14F-4D97-AF65-F5344CB8AC3E}">
        <p14:creationId xmlns:p14="http://schemas.microsoft.com/office/powerpoint/2010/main" val="3072061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103</a:t>
            </a:fld>
            <a:endParaRPr lang="es-ES" dirty="0"/>
          </a:p>
        </p:txBody>
      </p:sp>
    </p:spTree>
    <p:extLst>
      <p:ext uri="{BB962C8B-B14F-4D97-AF65-F5344CB8AC3E}">
        <p14:creationId xmlns:p14="http://schemas.microsoft.com/office/powerpoint/2010/main" val="397445944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104</a:t>
            </a:fld>
            <a:endParaRPr lang="es-ES" dirty="0"/>
          </a:p>
        </p:txBody>
      </p:sp>
    </p:spTree>
    <p:extLst>
      <p:ext uri="{BB962C8B-B14F-4D97-AF65-F5344CB8AC3E}">
        <p14:creationId xmlns:p14="http://schemas.microsoft.com/office/powerpoint/2010/main" val="428039027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105</a:t>
            </a:fld>
            <a:endParaRPr lang="es-ES" dirty="0"/>
          </a:p>
        </p:txBody>
      </p:sp>
    </p:spTree>
    <p:extLst>
      <p:ext uri="{BB962C8B-B14F-4D97-AF65-F5344CB8AC3E}">
        <p14:creationId xmlns:p14="http://schemas.microsoft.com/office/powerpoint/2010/main" val="281260620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106</a:t>
            </a:fld>
            <a:endParaRPr lang="es-ES" dirty="0"/>
          </a:p>
        </p:txBody>
      </p:sp>
    </p:spTree>
    <p:extLst>
      <p:ext uri="{BB962C8B-B14F-4D97-AF65-F5344CB8AC3E}">
        <p14:creationId xmlns:p14="http://schemas.microsoft.com/office/powerpoint/2010/main" val="40022543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107</a:t>
            </a:fld>
            <a:endParaRPr lang="es-ES" dirty="0"/>
          </a:p>
        </p:txBody>
      </p:sp>
    </p:spTree>
    <p:extLst>
      <p:ext uri="{BB962C8B-B14F-4D97-AF65-F5344CB8AC3E}">
        <p14:creationId xmlns:p14="http://schemas.microsoft.com/office/powerpoint/2010/main" val="268069206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108</a:t>
            </a:fld>
            <a:endParaRPr lang="es-ES" dirty="0"/>
          </a:p>
        </p:txBody>
      </p:sp>
    </p:spTree>
    <p:extLst>
      <p:ext uri="{BB962C8B-B14F-4D97-AF65-F5344CB8AC3E}">
        <p14:creationId xmlns:p14="http://schemas.microsoft.com/office/powerpoint/2010/main" val="423152342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Gardens..-Birds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109</a:t>
            </a:fld>
            <a:endParaRPr lang="es-ES" dirty="0"/>
          </a:p>
        </p:txBody>
      </p:sp>
    </p:spTree>
    <p:extLst>
      <p:ext uri="{BB962C8B-B14F-4D97-AF65-F5344CB8AC3E}">
        <p14:creationId xmlns:p14="http://schemas.microsoft.com/office/powerpoint/2010/main" val="269354041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110</a:t>
            </a:fld>
            <a:endParaRPr lang="es-ES" dirty="0"/>
          </a:p>
        </p:txBody>
      </p:sp>
    </p:spTree>
    <p:extLst>
      <p:ext uri="{BB962C8B-B14F-4D97-AF65-F5344CB8AC3E}">
        <p14:creationId xmlns:p14="http://schemas.microsoft.com/office/powerpoint/2010/main" val="13264291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111</a:t>
            </a:fld>
            <a:endParaRPr lang="es-ES" dirty="0"/>
          </a:p>
        </p:txBody>
      </p:sp>
    </p:spTree>
    <p:extLst>
      <p:ext uri="{BB962C8B-B14F-4D97-AF65-F5344CB8AC3E}">
        <p14:creationId xmlns:p14="http://schemas.microsoft.com/office/powerpoint/2010/main" val="218523127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112</a:t>
            </a:fld>
            <a:endParaRPr lang="es-ES" dirty="0"/>
          </a:p>
        </p:txBody>
      </p:sp>
    </p:spTree>
    <p:extLst>
      <p:ext uri="{BB962C8B-B14F-4D97-AF65-F5344CB8AC3E}">
        <p14:creationId xmlns:p14="http://schemas.microsoft.com/office/powerpoint/2010/main" val="356306296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113</a:t>
            </a:fld>
            <a:endParaRPr lang="es-ES" dirty="0"/>
          </a:p>
        </p:txBody>
      </p:sp>
    </p:spTree>
    <p:extLst>
      <p:ext uri="{BB962C8B-B14F-4D97-AF65-F5344CB8AC3E}">
        <p14:creationId xmlns:p14="http://schemas.microsoft.com/office/powerpoint/2010/main" val="306411522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114</a:t>
            </a:fld>
            <a:endParaRPr lang="es-ES" dirty="0"/>
          </a:p>
        </p:txBody>
      </p:sp>
    </p:spTree>
    <p:extLst>
      <p:ext uri="{BB962C8B-B14F-4D97-AF65-F5344CB8AC3E}">
        <p14:creationId xmlns:p14="http://schemas.microsoft.com/office/powerpoint/2010/main" val="45749688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115</a:t>
            </a:fld>
            <a:endParaRPr lang="es-ES" dirty="0"/>
          </a:p>
        </p:txBody>
      </p:sp>
    </p:spTree>
    <p:extLst>
      <p:ext uri="{BB962C8B-B14F-4D97-AF65-F5344CB8AC3E}">
        <p14:creationId xmlns:p14="http://schemas.microsoft.com/office/powerpoint/2010/main" val="264132838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116</a:t>
            </a:fld>
            <a:endParaRPr lang="es-ES" dirty="0"/>
          </a:p>
        </p:txBody>
      </p:sp>
    </p:spTree>
    <p:extLst>
      <p:ext uri="{BB962C8B-B14F-4D97-AF65-F5344CB8AC3E}">
        <p14:creationId xmlns:p14="http://schemas.microsoft.com/office/powerpoint/2010/main" val="398386436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117</a:t>
            </a:fld>
            <a:endParaRPr lang="es-ES" dirty="0"/>
          </a:p>
        </p:txBody>
      </p:sp>
    </p:spTree>
    <p:extLst>
      <p:ext uri="{BB962C8B-B14F-4D97-AF65-F5344CB8AC3E}">
        <p14:creationId xmlns:p14="http://schemas.microsoft.com/office/powerpoint/2010/main" val="369552923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118</a:t>
            </a:fld>
            <a:endParaRPr lang="es-ES" dirty="0"/>
          </a:p>
        </p:txBody>
      </p:sp>
    </p:spTree>
    <p:extLst>
      <p:ext uri="{BB962C8B-B14F-4D97-AF65-F5344CB8AC3E}">
        <p14:creationId xmlns:p14="http://schemas.microsoft.com/office/powerpoint/2010/main" val="53821136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119</a:t>
            </a:fld>
            <a:endParaRPr lang="es-ES" dirty="0"/>
          </a:p>
        </p:txBody>
      </p:sp>
    </p:spTree>
    <p:extLst>
      <p:ext uri="{BB962C8B-B14F-4D97-AF65-F5344CB8AC3E}">
        <p14:creationId xmlns:p14="http://schemas.microsoft.com/office/powerpoint/2010/main" val="313769413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120</a:t>
            </a:fld>
            <a:endParaRPr lang="es-ES" dirty="0"/>
          </a:p>
        </p:txBody>
      </p:sp>
    </p:spTree>
    <p:extLst>
      <p:ext uri="{BB962C8B-B14F-4D97-AF65-F5344CB8AC3E}">
        <p14:creationId xmlns:p14="http://schemas.microsoft.com/office/powerpoint/2010/main" val="409174959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121</a:t>
            </a:fld>
            <a:endParaRPr lang="es-ES" dirty="0"/>
          </a:p>
        </p:txBody>
      </p:sp>
    </p:spTree>
    <p:extLst>
      <p:ext uri="{BB962C8B-B14F-4D97-AF65-F5344CB8AC3E}">
        <p14:creationId xmlns:p14="http://schemas.microsoft.com/office/powerpoint/2010/main" val="162939313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122</a:t>
            </a:fld>
            <a:endParaRPr lang="es-ES" dirty="0"/>
          </a:p>
        </p:txBody>
      </p:sp>
    </p:spTree>
    <p:extLst>
      <p:ext uri="{BB962C8B-B14F-4D97-AF65-F5344CB8AC3E}">
        <p14:creationId xmlns:p14="http://schemas.microsoft.com/office/powerpoint/2010/main" val="42657285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123</a:t>
            </a:fld>
            <a:endParaRPr lang="es-ES" dirty="0"/>
          </a:p>
        </p:txBody>
      </p:sp>
    </p:spTree>
    <p:extLst>
      <p:ext uri="{BB962C8B-B14F-4D97-AF65-F5344CB8AC3E}">
        <p14:creationId xmlns:p14="http://schemas.microsoft.com/office/powerpoint/2010/main" val="94030618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124</a:t>
            </a:fld>
            <a:endParaRPr lang="es-ES" dirty="0"/>
          </a:p>
        </p:txBody>
      </p:sp>
    </p:spTree>
    <p:extLst>
      <p:ext uri="{BB962C8B-B14F-4D97-AF65-F5344CB8AC3E}">
        <p14:creationId xmlns:p14="http://schemas.microsoft.com/office/powerpoint/2010/main" val="154610594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125</a:t>
            </a:fld>
            <a:endParaRPr lang="es-ES" dirty="0"/>
          </a:p>
        </p:txBody>
      </p:sp>
    </p:spTree>
    <p:extLst>
      <p:ext uri="{BB962C8B-B14F-4D97-AF65-F5344CB8AC3E}">
        <p14:creationId xmlns:p14="http://schemas.microsoft.com/office/powerpoint/2010/main" val="281088418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126</a:t>
            </a:fld>
            <a:endParaRPr lang="es-ES" dirty="0"/>
          </a:p>
        </p:txBody>
      </p:sp>
    </p:spTree>
    <p:extLst>
      <p:ext uri="{BB962C8B-B14F-4D97-AF65-F5344CB8AC3E}">
        <p14:creationId xmlns:p14="http://schemas.microsoft.com/office/powerpoint/2010/main" val="241518607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127</a:t>
            </a:fld>
            <a:endParaRPr lang="es-ES" dirty="0"/>
          </a:p>
        </p:txBody>
      </p:sp>
    </p:spTree>
    <p:extLst>
      <p:ext uri="{BB962C8B-B14F-4D97-AF65-F5344CB8AC3E}">
        <p14:creationId xmlns:p14="http://schemas.microsoft.com/office/powerpoint/2010/main" val="89894007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128</a:t>
            </a:fld>
            <a:endParaRPr lang="es-ES" dirty="0"/>
          </a:p>
        </p:txBody>
      </p:sp>
    </p:spTree>
    <p:extLst>
      <p:ext uri="{BB962C8B-B14F-4D97-AF65-F5344CB8AC3E}">
        <p14:creationId xmlns:p14="http://schemas.microsoft.com/office/powerpoint/2010/main" val="55796194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129</a:t>
            </a:fld>
            <a:endParaRPr lang="es-ES" dirty="0"/>
          </a:p>
        </p:txBody>
      </p:sp>
    </p:spTree>
    <p:extLst>
      <p:ext uri="{BB962C8B-B14F-4D97-AF65-F5344CB8AC3E}">
        <p14:creationId xmlns:p14="http://schemas.microsoft.com/office/powerpoint/2010/main" val="354516172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130</a:t>
            </a:fld>
            <a:endParaRPr lang="es-ES" dirty="0"/>
          </a:p>
        </p:txBody>
      </p:sp>
    </p:spTree>
    <p:extLst>
      <p:ext uri="{BB962C8B-B14F-4D97-AF65-F5344CB8AC3E}">
        <p14:creationId xmlns:p14="http://schemas.microsoft.com/office/powerpoint/2010/main" val="408680008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131</a:t>
            </a:fld>
            <a:endParaRPr lang="es-ES" dirty="0"/>
          </a:p>
        </p:txBody>
      </p:sp>
    </p:spTree>
    <p:extLst>
      <p:ext uri="{BB962C8B-B14F-4D97-AF65-F5344CB8AC3E}">
        <p14:creationId xmlns:p14="http://schemas.microsoft.com/office/powerpoint/2010/main" val="587451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132</a:t>
            </a:fld>
            <a:endParaRPr lang="es-ES" dirty="0"/>
          </a:p>
        </p:txBody>
      </p:sp>
    </p:spTree>
    <p:extLst>
      <p:ext uri="{BB962C8B-B14F-4D97-AF65-F5344CB8AC3E}">
        <p14:creationId xmlns:p14="http://schemas.microsoft.com/office/powerpoint/2010/main" val="204538134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134</a:t>
            </a:fld>
            <a:endParaRPr lang="es-ES" dirty="0"/>
          </a:p>
        </p:txBody>
      </p:sp>
    </p:spTree>
    <p:extLst>
      <p:ext uri="{BB962C8B-B14F-4D97-AF65-F5344CB8AC3E}">
        <p14:creationId xmlns:p14="http://schemas.microsoft.com/office/powerpoint/2010/main" val="45600106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Lodhi Gardens.</a:t>
            </a:r>
          </a:p>
        </p:txBody>
      </p:sp>
      <p:sp>
        <p:nvSpPr>
          <p:cNvPr id="4" name="3 Marcador de número de diapositiva"/>
          <p:cNvSpPr>
            <a:spLocks noGrp="1"/>
          </p:cNvSpPr>
          <p:nvPr>
            <p:ph type="sldNum" sz="quarter" idx="10"/>
          </p:nvPr>
        </p:nvSpPr>
        <p:spPr/>
        <p:txBody>
          <a:bodyPr/>
          <a:lstStyle/>
          <a:p>
            <a:fld id="{7443E396-CBC8-43DC-A374-ADEF5990D0F0}" type="slidenum">
              <a:rPr lang="es-ES" smtClean="0"/>
              <a:t>136</a:t>
            </a:fld>
            <a:endParaRPr lang="es-ES" dirty="0"/>
          </a:p>
        </p:txBody>
      </p:sp>
    </p:spTree>
    <p:extLst>
      <p:ext uri="{BB962C8B-B14F-4D97-AF65-F5344CB8AC3E}">
        <p14:creationId xmlns:p14="http://schemas.microsoft.com/office/powerpoint/2010/main" val="2004122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65572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92215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83391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403051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518970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71426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73898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18923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9482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78133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59647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2554516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 Id="rId5" Type="http://schemas.openxmlformats.org/officeDocument/2006/relationships/image" Target="../media/image61.jpeg"/><Relationship Id="rId4" Type="http://schemas.openxmlformats.org/officeDocument/2006/relationships/image" Target="../media/image60.jpeg"/></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 Id="rId5" Type="http://schemas.openxmlformats.org/officeDocument/2006/relationships/image" Target="../media/image65.jpeg"/><Relationship Id="rId4" Type="http://schemas.openxmlformats.org/officeDocument/2006/relationships/image" Target="../media/image64.jpeg"/></Relationships>
</file>

<file path=ppt/slides/_rels/slide7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 Id="rId5" Type="http://schemas.openxmlformats.org/officeDocument/2006/relationships/image" Target="../media/image69.jpeg"/><Relationship Id="rId4" Type="http://schemas.openxmlformats.org/officeDocument/2006/relationships/image" Target="../media/image68.jpeg"/></Relationships>
</file>

<file path=ppt/slides/_rels/slide7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7.xml"/><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7.xml"/><Relationship Id="rId5" Type="http://schemas.openxmlformats.org/officeDocument/2006/relationships/image" Target="../media/image63.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upload.wikimedia.org/wikipedia/commons/8/8b/Kolkata_botanical_garden_pathway.jpg" TargetMode="External"/><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85.xml.rels><?xml version="1.0" encoding="UTF-8" standalone="yes"?>
<Relationships xmlns="http://schemas.openxmlformats.org/package/2006/relationships"><Relationship Id="rId3" Type="http://schemas.openxmlformats.org/officeDocument/2006/relationships/hyperlink" Target="//upload.wikimedia.org/wikipedia/commons/f/ff/Indian_botanical_gardens.jpg" TargetMode="External"/><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86.xml.rels><?xml version="1.0" encoding="UTF-8" standalone="yes"?>
<Relationships xmlns="http://schemas.openxmlformats.org/package/2006/relationships"><Relationship Id="rId3" Type="http://schemas.openxmlformats.org/officeDocument/2006/relationships/hyperlink" Target="//upload.wikimedia.org/wikipedia/commons/9/93/Acharya_Jagadish_Chandra_Bose_Indian_Botanic_Garden_-_Howrah_2011-01-08_9728.JPG" TargetMode="External"/><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8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hyperlink" Target="http://www.google.es/url?sa=i&amp;rct=j&amp;q=&amp;esrc=s&amp;frm=1&amp;source=images&amp;cd=&amp;cad=rja&amp;docid=o6HoNK6N1nkyYM&amp;tbnid=eODHy-f-P-BmNM:&amp;ved=0CAUQjRw&amp;url=http://davesgarden.com/guides/pf/showimage/144216/&amp;ei=xaJyUqT2A-7s0gXaxYDoDA&amp;bvm=bv.55819444,d.ZGU&amp;psig=AFQjCNHAHD2HGqwp0K0I_TickGQzYU_A4w&amp;ust=1383330866028479" TargetMode="External"/><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94.jpeg"/></Relationships>
</file>

<file path=ppt/slides/_rels/slide9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1196752"/>
            <a:ext cx="7128792" cy="1800200"/>
          </a:xfrm>
        </p:spPr>
        <p:txBody>
          <a:bodyPr>
            <a:normAutofit fontScale="90000"/>
          </a:bodyPr>
          <a:lstStyle/>
          <a:p>
            <a:r>
              <a:rPr lang="es-ES" sz="3600" dirty="0"/>
              <a:t>ASIA.-LA VUELTA AL MUNDO EN 885 JARDINES</a:t>
            </a:r>
            <a:r>
              <a:rPr lang="es-ES" sz="4000" dirty="0"/>
              <a:t>.-</a:t>
            </a:r>
            <a:br>
              <a:rPr lang="es-ES" sz="4000" dirty="0"/>
            </a:br>
            <a:r>
              <a:rPr lang="es-ES" sz="4000" dirty="0"/>
              <a:t>Jardines en la INDIA.-B</a:t>
            </a:r>
          </a:p>
        </p:txBody>
      </p:sp>
      <p:sp>
        <p:nvSpPr>
          <p:cNvPr id="3" name="2 Subtítulo"/>
          <p:cNvSpPr>
            <a:spLocks noGrp="1"/>
          </p:cNvSpPr>
          <p:nvPr>
            <p:ph type="subTitle" idx="1"/>
          </p:nvPr>
        </p:nvSpPr>
        <p:spPr>
          <a:xfrm>
            <a:off x="3203848" y="5003322"/>
            <a:ext cx="5254352"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012677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Indira Gandhi Park Musical Fountain</a:t>
            </a:r>
          </a:p>
        </p:txBody>
      </p:sp>
      <p:sp>
        <p:nvSpPr>
          <p:cNvPr id="3" name="2 Marcador de contenido"/>
          <p:cNvSpPr>
            <a:spLocks noGrp="1"/>
          </p:cNvSpPr>
          <p:nvPr>
            <p:ph sz="quarter" idx="1"/>
          </p:nvPr>
        </p:nvSpPr>
        <p:spPr/>
        <p:txBody>
          <a:bodyPr>
            <a:normAutofit fontScale="92500" lnSpcReduction="10000"/>
          </a:bodyPr>
          <a:lstStyle/>
          <a:p>
            <a:r>
              <a:rPr lang="es-ES" dirty="0"/>
              <a:t>Indira Gandhi Musical Fountain y el parque - que está situado justo frente al Planetario. </a:t>
            </a:r>
          </a:p>
          <a:p>
            <a:r>
              <a:rPr lang="es-ES" dirty="0"/>
              <a:t>El parque ajardinado, mantenido por el Departamento de Horticultura, se extiende sobre 17 hectáreas de terreno e incluye una zona de juegos para los niños.</a:t>
            </a:r>
          </a:p>
          <a:p>
            <a:r>
              <a:rPr lang="es-ES" dirty="0"/>
              <a:t> En la entrada al parque, hay una locomotora colocada en honor al entonces ministro de Ferrocarriles Central CK Jaffer Sharief, quien presentó la fuente musical en 1995. </a:t>
            </a:r>
          </a:p>
          <a:p>
            <a:r>
              <a:rPr lang="es-ES" dirty="0"/>
              <a:t>El espectáculo musical se compone de danza rítmica sincronizada de las fuentes basadas en la tecnología multimedia con tanto hindi y kannada canciones y luces que hace que sea una delicia visual y de audio</a:t>
            </a:r>
          </a:p>
        </p:txBody>
      </p:sp>
    </p:spTree>
    <p:extLst>
      <p:ext uri="{BB962C8B-B14F-4D97-AF65-F5344CB8AC3E}">
        <p14:creationId xmlns:p14="http://schemas.microsoft.com/office/powerpoint/2010/main" val="2441558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73415"/>
          </a:xfrm>
          <a:prstGeom prst="rect">
            <a:avLst/>
          </a:prstGeom>
        </p:spPr>
      </p:pic>
    </p:spTree>
    <p:extLst>
      <p:ext uri="{BB962C8B-B14F-4D97-AF65-F5344CB8AC3E}">
        <p14:creationId xmlns:p14="http://schemas.microsoft.com/office/powerpoint/2010/main" val="2744327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01805"/>
          </a:xfrm>
          <a:prstGeom prst="rect">
            <a:avLst/>
          </a:prstGeom>
        </p:spPr>
      </p:pic>
    </p:spTree>
    <p:extLst>
      <p:ext uri="{BB962C8B-B14F-4D97-AF65-F5344CB8AC3E}">
        <p14:creationId xmlns:p14="http://schemas.microsoft.com/office/powerpoint/2010/main" val="203071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172537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0624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6175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04576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4706"/>
          <a:stretch/>
        </p:blipFill>
        <p:spPr>
          <a:xfrm>
            <a:off x="0" y="0"/>
            <a:ext cx="9144000" cy="6858000"/>
          </a:xfrm>
          <a:prstGeom prst="rect">
            <a:avLst/>
          </a:prstGeom>
        </p:spPr>
      </p:pic>
    </p:spTree>
    <p:extLst>
      <p:ext uri="{BB962C8B-B14F-4D97-AF65-F5344CB8AC3E}">
        <p14:creationId xmlns:p14="http://schemas.microsoft.com/office/powerpoint/2010/main" val="3512440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7257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405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8591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77" y="0"/>
            <a:ext cx="9144000" cy="6858000"/>
          </a:xfrm>
          <a:prstGeom prst="rect">
            <a:avLst/>
          </a:prstGeom>
        </p:spPr>
      </p:pic>
    </p:spTree>
    <p:extLst>
      <p:ext uri="{BB962C8B-B14F-4D97-AF65-F5344CB8AC3E}">
        <p14:creationId xmlns:p14="http://schemas.microsoft.com/office/powerpoint/2010/main" val="2811041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Humayan's Tomb </a:t>
            </a:r>
          </a:p>
        </p:txBody>
      </p:sp>
      <p:sp>
        <p:nvSpPr>
          <p:cNvPr id="3" name="2 Marcador de contenido"/>
          <p:cNvSpPr>
            <a:spLocks noGrp="1"/>
          </p:cNvSpPr>
          <p:nvPr>
            <p:ph sz="quarter" idx="1"/>
          </p:nvPr>
        </p:nvSpPr>
        <p:spPr>
          <a:xfrm>
            <a:off x="457200" y="1600200"/>
            <a:ext cx="7715200" cy="4873752"/>
          </a:xfrm>
        </p:spPr>
        <p:txBody>
          <a:bodyPr/>
          <a:lstStyle/>
          <a:p>
            <a:r>
              <a:rPr lang="es-ES" dirty="0"/>
              <a:t>La tumba de Humayun  es la tumba del emperador mogol Humayun .</a:t>
            </a:r>
          </a:p>
          <a:p>
            <a:r>
              <a:rPr lang="es-ES" dirty="0"/>
              <a:t> La tumba fue encargada por la primera esposa de Humayun Bega Begum (Haji Begum) en 1569 a 1570, y diseñada por Mirak Mirza Ghiyas, arquitecto  persa elegido por Bega Begum. </a:t>
            </a:r>
          </a:p>
          <a:p>
            <a:r>
              <a:rPr lang="es-ES" dirty="0"/>
              <a:t>Fue el primer jardín-tumba en el subcontinente indio ,  y se encuentra en Nizamuddin Oriente , Delhi , India, cerca de la Dina-panah ciudadela también conocida como Purana Qila (Fuerte Viejo) , que Humayun fundara en 1533.</a:t>
            </a:r>
          </a:p>
        </p:txBody>
      </p:sp>
    </p:spTree>
    <p:extLst>
      <p:ext uri="{BB962C8B-B14F-4D97-AF65-F5344CB8AC3E}">
        <p14:creationId xmlns:p14="http://schemas.microsoft.com/office/powerpoint/2010/main" val="2402666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Mientras que la tumba principal se llevó más de ocho años para construir, también se colocó en el centro de  (120.000 m 2) el  Char Bagh Garden (cuatro jardines), un jardín de estilo persa con la disposición cuadrangular y fue el primero de su tipo en el sur de Asia, región en una escala tan grande. El altamente geométrica y cerrado jardín de paraíso está dividido en cuatro cuadrados por caminos pavimentados (khiyabans) y dos bisectrices canales de agua central, que reflejan los cuatro ríos que fluyen en jannat , la islámica concepto de paraíso. </a:t>
            </a:r>
          </a:p>
          <a:p>
            <a:r>
              <a:rPr lang="es-ES" dirty="0"/>
              <a:t>Cada uno de los cuatro cuadrados se divide en pequeños cuadrados con caminos, creando en 36 plazas en total, un diseño típico tardío de los jardines de Mughal . </a:t>
            </a:r>
          </a:p>
        </p:txBody>
      </p:sp>
    </p:spTree>
    <p:extLst>
      <p:ext uri="{BB962C8B-B14F-4D97-AF65-F5344CB8AC3E}">
        <p14:creationId xmlns:p14="http://schemas.microsoft.com/office/powerpoint/2010/main" val="294652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15200" cy="6069288"/>
          </a:xfrm>
        </p:spPr>
        <p:txBody>
          <a:bodyPr>
            <a:normAutofit lnSpcReduction="10000"/>
          </a:bodyPr>
          <a:lstStyle/>
          <a:p>
            <a:r>
              <a:rPr lang="es-ES" dirty="0"/>
              <a:t>Los canales de agua centrales parecen estar desapareciendo debajo de la estructura de la tumba y reapareciendo en el otro lado en línea recta, lo que sugiere el verso del Corán, que habla de los ríos que fluyen por debajo del 'Jardín del Paraíso ".</a:t>
            </a:r>
          </a:p>
          <a:p>
            <a:r>
              <a:rPr lang="es-ES" dirty="0"/>
              <a:t>Toda la tumba y el jardín está encerrado dentro de altos muros de escombros en tres lados, el cuarto lado estaba destinado a ser el río Yamuna, que se ha desplazado desde el curso fuera de la estructura. </a:t>
            </a:r>
          </a:p>
          <a:p>
            <a:r>
              <a:rPr lang="es-ES" dirty="0"/>
              <a:t>Los pasillos centrales, terminan en dos puertas: una principal en la pared sur, y una más pequeña en la pared occidental. Tiene dos entradas de dos plantas, la puerta Oeste, que utiliza actualmente, mientras que la puerta del Sur, que fue utilizado durante la era Mughal, permanece cerrada. </a:t>
            </a:r>
          </a:p>
        </p:txBody>
      </p:sp>
    </p:spTree>
    <p:extLst>
      <p:ext uri="{BB962C8B-B14F-4D97-AF65-F5344CB8AC3E}">
        <p14:creationId xmlns:p14="http://schemas.microsoft.com/office/powerpoint/2010/main" val="2501049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Alineados en el centro en la pared oriental se encuentra un baradari, literalmente, un pabellón con doce puertas, que es un edificio o una habitación con doce puertas diseñadas para permitir la libre corriente de aire a través de él, finalmente en la pared norte se encuentra un hammam , un baño cámara. </a:t>
            </a:r>
          </a:p>
          <a:p>
            <a:endParaRPr lang="es-ES" dirty="0"/>
          </a:p>
        </p:txBody>
      </p:sp>
    </p:spTree>
    <p:extLst>
      <p:ext uri="{BB962C8B-B14F-4D97-AF65-F5344CB8AC3E}">
        <p14:creationId xmlns:p14="http://schemas.microsoft.com/office/powerpoint/2010/main" val="2817452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91634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755287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4157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0261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899" t="3529" r="3031" b="4706"/>
          <a:stretch/>
        </p:blipFill>
        <p:spPr>
          <a:xfrm>
            <a:off x="-108520" y="0"/>
            <a:ext cx="9252520" cy="6857999"/>
          </a:xfrm>
          <a:prstGeom prst="rect">
            <a:avLst/>
          </a:prstGeom>
        </p:spPr>
      </p:pic>
    </p:spTree>
    <p:extLst>
      <p:ext uri="{BB962C8B-B14F-4D97-AF65-F5344CB8AC3E}">
        <p14:creationId xmlns:p14="http://schemas.microsoft.com/office/powerpoint/2010/main" val="32549110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0925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24935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865"/>
            <a:ext cx="9144000" cy="6732270"/>
          </a:xfrm>
          <a:prstGeom prst="rect">
            <a:avLst/>
          </a:prstGeom>
        </p:spPr>
      </p:pic>
    </p:spTree>
    <p:extLst>
      <p:ext uri="{BB962C8B-B14F-4D97-AF65-F5344CB8AC3E}">
        <p14:creationId xmlns:p14="http://schemas.microsoft.com/office/powerpoint/2010/main" val="28572571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24074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12" t="1546" b="4907"/>
          <a:stretch/>
        </p:blipFill>
        <p:spPr>
          <a:xfrm>
            <a:off x="0" y="0"/>
            <a:ext cx="9144000" cy="6858000"/>
          </a:xfrm>
          <a:prstGeom prst="rect">
            <a:avLst/>
          </a:prstGeom>
        </p:spPr>
      </p:pic>
    </p:spTree>
    <p:extLst>
      <p:ext uri="{BB962C8B-B14F-4D97-AF65-F5344CB8AC3E}">
        <p14:creationId xmlns:p14="http://schemas.microsoft.com/office/powerpoint/2010/main" val="10214070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790"/>
            <a:ext cx="9252520" cy="6834210"/>
          </a:xfrm>
          <a:prstGeom prst="rect">
            <a:avLst/>
          </a:prstGeom>
        </p:spPr>
      </p:pic>
    </p:spTree>
    <p:extLst>
      <p:ext uri="{BB962C8B-B14F-4D97-AF65-F5344CB8AC3E}">
        <p14:creationId xmlns:p14="http://schemas.microsoft.com/office/powerpoint/2010/main" val="37044891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26804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21634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84095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167146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426772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Jaigarh Fort.-Char bagh</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Este es un jardín pequeño e íntimo en la fortaleza de Jaigarh, que se encuentra fuera de los Apartamentos Reales. El jardín también tiene una serie de piedras puestas, cada serie tiene diferentes tipos de pintura en ellas. Este jardín es uno de los lugares favoritos de Maharaja. También hay una pequeña piscina que se centra en el complejo y desde aquí se puede tener una vista fabulosa de las montañas circundantes, así como de la fortaleza. Este jardín está dividido en cuatro partes. El jardín de Char Bagh se encuentra más allá de este, que se ha dispuesto en un estilo de cuatro cuartos favorecido por los mogoles. </a:t>
            </a:r>
          </a:p>
        </p:txBody>
      </p:sp>
    </p:spTree>
    <p:extLst>
      <p:ext uri="{BB962C8B-B14F-4D97-AF65-F5344CB8AC3E}">
        <p14:creationId xmlns:p14="http://schemas.microsoft.com/office/powerpoint/2010/main" val="6976088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9DD4E13-6DE9-4980-8047-394800B42108}"/>
              </a:ext>
            </a:extLst>
          </p:cNvPr>
          <p:cNvSpPr>
            <a:spLocks noGrp="1"/>
          </p:cNvSpPr>
          <p:nvPr>
            <p:ph sz="quarter" idx="1"/>
          </p:nvPr>
        </p:nvSpPr>
        <p:spPr>
          <a:xfrm>
            <a:off x="457200" y="836712"/>
            <a:ext cx="7467600" cy="5637240"/>
          </a:xfrm>
        </p:spPr>
        <p:txBody>
          <a:bodyPr/>
          <a:lstStyle/>
          <a:p>
            <a:r>
              <a:rPr lang="es-ES" dirty="0"/>
              <a:t>En Char Garden podemos disfrutar de vistas panorámicas de la Ciudad Rosa. La vista durante la puesta de sol es increíble en el jardín. Char bagh garden es el sello distintivo de uno de los jardines islámicos y está dividido en cuatro partes y hay formas de camino axiales para caminar que se cruzan en el centro del jardín. Este jardín está construido con un tema geométrico altamente estructurado. Char bagh es el símbolo de un territorio político en sí mismo, ya que era una metáfora poderosa para la organización del paisaje.</a:t>
            </a:r>
          </a:p>
        </p:txBody>
      </p:sp>
    </p:spTree>
    <p:extLst>
      <p:ext uri="{BB962C8B-B14F-4D97-AF65-F5344CB8AC3E}">
        <p14:creationId xmlns:p14="http://schemas.microsoft.com/office/powerpoint/2010/main" val="491888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68937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29" b="5687"/>
          <a:stretch/>
        </p:blipFill>
        <p:spPr>
          <a:xfrm>
            <a:off x="0" y="0"/>
            <a:ext cx="9144000" cy="6858000"/>
          </a:xfrm>
          <a:prstGeom prst="rect">
            <a:avLst/>
          </a:prstGeom>
        </p:spPr>
      </p:pic>
    </p:spTree>
    <p:extLst>
      <p:ext uri="{BB962C8B-B14F-4D97-AF65-F5344CB8AC3E}">
        <p14:creationId xmlns:p14="http://schemas.microsoft.com/office/powerpoint/2010/main" val="24298095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49295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5491"/>
          <a:stretch/>
        </p:blipFill>
        <p:spPr>
          <a:xfrm>
            <a:off x="-1" y="0"/>
            <a:ext cx="9238129" cy="6858000"/>
          </a:xfrm>
          <a:prstGeom prst="rect">
            <a:avLst/>
          </a:prstGeom>
        </p:spPr>
      </p:pic>
    </p:spTree>
    <p:extLst>
      <p:ext uri="{BB962C8B-B14F-4D97-AF65-F5344CB8AC3E}">
        <p14:creationId xmlns:p14="http://schemas.microsoft.com/office/powerpoint/2010/main" val="13962681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783827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53536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44502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647"/>
          <a:stretch/>
        </p:blipFill>
        <p:spPr>
          <a:xfrm>
            <a:off x="0" y="0"/>
            <a:ext cx="9144000" cy="6858000"/>
          </a:xfrm>
          <a:prstGeom prst="rect">
            <a:avLst/>
          </a:prstGeom>
        </p:spPr>
      </p:pic>
    </p:spTree>
    <p:extLst>
      <p:ext uri="{BB962C8B-B14F-4D97-AF65-F5344CB8AC3E}">
        <p14:creationId xmlns:p14="http://schemas.microsoft.com/office/powerpoint/2010/main" val="18813640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47379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4" y="0"/>
            <a:ext cx="9126812" cy="6858000"/>
          </a:xfrm>
          <a:prstGeom prst="rect">
            <a:avLst/>
          </a:prstGeom>
        </p:spPr>
      </p:pic>
    </p:spTree>
    <p:extLst>
      <p:ext uri="{BB962C8B-B14F-4D97-AF65-F5344CB8AC3E}">
        <p14:creationId xmlns:p14="http://schemas.microsoft.com/office/powerpoint/2010/main" val="12734089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098" b="6528"/>
          <a:stretch/>
        </p:blipFill>
        <p:spPr>
          <a:xfrm>
            <a:off x="0" y="0"/>
            <a:ext cx="9144000" cy="6858000"/>
          </a:xfrm>
          <a:prstGeom prst="rect">
            <a:avLst/>
          </a:prstGeom>
        </p:spPr>
      </p:pic>
    </p:spTree>
    <p:extLst>
      <p:ext uri="{BB962C8B-B14F-4D97-AF65-F5344CB8AC3E}">
        <p14:creationId xmlns:p14="http://schemas.microsoft.com/office/powerpoint/2010/main" val="35439665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24742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Jantar Mantar.-delhi.-india</a:t>
            </a:r>
          </a:p>
        </p:txBody>
      </p:sp>
      <p:sp>
        <p:nvSpPr>
          <p:cNvPr id="3" name="2 Marcador de contenido"/>
          <p:cNvSpPr>
            <a:spLocks noGrp="1"/>
          </p:cNvSpPr>
          <p:nvPr>
            <p:ph sz="quarter" idx="1"/>
          </p:nvPr>
        </p:nvSpPr>
        <p:spPr/>
        <p:txBody>
          <a:bodyPr>
            <a:normAutofit fontScale="92500" lnSpcReduction="10000"/>
          </a:bodyPr>
          <a:lstStyle/>
          <a:p>
            <a:r>
              <a:rPr lang="es-ES" dirty="0"/>
              <a:t>Situado en Parliament Street, al sur del Círculo Connaught de Nueva Delhi, Jantar Mantar es un vasto observatorio construido para ayudar y mejorar los estudios del tiempo y el espacio como se conocía. Fue construido por Maharaja Jai ​​Singh en el año 1724 y forma parte de una colección de cinco observatorios ubicados en Jaipur , Ujjain , Varanasi y Mathura . El Jantar Mantar de Delhi consta de 13 instrumentos arquitectónicos de astronomía que se pueden utilizar para compilar las tablas astronómicas y predecir el movimiento y los tiempos del sol, la luna y los planetas. La construcción inteligente y la colocación de estos instrumentos permitieron al observador observar la posición de los cuerpos celestes a simple vista</a:t>
            </a:r>
          </a:p>
        </p:txBody>
      </p:sp>
    </p:spTree>
    <p:extLst>
      <p:ext uri="{BB962C8B-B14F-4D97-AF65-F5344CB8AC3E}">
        <p14:creationId xmlns:p14="http://schemas.microsoft.com/office/powerpoint/2010/main" val="34523078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B8E5B66-E961-4EEA-A47D-EFEFE7294BBA}"/>
              </a:ext>
            </a:extLst>
          </p:cNvPr>
          <p:cNvSpPr>
            <a:spLocks noGrp="1"/>
          </p:cNvSpPr>
          <p:nvPr>
            <p:ph sz="quarter" idx="1"/>
          </p:nvPr>
        </p:nvSpPr>
        <p:spPr>
          <a:xfrm>
            <a:off x="457200" y="476672"/>
            <a:ext cx="7467600" cy="5997280"/>
          </a:xfrm>
        </p:spPr>
        <p:txBody>
          <a:bodyPr>
            <a:normAutofit fontScale="92500" lnSpcReduction="20000"/>
          </a:bodyPr>
          <a:lstStyle/>
          <a:p>
            <a:r>
              <a:rPr lang="es-ES" dirty="0"/>
              <a:t>El observatorio Jantar Mantar consiste en instrumentos astronómicos construidos con mampostería que han resistido la prueba del tiempo y aún funcionan tan bien como lo hicieron en los viejos tiempos. Maharaja Jai ​​Singh II de Jaipur estaba muy interesado en estas observaciones astronómicas y en el estudio de todos los sistemas, y este observatorio fue erigido por él siguiendo las instrucciones de Muhammad Shah. Construidos con ladrillos, escombros y luego enlucidos con cal, estos instrumentos han sido reparados y restaurados de vez en cuando sin realizar ninguna alteración significativa. El aparato aquí pertenece a la astronomía ptolemaica de Egipto y sigue tres coordenadas celestiales clásicas para rastrear las posiciones de los cuerpos celestes: el sistema local horizonte-cenit, el sistema ecuatorial y el sistema eclíptico. Aquí se construyen cuatro dispositivos principales: Samrat Yantra, Jai Prakash, Ram Yantra y Misra Yantra. Allí se encuentra un pequeño templo de Bhairava al este del sitio principal e incluso fue construido por Maharaja Jai ​​Singh II.</a:t>
            </a:r>
          </a:p>
        </p:txBody>
      </p:sp>
    </p:spTree>
    <p:extLst>
      <p:ext uri="{BB962C8B-B14F-4D97-AF65-F5344CB8AC3E}">
        <p14:creationId xmlns:p14="http://schemas.microsoft.com/office/powerpoint/2010/main" val="29939322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36268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75775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46913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61529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99308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75437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12362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81129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862"/>
            <a:ext cx="9144000" cy="6772275"/>
          </a:xfrm>
          <a:prstGeom prst="rect">
            <a:avLst/>
          </a:prstGeom>
        </p:spPr>
      </p:pic>
    </p:spTree>
    <p:extLst>
      <p:ext uri="{BB962C8B-B14F-4D97-AF65-F5344CB8AC3E}">
        <p14:creationId xmlns:p14="http://schemas.microsoft.com/office/powerpoint/2010/main" val="22275820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99391"/>
            <a:ext cx="9144000" cy="6957392"/>
          </a:xfrm>
          <a:prstGeom prst="rect">
            <a:avLst/>
          </a:prstGeom>
        </p:spPr>
      </p:pic>
    </p:spTree>
    <p:extLst>
      <p:ext uri="{BB962C8B-B14F-4D97-AF65-F5344CB8AC3E}">
        <p14:creationId xmlns:p14="http://schemas.microsoft.com/office/powerpoint/2010/main" val="42731399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37512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01511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3695056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83587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86256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87353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80855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60588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Jayanti Park.-flower show.-India</a:t>
            </a:r>
          </a:p>
        </p:txBody>
      </p:sp>
      <p:sp>
        <p:nvSpPr>
          <p:cNvPr id="3" name="2 Marcador de contenido"/>
          <p:cNvSpPr>
            <a:spLocks noGrp="1"/>
          </p:cNvSpPr>
          <p:nvPr>
            <p:ph sz="quarter" idx="1"/>
          </p:nvPr>
        </p:nvSpPr>
        <p:spPr/>
        <p:txBody>
          <a:bodyPr>
            <a:normAutofit/>
          </a:bodyPr>
          <a:lstStyle/>
          <a:p>
            <a:r>
              <a:rPr lang="es-ES" dirty="0"/>
              <a:t>El Buda Jayanti Smarak Park está situado en la parte sur de la cordillera Delhi en Nueva Delhi , India . </a:t>
            </a:r>
          </a:p>
          <a:p>
            <a:r>
              <a:rPr lang="es-ES" dirty="0"/>
              <a:t>Fue creado con motivo del 2500 aniversario de Gautama Buda la iluminación 's. Un retoño del árbol de Bodhi en Sri Lanka fue plantado aquí. </a:t>
            </a:r>
          </a:p>
          <a:p>
            <a:r>
              <a:rPr lang="es-ES" dirty="0"/>
              <a:t>En una isla artificial en el parque se encuentra el pabellón con una estatua dorada  de Buda en el mismo. Fue dedicado por el 14 º Dalai Lama en octubre de 1993. </a:t>
            </a:r>
          </a:p>
          <a:p>
            <a:r>
              <a:rPr lang="es-ES" dirty="0"/>
              <a:t>Cada año, en mayo del Buda Jayanti festival se celebra aquí. </a:t>
            </a:r>
          </a:p>
          <a:p>
            <a:endParaRPr lang="es-ES" dirty="0"/>
          </a:p>
        </p:txBody>
      </p:sp>
    </p:spTree>
    <p:extLst>
      <p:ext uri="{BB962C8B-B14F-4D97-AF65-F5344CB8AC3E}">
        <p14:creationId xmlns:p14="http://schemas.microsoft.com/office/powerpoint/2010/main" val="5061485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427984" cy="3645024"/>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5976" y="0"/>
            <a:ext cx="4788024" cy="3645024"/>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5976" y="3645024"/>
            <a:ext cx="4788024" cy="3212976"/>
          </a:xfrm>
          <a:prstGeom prst="rect">
            <a:avLst/>
          </a:prstGeom>
        </p:spPr>
      </p:pic>
      <p:pic>
        <p:nvPicPr>
          <p:cNvPr id="6" name="5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645024"/>
            <a:ext cx="4355976" cy="3212976"/>
          </a:xfrm>
          <a:prstGeom prst="rect">
            <a:avLst/>
          </a:prstGeom>
        </p:spPr>
      </p:pic>
    </p:spTree>
    <p:extLst>
      <p:ext uri="{BB962C8B-B14F-4D97-AF65-F5344CB8AC3E}">
        <p14:creationId xmlns:p14="http://schemas.microsoft.com/office/powerpoint/2010/main" val="13188936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355976" cy="3356992"/>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5976" y="0"/>
            <a:ext cx="4788024" cy="3356992"/>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356992"/>
            <a:ext cx="4355976" cy="3501008"/>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55976" y="3356992"/>
            <a:ext cx="4932040" cy="3501008"/>
          </a:xfrm>
          <a:prstGeom prst="rect">
            <a:avLst/>
          </a:prstGeom>
        </p:spPr>
      </p:pic>
    </p:spTree>
    <p:extLst>
      <p:ext uri="{BB962C8B-B14F-4D97-AF65-F5344CB8AC3E}">
        <p14:creationId xmlns:p14="http://schemas.microsoft.com/office/powerpoint/2010/main" val="17278953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499992" cy="3717032"/>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9992" y="3717032"/>
            <a:ext cx="4644008" cy="3140968"/>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5976" y="0"/>
            <a:ext cx="4788024" cy="3717032"/>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717032"/>
            <a:ext cx="4499992" cy="3140968"/>
          </a:xfrm>
          <a:prstGeom prst="rect">
            <a:avLst/>
          </a:prstGeom>
        </p:spPr>
      </p:pic>
    </p:spTree>
    <p:extLst>
      <p:ext uri="{BB962C8B-B14F-4D97-AF65-F5344CB8AC3E}">
        <p14:creationId xmlns:p14="http://schemas.microsoft.com/office/powerpoint/2010/main" val="5400048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499992" cy="3501008"/>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9990" y="-51402"/>
            <a:ext cx="4644009" cy="3501008"/>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3501008"/>
            <a:ext cx="4644008" cy="3356992"/>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850" y="3501008"/>
            <a:ext cx="4460141" cy="3356992"/>
          </a:xfrm>
          <a:prstGeom prst="rect">
            <a:avLst/>
          </a:prstGeom>
        </p:spPr>
      </p:pic>
    </p:spTree>
    <p:extLst>
      <p:ext uri="{BB962C8B-B14F-4D97-AF65-F5344CB8AC3E}">
        <p14:creationId xmlns:p14="http://schemas.microsoft.com/office/powerpoint/2010/main" val="16787572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572000" cy="3573016"/>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0"/>
            <a:ext cx="4572000" cy="3573016"/>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573016"/>
            <a:ext cx="4572000" cy="3284984"/>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3573016"/>
            <a:ext cx="4572000" cy="3284984"/>
          </a:xfrm>
          <a:prstGeom prst="rect">
            <a:avLst/>
          </a:prstGeom>
        </p:spPr>
      </p:pic>
    </p:spTree>
    <p:extLst>
      <p:ext uri="{BB962C8B-B14F-4D97-AF65-F5344CB8AC3E}">
        <p14:creationId xmlns:p14="http://schemas.microsoft.com/office/powerpoint/2010/main" val="19856419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83798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850109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85" y="0"/>
            <a:ext cx="9068430" cy="6858000"/>
          </a:xfrm>
          <a:prstGeom prst="rect">
            <a:avLst/>
          </a:prstGeom>
        </p:spPr>
      </p:pic>
    </p:spTree>
    <p:extLst>
      <p:ext uri="{BB962C8B-B14F-4D97-AF65-F5344CB8AC3E}">
        <p14:creationId xmlns:p14="http://schemas.microsoft.com/office/powerpoint/2010/main" val="22944485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29918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73854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Kolkata Botanic Garden</a:t>
            </a:r>
          </a:p>
        </p:txBody>
      </p:sp>
      <p:sp>
        <p:nvSpPr>
          <p:cNvPr id="3" name="2 Marcador de contenido"/>
          <p:cNvSpPr>
            <a:spLocks noGrp="1"/>
          </p:cNvSpPr>
          <p:nvPr>
            <p:ph sz="quarter" idx="1"/>
          </p:nvPr>
        </p:nvSpPr>
        <p:spPr/>
        <p:txBody>
          <a:bodyPr/>
          <a:lstStyle/>
          <a:p>
            <a:r>
              <a:rPr lang="es-ES" dirty="0"/>
              <a:t>El Jardín Botánico de Calcuta (inglés : Acharya Jagadish Chandra Bose Indian Botanic Garden anteriormente conocido como Indian Botanic Garden)</a:t>
            </a:r>
          </a:p>
          <a:p>
            <a:r>
              <a:rPr lang="es-ES" dirty="0"/>
              <a:t> Es conocido corrientemente como Calcutta Botanical Garden, y anteriormente como Royal Botanic Garden, Calcutta. ), es un jardín botánico de 109 hectáreas de extensión en Howrah en el estado indio de Bengala Occidental.</a:t>
            </a:r>
          </a:p>
        </p:txBody>
      </p:sp>
    </p:spTree>
    <p:extLst>
      <p:ext uri="{BB962C8B-B14F-4D97-AF65-F5344CB8AC3E}">
        <p14:creationId xmlns:p14="http://schemas.microsoft.com/office/powerpoint/2010/main" val="18181731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715200" cy="5997280"/>
          </a:xfrm>
        </p:spPr>
        <p:txBody>
          <a:bodyPr>
            <a:normAutofit fontScale="92500"/>
          </a:bodyPr>
          <a:lstStyle/>
          <a:p>
            <a:r>
              <a:rPr lang="es-ES" dirty="0"/>
              <a:t>El jardín botánico fue fundado en 1787 por el Coronel Robert Kyd, un oficial del ejército de la British East India Company, primordialmente con el propósito de identificar nuevas plantas de valor comercial, tales como la teca, y cultivar [èspecia]]s para el comercio.</a:t>
            </a:r>
          </a:p>
          <a:p>
            <a:r>
              <a:rPr lang="es-ES" dirty="0"/>
              <a:t> El botánico Joseph Dalton Hooker dijo del jardín botánico "Entre sus grandes logros se le podían considerar la introducción de las plantas de té procedentes de China ... el establecimiento de los cultivos del té y su comercio en los Himalayas y Assam así como casi totalmente el trabajo de los superintendentes de los jardines de Calcutta y Seharunpore (Saharanpur)."</a:t>
            </a:r>
          </a:p>
          <a:p>
            <a:r>
              <a:rPr lang="es-ES" dirty="0"/>
              <a:t>El mayor cambio en la política administrativa del jardín fue introducida por el botánico William Roxburgh al poco de ser nombrado superintendente del jardín en 1793</a:t>
            </a:r>
          </a:p>
        </p:txBody>
      </p:sp>
    </p:spTree>
    <p:extLst>
      <p:ext uri="{BB962C8B-B14F-4D97-AF65-F5344CB8AC3E}">
        <p14:creationId xmlns:p14="http://schemas.microsoft.com/office/powerpoint/2010/main" val="38151091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Roxburgh trajo al jardín plantas procedentes de todo el territorio de la India y desarrolló un extenso herbario5 Durante los veinte primeros años especialmente en la superintendencia de Nathaniel Wallich, este "... contribuyó con más plantas tropicales tanto de uso agrícola como ornamental a los jardines públicos y privados de todo el mundo que cualquier otro establecimiento anterior o posterior. ... Aquí se alude al gran "Indian herbarium", reunido por el equipo del jardín botánico bajo la dirección de Dr. Wallich, y distribuido en 1829 a los principales museos de Europa.“</a:t>
            </a:r>
          </a:p>
          <a:p>
            <a:r>
              <a:rPr lang="es-ES" dirty="0"/>
              <a:t> Esta colección de especímenes de plantas desecadas formó el núcleo del "Central National Herbarium" de la "Botanical Survey of India", que comprende 2,500,000 pliegos.</a:t>
            </a:r>
          </a:p>
        </p:txBody>
      </p:sp>
    </p:spTree>
    <p:extLst>
      <p:ext uri="{BB962C8B-B14F-4D97-AF65-F5344CB8AC3E}">
        <p14:creationId xmlns:p14="http://schemas.microsoft.com/office/powerpoint/2010/main" val="11680067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99176" cy="5853264"/>
          </a:xfrm>
        </p:spPr>
        <p:txBody>
          <a:bodyPr>
            <a:normAutofit lnSpcReduction="10000"/>
          </a:bodyPr>
          <a:lstStyle/>
          <a:p>
            <a:r>
              <a:rPr lang="es-ES" dirty="0"/>
              <a:t>Actualmente en el jardín botánico exhibe una amplia variedad de plantas raras con unos 12,000 especímenes. Entre sus colecciones destacan:</a:t>
            </a:r>
          </a:p>
          <a:p>
            <a:r>
              <a:rPr lang="es-ES" dirty="0"/>
              <a:t> Plantas de interés económico,</a:t>
            </a:r>
          </a:p>
          <a:p>
            <a:r>
              <a:rPr lang="es-ES" dirty="0"/>
              <a:t> Plantas medicinales,(450 spp.).</a:t>
            </a:r>
          </a:p>
          <a:p>
            <a:r>
              <a:rPr lang="es-ES" dirty="0"/>
              <a:t> Palmas con (116 spp.), siendo uno de los mayores refugios de palmas del sureste de Asia, muchas de cuyas especies tienen un gran potencial de interés tanto agrícola económico, como de interés doméstico para las familias así como de uso hortícola. Se tiene un especial énfasis en la conservación y multiplicación en especies amenazadas y en peligro.</a:t>
            </a:r>
          </a:p>
          <a:p>
            <a:r>
              <a:rPr lang="es-ES" dirty="0"/>
              <a:t> Bambuseae (26 spp.),</a:t>
            </a:r>
          </a:p>
          <a:p>
            <a:r>
              <a:rPr lang="es-ES" dirty="0"/>
              <a:t> Orchidaceae (80 spp.),</a:t>
            </a:r>
          </a:p>
          <a:p>
            <a:endParaRPr lang="es-ES" dirty="0"/>
          </a:p>
        </p:txBody>
      </p:sp>
    </p:spTree>
    <p:extLst>
      <p:ext uri="{BB962C8B-B14F-4D97-AF65-F5344CB8AC3E}">
        <p14:creationId xmlns:p14="http://schemas.microsoft.com/office/powerpoint/2010/main" val="20704003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Jazmines (25 spp.),</a:t>
            </a:r>
          </a:p>
          <a:p>
            <a:r>
              <a:rPr lang="es-ES" dirty="0"/>
              <a:t> Lirios de agua (30 cultivares de 4 spp.),</a:t>
            </a:r>
          </a:p>
          <a:p>
            <a:r>
              <a:rPr lang="es-ES" dirty="0"/>
              <a:t> Pandanus,</a:t>
            </a:r>
          </a:p>
          <a:p>
            <a:r>
              <a:rPr lang="es-ES" dirty="0"/>
              <a:t> Bougainvillea (148 cvs.),</a:t>
            </a:r>
          </a:p>
          <a:p>
            <a:r>
              <a:rPr lang="es-ES" dirty="0"/>
              <a:t> Colección de cítricos,</a:t>
            </a:r>
          </a:p>
          <a:p>
            <a:r>
              <a:rPr lang="es-ES" dirty="0"/>
              <a:t> Plantas suculentas (100 spp.),</a:t>
            </a:r>
          </a:p>
          <a:p>
            <a:endParaRPr lang="es-ES" dirty="0"/>
          </a:p>
        </p:txBody>
      </p:sp>
    </p:spTree>
    <p:extLst>
      <p:ext uri="{BB962C8B-B14F-4D97-AF65-F5344CB8AC3E}">
        <p14:creationId xmlns:p14="http://schemas.microsoft.com/office/powerpoint/2010/main" val="22896016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Kolkata botanical garden pathway.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700" y="0"/>
            <a:ext cx="42862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ile:Kolkata botanical garden pathway.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5950" y="0"/>
            <a:ext cx="47180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31412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le:Indian botanical garde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695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3732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le:Acharya Jagadish Chandra Bose Indian Botanic Garden - Howrah 2011-01-08 9728.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758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9350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8097876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25179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9105709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526761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28967229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32196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35" t="1740" r="1443" b="5873"/>
          <a:stretch/>
        </p:blipFill>
        <p:spPr>
          <a:xfrm>
            <a:off x="0" y="0"/>
            <a:ext cx="9144000" cy="6858000"/>
          </a:xfrm>
          <a:prstGeom prst="rect">
            <a:avLst/>
          </a:prstGeom>
        </p:spPr>
      </p:pic>
    </p:spTree>
    <p:extLst>
      <p:ext uri="{BB962C8B-B14F-4D97-AF65-F5344CB8AC3E}">
        <p14:creationId xmlns:p14="http://schemas.microsoft.com/office/powerpoint/2010/main" val="3415693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01043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65286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ics.davesgarden.com/pics/2007/03/18/palmbob/1e056e.jp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858"/>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23128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9787453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47" t="1569" r="1617" b="1961"/>
          <a:stretch/>
        </p:blipFill>
        <p:spPr>
          <a:xfrm>
            <a:off x="0" y="0"/>
            <a:ext cx="9144000" cy="6858000"/>
          </a:xfrm>
          <a:prstGeom prst="rect">
            <a:avLst/>
          </a:prstGeom>
        </p:spPr>
      </p:pic>
    </p:spTree>
    <p:extLst>
      <p:ext uri="{BB962C8B-B14F-4D97-AF65-F5344CB8AC3E}">
        <p14:creationId xmlns:p14="http://schemas.microsoft.com/office/powerpoint/2010/main" val="154282865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49669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Lodhi Gardens.</a:t>
            </a:r>
          </a:p>
        </p:txBody>
      </p:sp>
      <p:sp>
        <p:nvSpPr>
          <p:cNvPr id="3" name="2 Marcador de contenido"/>
          <p:cNvSpPr>
            <a:spLocks noGrp="1"/>
          </p:cNvSpPr>
          <p:nvPr>
            <p:ph sz="quarter" idx="1"/>
          </p:nvPr>
        </p:nvSpPr>
        <p:spPr/>
        <p:txBody>
          <a:bodyPr>
            <a:normAutofit lnSpcReduction="10000"/>
          </a:bodyPr>
          <a:lstStyle/>
          <a:p>
            <a:r>
              <a:rPr lang="es-ES" dirty="0"/>
              <a:t>Jardines Lodi un parque en Nueva Delhi , India . Repartidas en  (360.000 m 2), contiene las tumbas de Mohammed Shah Tomb, Sikander Lodi Tumba 's, Sheesh Gumbad y Bara Gumbad,  arquitectura obras del siglo XV Sayyid y Lodhis , un pastún dinastía que gobernó gran parte del norte de la India durante el siglo XVI y el sitio está protegido por el Servicio Arqueológico de la India (ASI).  </a:t>
            </a:r>
          </a:p>
          <a:p>
            <a:r>
              <a:rPr lang="es-ES" dirty="0"/>
              <a:t>Los jardines están situados entre Khan Market y Tumba de Safdarjung en la carretera de Lodhi  y es un punto de acceso para paseos por la mañana para los Delhiites. </a:t>
            </a:r>
          </a:p>
          <a:p>
            <a:endParaRPr lang="es-ES" dirty="0"/>
          </a:p>
        </p:txBody>
      </p:sp>
    </p:spTree>
    <p:extLst>
      <p:ext uri="{BB962C8B-B14F-4D97-AF65-F5344CB8AC3E}">
        <p14:creationId xmlns:p14="http://schemas.microsoft.com/office/powerpoint/2010/main" val="161063987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tumba de Mohammed Shah, el último de la dinastía Sayyid reglas, la primera de las tumbas en el jardín, fue construido en 1444 por el Ala-ud-din Alam Shah como un homenaje a Mohammed Shah. </a:t>
            </a:r>
          </a:p>
          <a:p>
            <a:r>
              <a:rPr lang="es-ES" dirty="0"/>
              <a:t>Como hay poca arquitectura a partir de estos dos períodos restantes en la India, Lodhi Gardens es un lugar importante de la preservación. </a:t>
            </a:r>
          </a:p>
          <a:p>
            <a:r>
              <a:rPr lang="es-ES" dirty="0"/>
              <a:t>La tumba de Mohammed Shah es visible desde la carretera, y es la estructura más antigua en los jardines. </a:t>
            </a:r>
          </a:p>
          <a:p>
            <a:r>
              <a:rPr lang="es-ES" dirty="0"/>
              <a:t>La arquitectura se caracteriza por la cámara octogonal, con piedra chhajjas en el techo y guldastas en las esquinas. </a:t>
            </a:r>
          </a:p>
        </p:txBody>
      </p:sp>
    </p:spTree>
    <p:extLst>
      <p:ext uri="{BB962C8B-B14F-4D97-AF65-F5344CB8AC3E}">
        <p14:creationId xmlns:p14="http://schemas.microsoft.com/office/powerpoint/2010/main" val="144365226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Otra tumba dentro de los jardines es el de Sikander Lodi , que es similar a la tumba de Mohammed Shah, aunque sin la chhatris , que fue construido por su hijo Ibrahim Lodi en 1517, el último del sultán de Delhi de la dinastía Lodi, ya que fue derrotado por Babur , primera batalla de Panipat en 1526, este establecimiento de las bases del imperio mogol . Su tumba se confunde a menudo para ser el Sheesh Gumbad, y es en realidad situado en cerca del tehsil oficina en Panipat , cerca de la Dargah de santo sufí Bu Ali Shah Qalandar . Se trata de una estructura rectangular simple en una plataforma de alto abordado por un tramo de escaleras. La tumba fue restaurada por los británicos, y una inscripción que menciona la derrota de Ibrahim Lodi a manos de Babur y la renovación se incluyó en 1866. </a:t>
            </a:r>
          </a:p>
        </p:txBody>
      </p:sp>
    </p:spTree>
    <p:extLst>
      <p:ext uri="{BB962C8B-B14F-4D97-AF65-F5344CB8AC3E}">
        <p14:creationId xmlns:p14="http://schemas.microsoft.com/office/powerpoint/2010/main" val="109363640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66892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48820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713547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02591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012786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846972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8756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94834609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190169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205587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418370427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3880371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52679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648"/>
            <a:ext cx="9144000" cy="6768703"/>
          </a:xfrm>
          <a:prstGeom prst="rect">
            <a:avLst/>
          </a:prstGeom>
        </p:spPr>
      </p:pic>
    </p:spTree>
    <p:extLst>
      <p:ext uri="{BB962C8B-B14F-4D97-AF65-F5344CB8AC3E}">
        <p14:creationId xmlns:p14="http://schemas.microsoft.com/office/powerpoint/2010/main" val="68816615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266612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65327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638228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593362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200800"/>
          </a:xfrm>
          <a:prstGeom prst="rect">
            <a:avLst/>
          </a:prstGeom>
        </p:spPr>
      </p:pic>
    </p:spTree>
    <p:extLst>
      <p:ext uri="{BB962C8B-B14F-4D97-AF65-F5344CB8AC3E}">
        <p14:creationId xmlns:p14="http://schemas.microsoft.com/office/powerpoint/2010/main" val="345230459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0392"/>
          <a:stretch/>
        </p:blipFill>
        <p:spPr>
          <a:xfrm>
            <a:off x="0" y="1"/>
            <a:ext cx="9144000" cy="6857999"/>
          </a:xfrm>
          <a:prstGeom prst="rect">
            <a:avLst/>
          </a:prstGeom>
        </p:spPr>
      </p:pic>
    </p:spTree>
    <p:extLst>
      <p:ext uri="{BB962C8B-B14F-4D97-AF65-F5344CB8AC3E}">
        <p14:creationId xmlns:p14="http://schemas.microsoft.com/office/powerpoint/2010/main" val="129536766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396440840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38650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432241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277049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383780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827562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29913040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64481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339900884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396347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321942204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197816038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7255"/>
          <a:stretch/>
        </p:blipFill>
        <p:spPr>
          <a:xfrm>
            <a:off x="0" y="0"/>
            <a:ext cx="9144000" cy="6858000"/>
          </a:xfrm>
          <a:prstGeom prst="rect">
            <a:avLst/>
          </a:prstGeom>
        </p:spPr>
      </p:pic>
    </p:spTree>
    <p:extLst>
      <p:ext uri="{BB962C8B-B14F-4D97-AF65-F5344CB8AC3E}">
        <p14:creationId xmlns:p14="http://schemas.microsoft.com/office/powerpoint/2010/main" val="32040746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958"/>
          <a:stretch/>
        </p:blipFill>
        <p:spPr>
          <a:xfrm>
            <a:off x="0" y="-99392"/>
            <a:ext cx="9144000" cy="6957392"/>
          </a:xfrm>
          <a:prstGeom prst="rect">
            <a:avLst/>
          </a:prstGeom>
        </p:spPr>
      </p:pic>
    </p:spTree>
    <p:extLst>
      <p:ext uri="{BB962C8B-B14F-4D97-AF65-F5344CB8AC3E}">
        <p14:creationId xmlns:p14="http://schemas.microsoft.com/office/powerpoint/2010/main" val="15338432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257</TotalTime>
  <Words>2521</Words>
  <Application>Microsoft Office PowerPoint</Application>
  <PresentationFormat>Presentación en pantalla (4:3)</PresentationFormat>
  <Paragraphs>264</Paragraphs>
  <Slides>136</Slides>
  <Notes>104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136</vt:i4>
      </vt:variant>
    </vt:vector>
  </HeadingPairs>
  <TitlesOfParts>
    <vt:vector size="141" baseType="lpstr">
      <vt:lpstr>Calibri</vt:lpstr>
      <vt:lpstr>Century Schoolbook</vt:lpstr>
      <vt:lpstr>Wingdings</vt:lpstr>
      <vt:lpstr>Wingdings 2</vt:lpstr>
      <vt:lpstr>1_Default Theme</vt:lpstr>
      <vt:lpstr>ASIA.-LA VUELTA AL MUNDO EN 885 JARDINES.- Jardines en la INDIA.-B</vt:lpstr>
      <vt:lpstr>Indira Gandhi Park Musical Fountain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Humayan's Tomb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Jaigarh Fort.-Char bagh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Jantar Mantar.-delhi.-india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Jayanti Park.-flower show.-India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Kolkata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Lodhi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en la INDIA.-B</dc:title>
  <dc:creator>Josep</dc:creator>
  <cp:lastModifiedBy>Usuario</cp:lastModifiedBy>
  <cp:revision>15</cp:revision>
  <dcterms:created xsi:type="dcterms:W3CDTF">2013-10-31T17:14:14Z</dcterms:created>
  <dcterms:modified xsi:type="dcterms:W3CDTF">2018-03-01T05:51:27Z</dcterms:modified>
</cp:coreProperties>
</file>