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29"/>
  </p:notesMasterIdLst>
  <p:sldIdLst>
    <p:sldId id="256" r:id="rId3"/>
    <p:sldId id="315" r:id="rId4"/>
    <p:sldId id="316" r:id="rId5"/>
    <p:sldId id="317" r:id="rId6"/>
    <p:sldId id="318" r:id="rId7"/>
    <p:sldId id="319" r:id="rId8"/>
    <p:sldId id="320" r:id="rId9"/>
    <p:sldId id="321" r:id="rId10"/>
    <p:sldId id="322" r:id="rId11"/>
    <p:sldId id="323" r:id="rId12"/>
    <p:sldId id="324" r:id="rId13"/>
    <p:sldId id="325" r:id="rId14"/>
    <p:sldId id="326" r:id="rId15"/>
    <p:sldId id="327" r:id="rId16"/>
    <p:sldId id="328" r:id="rId17"/>
    <p:sldId id="329" r:id="rId18"/>
    <p:sldId id="330" r:id="rId19"/>
    <p:sldId id="331" r:id="rId20"/>
    <p:sldId id="332" r:id="rId21"/>
    <p:sldId id="333" r:id="rId22"/>
    <p:sldId id="334" r:id="rId23"/>
    <p:sldId id="335" r:id="rId24"/>
    <p:sldId id="336" r:id="rId25"/>
    <p:sldId id="337" r:id="rId26"/>
    <p:sldId id="338" r:id="rId27"/>
    <p:sldId id="339" r:id="rId28"/>
    <p:sldId id="340" r:id="rId29"/>
    <p:sldId id="341" r:id="rId30"/>
    <p:sldId id="342" r:id="rId31"/>
    <p:sldId id="343" r:id="rId32"/>
    <p:sldId id="344" r:id="rId33"/>
    <p:sldId id="345" r:id="rId34"/>
    <p:sldId id="346" r:id="rId35"/>
    <p:sldId id="347" r:id="rId36"/>
    <p:sldId id="348" r:id="rId37"/>
    <p:sldId id="349" r:id="rId38"/>
    <p:sldId id="350" r:id="rId39"/>
    <p:sldId id="351" r:id="rId40"/>
    <p:sldId id="352" r:id="rId41"/>
    <p:sldId id="353" r:id="rId42"/>
    <p:sldId id="354" r:id="rId43"/>
    <p:sldId id="355" r:id="rId44"/>
    <p:sldId id="356" r:id="rId45"/>
    <p:sldId id="357" r:id="rId46"/>
    <p:sldId id="358" r:id="rId47"/>
    <p:sldId id="359" r:id="rId48"/>
    <p:sldId id="360" r:id="rId49"/>
    <p:sldId id="361" r:id="rId50"/>
    <p:sldId id="362" r:id="rId51"/>
    <p:sldId id="363" r:id="rId52"/>
    <p:sldId id="364" r:id="rId53"/>
    <p:sldId id="365" r:id="rId54"/>
    <p:sldId id="366" r:id="rId55"/>
    <p:sldId id="367" r:id="rId56"/>
    <p:sldId id="368" r:id="rId57"/>
    <p:sldId id="369" r:id="rId58"/>
    <p:sldId id="370" r:id="rId59"/>
    <p:sldId id="371" r:id="rId60"/>
    <p:sldId id="372" r:id="rId61"/>
    <p:sldId id="373" r:id="rId62"/>
    <p:sldId id="374" r:id="rId63"/>
    <p:sldId id="375" r:id="rId64"/>
    <p:sldId id="376" r:id="rId65"/>
    <p:sldId id="377" r:id="rId66"/>
    <p:sldId id="378" r:id="rId67"/>
    <p:sldId id="379" r:id="rId68"/>
    <p:sldId id="380" r:id="rId69"/>
    <p:sldId id="381" r:id="rId70"/>
    <p:sldId id="382" r:id="rId71"/>
    <p:sldId id="383" r:id="rId72"/>
    <p:sldId id="384" r:id="rId73"/>
    <p:sldId id="258" r:id="rId74"/>
    <p:sldId id="259" r:id="rId75"/>
    <p:sldId id="260" r:id="rId76"/>
    <p:sldId id="261" r:id="rId77"/>
    <p:sldId id="262" r:id="rId78"/>
    <p:sldId id="263" r:id="rId79"/>
    <p:sldId id="264" r:id="rId80"/>
    <p:sldId id="265" r:id="rId81"/>
    <p:sldId id="266" r:id="rId82"/>
    <p:sldId id="267" r:id="rId83"/>
    <p:sldId id="268" r:id="rId84"/>
    <p:sldId id="269" r:id="rId85"/>
    <p:sldId id="270" r:id="rId86"/>
    <p:sldId id="271" r:id="rId87"/>
    <p:sldId id="272" r:id="rId88"/>
    <p:sldId id="273" r:id="rId89"/>
    <p:sldId id="274" r:id="rId90"/>
    <p:sldId id="275" r:id="rId91"/>
    <p:sldId id="276" r:id="rId92"/>
    <p:sldId id="277" r:id="rId93"/>
    <p:sldId id="278" r:id="rId94"/>
    <p:sldId id="279" r:id="rId95"/>
    <p:sldId id="280" r:id="rId96"/>
    <p:sldId id="281" r:id="rId97"/>
    <p:sldId id="282" r:id="rId98"/>
    <p:sldId id="283" r:id="rId99"/>
    <p:sldId id="284" r:id="rId100"/>
    <p:sldId id="285" r:id="rId101"/>
    <p:sldId id="286" r:id="rId102"/>
    <p:sldId id="289" r:id="rId103"/>
    <p:sldId id="290" r:id="rId104"/>
    <p:sldId id="291" r:id="rId105"/>
    <p:sldId id="292" r:id="rId106"/>
    <p:sldId id="293" r:id="rId107"/>
    <p:sldId id="294" r:id="rId108"/>
    <p:sldId id="295" r:id="rId109"/>
    <p:sldId id="296" r:id="rId110"/>
    <p:sldId id="297" r:id="rId111"/>
    <p:sldId id="298" r:id="rId112"/>
    <p:sldId id="299" r:id="rId113"/>
    <p:sldId id="300" r:id="rId114"/>
    <p:sldId id="301" r:id="rId115"/>
    <p:sldId id="302" r:id="rId116"/>
    <p:sldId id="303" r:id="rId117"/>
    <p:sldId id="304" r:id="rId118"/>
    <p:sldId id="305" r:id="rId119"/>
    <p:sldId id="306" r:id="rId120"/>
    <p:sldId id="307" r:id="rId121"/>
    <p:sldId id="308" r:id="rId122"/>
    <p:sldId id="309" r:id="rId123"/>
    <p:sldId id="310" r:id="rId124"/>
    <p:sldId id="311" r:id="rId125"/>
    <p:sldId id="312" r:id="rId126"/>
    <p:sldId id="313" r:id="rId127"/>
    <p:sldId id="314" r:id="rId1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notesMaster" Target="notesMasters/notesMaster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presProps" Target="pres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theme" Target="theme/theme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F9CC85-9290-40D4-8209-82CE70F9785A}"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5A77CD-1813-4BDF-BA4F-4543B6EBBA52}" type="slidenum">
              <a:rPr lang="es-ES" smtClean="0"/>
              <a:t>‹Nº›</a:t>
            </a:fld>
            <a:endParaRPr lang="es-ES" dirty="0"/>
          </a:p>
        </p:txBody>
      </p:sp>
    </p:spTree>
    <p:extLst>
      <p:ext uri="{BB962C8B-B14F-4D97-AF65-F5344CB8AC3E}">
        <p14:creationId xmlns:p14="http://schemas.microsoft.com/office/powerpoint/2010/main" val="2924556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Gardens</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355574-BFAF-4DF6-AA24-DD1D4A354B86}"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C8A356-29B0-4372-8506-B4ABE17CE69F}"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C0A272-BBDB-4498-B1AA-3750B1664ABC}"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Gardens</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3AF11A-7ABD-4775-A7F0-900CBA787815}"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Gardens</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B38563-F706-43F5-9FD6-8A82CAE390EF}"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Gardens</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1AE563-15D7-4BA4-BC1C-3DC8D67F04B5}"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950CBE-0A7D-4A98-9336-319225B1435B}"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E0DA3E-A478-42FF-9A3F-EE43A329D7D6}"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09BEFC-3A14-4985-950E-BD248EF350A1}"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512418-75A5-422E-A53D-A775775EB571}"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7F49F8-6C78-452B-B494-5EA4E3C1D0E7}"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1DBB7D-E78E-465C-B819-51447CA395CD}"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3D3147-0F41-4ADF-BD44-A79E01FEAC23}"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F74981-D0C8-4F96-8CF5-4244FAD8AE62}"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33041A-B8A2-46F8-B847-B33E32FB14DA}"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4A2E79-75D3-4936-B71E-3980349C1A43}"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447A3E-5CC2-4A84-8F31-3C16628B243C}"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Botanicl Garden</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127555-A48A-4015-83DC-40F4FEC8F03C}"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Penang Botanical Garden</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A7AFCA-2FB8-4BA5-A734-84D01A8F8E45}"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Taman Botanikal Melaka</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4F0830-5209-431E-BF69-01A042FA7D4A}"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Penang Botanical Gardern</a:t>
            </a:r>
          </a:p>
        </p:txBody>
      </p:sp>
      <p:sp>
        <p:nvSpPr>
          <p:cNvPr id="4" name="3 Marcador de número de diapositiva"/>
          <p:cNvSpPr>
            <a:spLocks noGrp="1"/>
          </p:cNvSpPr>
          <p:nvPr>
            <p:ph type="sldNum" sz="quarter" idx="5"/>
          </p:nvPr>
        </p:nvSpPr>
        <p:spPr/>
        <p:txBody>
          <a:bodyPr/>
          <a:lstStyle/>
          <a:p>
            <a:pPr>
              <a:defRPr/>
            </a:pPr>
            <a:fld id="{8A9D83AA-C91D-422A-9505-F66878999773}"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Penang Botanical Garden.-Coroupita</a:t>
            </a:r>
          </a:p>
        </p:txBody>
      </p:sp>
      <p:sp>
        <p:nvSpPr>
          <p:cNvPr id="4" name="3 Marcador de número de diapositiva"/>
          <p:cNvSpPr>
            <a:spLocks noGrp="1"/>
          </p:cNvSpPr>
          <p:nvPr>
            <p:ph type="sldNum" sz="quarter" idx="5"/>
          </p:nvPr>
        </p:nvSpPr>
        <p:spPr/>
        <p:txBody>
          <a:bodyPr/>
          <a:lstStyle/>
          <a:p>
            <a:pPr>
              <a:defRPr/>
            </a:pPr>
            <a:fld id="{E676ECD9-2F02-4F25-8BFB-7BC23157DAFA}"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Penang Botanical Garden</a:t>
            </a:r>
          </a:p>
        </p:txBody>
      </p:sp>
      <p:sp>
        <p:nvSpPr>
          <p:cNvPr id="4" name="3 Marcador de número de diapositiva"/>
          <p:cNvSpPr>
            <a:spLocks noGrp="1"/>
          </p:cNvSpPr>
          <p:nvPr>
            <p:ph type="sldNum" sz="quarter" idx="5"/>
          </p:nvPr>
        </p:nvSpPr>
        <p:spPr/>
        <p:txBody>
          <a:bodyPr/>
          <a:lstStyle/>
          <a:p>
            <a:pPr>
              <a:defRPr/>
            </a:pPr>
            <a:fld id="{601A754A-7729-4ACF-91A0-58E28D915530}"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Penang Botanical Gardens</a:t>
            </a:r>
          </a:p>
        </p:txBody>
      </p:sp>
      <p:sp>
        <p:nvSpPr>
          <p:cNvPr id="4" name="3 Marcador de número de diapositiva"/>
          <p:cNvSpPr>
            <a:spLocks noGrp="1"/>
          </p:cNvSpPr>
          <p:nvPr>
            <p:ph type="sldNum" sz="quarter" idx="5"/>
          </p:nvPr>
        </p:nvSpPr>
        <p:spPr/>
        <p:txBody>
          <a:bodyPr/>
          <a:lstStyle/>
          <a:p>
            <a:pPr>
              <a:defRPr/>
            </a:pPr>
            <a:fld id="{17F39A9C-3489-4109-BF67-64107BABFA54}"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Penang Botanical Garden</a:t>
            </a:r>
          </a:p>
        </p:txBody>
      </p:sp>
      <p:sp>
        <p:nvSpPr>
          <p:cNvPr id="4" name="3 Marcador de número de diapositiva"/>
          <p:cNvSpPr>
            <a:spLocks noGrp="1"/>
          </p:cNvSpPr>
          <p:nvPr>
            <p:ph type="sldNum" sz="quarter" idx="5"/>
          </p:nvPr>
        </p:nvSpPr>
        <p:spPr/>
        <p:txBody>
          <a:bodyPr/>
          <a:lstStyle/>
          <a:p>
            <a:pPr>
              <a:defRPr/>
            </a:pPr>
            <a:fld id="{B36360A9-7E44-45BA-B4E0-AF852EBCD26B}"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Dragon Fruit</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73C296-D307-4221-B1CD-FFF2D2A54A6E}"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Adenium obesum.-Rosa del desierto</a:t>
            </a:r>
          </a:p>
        </p:txBody>
      </p:sp>
      <p:sp>
        <p:nvSpPr>
          <p:cNvPr id="4" name="3 Marcador de número de diapositiva"/>
          <p:cNvSpPr>
            <a:spLocks noGrp="1"/>
          </p:cNvSpPr>
          <p:nvPr>
            <p:ph type="sldNum" sz="quarter" idx="5"/>
          </p:nvPr>
        </p:nvSpPr>
        <p:spPr/>
        <p:txBody>
          <a:bodyPr/>
          <a:lstStyle/>
          <a:p>
            <a:pPr>
              <a:defRPr/>
            </a:pPr>
            <a:fld id="{279186B0-A702-4954-8B99-6E9960CCEB7F}"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E857AEB-EAFA-4B4E-A84E-A4F54FF9B7BB}"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Floria 2010,.Putrajaya</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70F84A-2F59-447A-8C61-6FFCB91DED04}"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Floria 2010.-Putrajaya</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137651-82A4-44C6-BDDC-181A84DFBAC1}"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Flora 2010</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34DB3C-8D7F-477F-B926-95C726B6CFFE}"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Flora 2010</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4110CF-7A42-4A9B-AAD3-E63F28F0DED5}"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Floria 2010</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51D723-7DA9-495D-A238-BE7121B8059F}"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Floria 2010</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7882C0-A67B-4D65-9A7C-07F9E3365FC0}"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Floria 2010</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ADF563-4A96-420E-8C1D-3192AD76AA2E}"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Floria 2010.-Musa</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5F492D-C082-4127-BA31-34525804D2FB}"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Floria 2010</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DBB79A-6009-4F91-9EE7-F0C8BDD69604}"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Floria 2010.-Vegetables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5A7B79-1395-46BD-AE7A-A96DEA1DE248}"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Stone Park.-Tailandia</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49B3D2-524D-47D3-AAB6-9675F730465C}"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Sirikit Botanic Garden</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DF40C6-F534-4EC7-8827-77B0A32C0AFD}"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Sirikit Botanic Garden</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637153-3AB5-4579-B65C-E9DEE0FBCEB7}"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Sirikit Botanical Gardens</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DC0531-4BCC-4AF3-99CC-76B6C87E3F0C}"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Sirikit Botanical Garden</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C45D26-6808-4C1E-AEB2-0DCF2FA375F5}"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Sirikit Botanical Garden</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EF6417-9EA0-4F2D-BD96-5A51778D2EC9}"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Sirikit Botanic Garden</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2F2C77-B8E8-4ED1-B460-A870B66BF1D3}"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Sirikit Botanic Garden</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A96BA5-305C-4F04-8E41-F27E4BEAE2E0}"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Sirikit .- Mussaenda</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0D6F38-5446-4859-A1AE-A818A0BA64D0}"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Queen Sirikit.-Mussaenda</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FBF800-C5CA-4ECF-A8E3-4434FE1F5864}"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Ixora sunkist</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32545A-F27F-4FA1-BE1E-15BC43622CC7}"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Ixora  Sunkist</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0FA48D-A91B-4074-87F3-95836FD33B86}"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Ixora Sunkist</a:t>
            </a:r>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B0D27F-6EED-4CDB-844A-29211EC14460}"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Ixora javanica</a:t>
            </a:r>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C6E959-5EC9-489F-90C5-C8D5E788C6D6}"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Ixora javanica</a:t>
            </a:r>
          </a:p>
        </p:txBody>
      </p:sp>
      <p:sp>
        <p:nvSpPr>
          <p:cNvPr id="73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F4AA51-DBA5-4FA5-825A-B67D5B52971F}"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Spathodea campanulata</a:t>
            </a:r>
          </a:p>
        </p:txBody>
      </p:sp>
      <p:sp>
        <p:nvSpPr>
          <p:cNvPr id="74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704611-C32F-4609-91DD-6E1D57B47CF2}"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Acalypha siamensis.-Seto</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7C9367-B95E-4435-997D-5C1725CB53EF}"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Phyllanthus myrthifolius</a:t>
            </a:r>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FB9839-699C-422C-857C-1F5D17BF8915}"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Ruellia colorata</a:t>
            </a:r>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D2329A-B568-4D09-854F-714393805132}"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Caladium bicolor</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5BBAFC-E402-49A0-9E3C-3F62503280FD}"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Alpinia purpurata</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B6C452-C90E-48E9-97A8-2C05146045C3}"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Mussaenda phylipica</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861A8C-017F-4F01-A06E-39E89E70D024}"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Bismarkia nobilis</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B96301-8094-4048-B3B9-17A8F540E47A}"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Acalypha wilkesiana</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B6A47C-5CB9-4AD6-89EC-456D2B324641}"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Antigonon leptopus</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E8FBE0-3375-4F4F-80DC-441911122FD5}"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Licuala spinosa</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05506D-78B0-4499-B84D-6BC9591D82EA}"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Philodendron selloum</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2CCF76-1E6D-4A4F-822E-FED2D2D8E658}"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Tradescantia blossfeldiana</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52F43B-4F72-4E00-8F1D-E81408E0A5FE}"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Tradescantia blossfeldiana</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EA3A64-4ECE-40FE-B681-2AA7A43A9DAF}"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Callistemon citrinus</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6F78D3-4169-4950-9FD9-ED199D0003AD}"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Jatropha integerrima</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67F51F-BCC8-4394-BCB6-829F8559722D}"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Codiaeum variegatum spec.</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C1D8CC-ABF0-4920-A2FA-91279416EE3B}"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Spathiphyllum conmutatum</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F87FBF-FF8B-4B88-9218-01742CD0F1E2}"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Malvaviscus arboreus</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F649F9-219A-4B9E-BDA1-C1B08067168F}"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Clerodedndron paniculatum</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D202E7-D156-4193-BDE1-7EDE80E88E64}"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Duranta repens variegata</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F17966-56B5-4321-A8C1-5CEE2BC23DA8}"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a:t>
            </a:r>
          </a:p>
        </p:txBody>
      </p:sp>
      <p:sp>
        <p:nvSpPr>
          <p:cNvPr id="4" name="3 Marcador de número de diapositiva"/>
          <p:cNvSpPr>
            <a:spLocks noGrp="1"/>
          </p:cNvSpPr>
          <p:nvPr>
            <p:ph type="sldNum" sz="quarter" idx="5"/>
          </p:nvPr>
        </p:nvSpPr>
        <p:spPr/>
        <p:txBody>
          <a:bodyPr/>
          <a:lstStyle/>
          <a:p>
            <a:pPr>
              <a:defRPr/>
            </a:pPr>
            <a:fld id="{2DB182DC-014E-41CE-AF2D-238D70B1E29C}"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a:t>
            </a:r>
          </a:p>
        </p:txBody>
      </p:sp>
      <p:sp>
        <p:nvSpPr>
          <p:cNvPr id="4" name="3 Marcador de número de diapositiva"/>
          <p:cNvSpPr>
            <a:spLocks noGrp="1"/>
          </p:cNvSpPr>
          <p:nvPr>
            <p:ph type="sldNum" sz="quarter" idx="5"/>
          </p:nvPr>
        </p:nvSpPr>
        <p:spPr/>
        <p:txBody>
          <a:bodyPr/>
          <a:lstStyle/>
          <a:p>
            <a:pPr>
              <a:defRPr/>
            </a:pPr>
            <a:fld id="{4B9140BA-7FB4-48DF-BB07-450069122A68}"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a:t>
            </a:r>
          </a:p>
        </p:txBody>
      </p:sp>
      <p:sp>
        <p:nvSpPr>
          <p:cNvPr id="4" name="3 Marcador de número de diapositiva"/>
          <p:cNvSpPr>
            <a:spLocks noGrp="1"/>
          </p:cNvSpPr>
          <p:nvPr>
            <p:ph type="sldNum" sz="quarter" idx="5"/>
          </p:nvPr>
        </p:nvSpPr>
        <p:spPr/>
        <p:txBody>
          <a:bodyPr/>
          <a:lstStyle/>
          <a:p>
            <a:pPr>
              <a:defRPr/>
            </a:pPr>
            <a:fld id="{C4CCD8DE-3FF9-4854-9CA5-DF1655123630}"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a:t>
            </a:r>
          </a:p>
        </p:txBody>
      </p:sp>
      <p:sp>
        <p:nvSpPr>
          <p:cNvPr id="4" name="3 Marcador de número de diapositiva"/>
          <p:cNvSpPr>
            <a:spLocks noGrp="1"/>
          </p:cNvSpPr>
          <p:nvPr>
            <p:ph type="sldNum" sz="quarter" idx="5"/>
          </p:nvPr>
        </p:nvSpPr>
        <p:spPr/>
        <p:txBody>
          <a:bodyPr/>
          <a:lstStyle/>
          <a:p>
            <a:pPr>
              <a:defRPr/>
            </a:pPr>
            <a:fld id="{048F10FD-A484-4538-B6BB-B58BDD32AE6A}"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Queen Sirikit</a:t>
            </a:r>
          </a:p>
        </p:txBody>
      </p:sp>
      <p:sp>
        <p:nvSpPr>
          <p:cNvPr id="4" name="3 Marcador de número de diapositiva"/>
          <p:cNvSpPr>
            <a:spLocks noGrp="1"/>
          </p:cNvSpPr>
          <p:nvPr>
            <p:ph type="sldNum" sz="quarter" idx="5"/>
          </p:nvPr>
        </p:nvSpPr>
        <p:spPr/>
        <p:txBody>
          <a:bodyPr/>
          <a:lstStyle/>
          <a:p>
            <a:pPr>
              <a:defRPr/>
            </a:pPr>
            <a:fld id="{D1BE7CCB-C14F-4594-866A-7BD35B7B61DC}" type="slidenum">
              <a:rPr lang="es-ES">
                <a:solidFill>
                  <a:prstClr val="black"/>
                </a:solidFill>
              </a:rPr>
              <a:pPr>
                <a:defRPr/>
              </a:pPr>
              <a:t>125</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3E0467AF-AA4C-47E2-9F42-258120950226}" type="datetimeFigureOut">
              <a:rPr lang="es-ES" smtClean="0">
                <a:solidFill>
                  <a:srgbClr val="FFF39D"/>
                </a:solidFill>
              </a:rPr>
              <a:pPr>
                <a:defRPr/>
              </a:pPr>
              <a:t>02/03/2018</a:t>
            </a:fld>
            <a:endParaRPr lang="es-E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7B20D626-35FF-4BCA-905A-FD5D949BD39A}" type="slidenum">
              <a:rPr lang="es-ES" smtClean="0"/>
              <a:pPr>
                <a:defRPr/>
              </a:pPr>
              <a:t>‹Nº›</a:t>
            </a:fld>
            <a:endParaRPr lang="es-ES" dirty="0"/>
          </a:p>
        </p:txBody>
      </p:sp>
    </p:spTree>
    <p:extLst>
      <p:ext uri="{BB962C8B-B14F-4D97-AF65-F5344CB8AC3E}">
        <p14:creationId xmlns:p14="http://schemas.microsoft.com/office/powerpoint/2010/main" val="2073507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CD53E6AB-6D6A-4C17-A5D2-17AE03C284AF}" type="datetimeFigureOut">
              <a:rPr lang="es-ES" smtClean="0">
                <a:solidFill>
                  <a:srgbClr val="FFF39D"/>
                </a:solidFill>
              </a:rPr>
              <a:pPr>
                <a:defRPr/>
              </a:pPr>
              <a:t>02/03/2018</a:t>
            </a:fld>
            <a:endParaRPr lang="es-ES" dirty="0">
              <a:solidFill>
                <a:srgbClr val="FFF39D"/>
              </a:solidFill>
            </a:endParaRPr>
          </a:p>
        </p:txBody>
      </p:sp>
      <p:sp>
        <p:nvSpPr>
          <p:cNvPr id="9" name="8 Marcador de número de diapositiva"/>
          <p:cNvSpPr>
            <a:spLocks noGrp="1"/>
          </p:cNvSpPr>
          <p:nvPr>
            <p:ph type="sldNum" sz="quarter" idx="15"/>
          </p:nvPr>
        </p:nvSpPr>
        <p:spPr/>
        <p:txBody>
          <a:bodyPr rtlCol="0"/>
          <a:lstStyle/>
          <a:p>
            <a:pPr>
              <a:defRPr/>
            </a:pPr>
            <a:fld id="{C68F1755-375B-40BF-A1E6-97A2D786ECC4}" type="slidenum">
              <a:rPr lang="es-ES" smtClean="0"/>
              <a:pPr>
                <a:defRPr/>
              </a:pPr>
              <a:t>‹Nº›</a:t>
            </a:fld>
            <a:endParaRPr lang="es-ES" dirty="0"/>
          </a:p>
        </p:txBody>
      </p:sp>
      <p:sp>
        <p:nvSpPr>
          <p:cNvPr id="10" name="9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1677187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B39A1B30-059C-4692-B7B9-C18C3FE8E23F}"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D18F3561-6306-4457-BE0B-F07AC2FA004C}" type="slidenum">
              <a:rPr lang="es-ES" smtClean="0"/>
              <a:pPr>
                <a:defRPr/>
              </a:pPr>
              <a:t>‹Nº›</a:t>
            </a:fld>
            <a:endParaRPr lang="es-ES" dirty="0"/>
          </a:p>
        </p:txBody>
      </p:sp>
    </p:spTree>
    <p:extLst>
      <p:ext uri="{BB962C8B-B14F-4D97-AF65-F5344CB8AC3E}">
        <p14:creationId xmlns:p14="http://schemas.microsoft.com/office/powerpoint/2010/main" val="10321966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9F0F482B-5FDF-498F-967B-49F01837CD4B}" type="datetimeFigureOut">
              <a:rPr lang="es-ES" smtClean="0">
                <a:solidFill>
                  <a:srgbClr val="FFF39D"/>
                </a:solidFill>
              </a:rPr>
              <a:pPr>
                <a:defRPr/>
              </a:pPr>
              <a:t>02/03/2018</a:t>
            </a:fld>
            <a:endParaRPr lang="es-ES" dirty="0">
              <a:solidFill>
                <a:srgbClr val="FFF39D"/>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7" name="6 Marcador de número de diapositiva"/>
          <p:cNvSpPr>
            <a:spLocks noGrp="1"/>
          </p:cNvSpPr>
          <p:nvPr>
            <p:ph type="sldNum" sz="quarter" idx="12"/>
          </p:nvPr>
        </p:nvSpPr>
        <p:spPr/>
        <p:txBody>
          <a:bodyPr/>
          <a:lstStyle/>
          <a:p>
            <a:pPr>
              <a:defRPr/>
            </a:pPr>
            <a:fld id="{A482CC59-C216-45E0-9A60-66B09067D753}" type="slidenum">
              <a:rPr lang="es-ES" smtClean="0"/>
              <a:pPr>
                <a:defRPr/>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3369679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4B54FC08-58FF-44B0-806D-1EF63CF92224}" type="datetimeFigureOut">
              <a:rPr lang="es-ES" smtClean="0">
                <a:solidFill>
                  <a:srgbClr val="FFF39D"/>
                </a:solidFill>
              </a:rPr>
              <a:pPr>
                <a:defRPr/>
              </a:pPr>
              <a:t>02/03/2018</a:t>
            </a:fld>
            <a:endParaRPr lang="es-ES" dirty="0">
              <a:solidFill>
                <a:srgbClr val="FFF39D"/>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9" name="8 Marcador de número de diapositiva"/>
          <p:cNvSpPr>
            <a:spLocks noGrp="1"/>
          </p:cNvSpPr>
          <p:nvPr>
            <p:ph type="sldNum" sz="quarter" idx="12"/>
          </p:nvPr>
        </p:nvSpPr>
        <p:spPr/>
        <p:txBody>
          <a:bodyPr/>
          <a:lstStyle/>
          <a:p>
            <a:pPr>
              <a:defRPr/>
            </a:pPr>
            <a:fld id="{D9BBA5C6-9583-4DC1-8D3B-5E70294F50BA}" type="slidenum">
              <a:rPr lang="es-ES" smtClean="0"/>
              <a:pPr>
                <a:defRPr/>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89246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D30BBB63-8BC6-404D-B4B0-6953AD31B2E8}" type="datetimeFigureOut">
              <a:rPr lang="es-ES" smtClean="0">
                <a:solidFill>
                  <a:srgbClr val="FFF39D"/>
                </a:solidFill>
              </a:rPr>
              <a:pPr>
                <a:defRPr/>
              </a:pPr>
              <a:t>02/03/2018</a:t>
            </a:fld>
            <a:endParaRPr lang="es-ES" dirty="0">
              <a:solidFill>
                <a:srgbClr val="FFF39D"/>
              </a:solidFill>
            </a:endParaRPr>
          </a:p>
        </p:txBody>
      </p:sp>
      <p:sp>
        <p:nvSpPr>
          <p:cNvPr id="7" name="6 Marcador de número de diapositiva"/>
          <p:cNvSpPr>
            <a:spLocks noGrp="1"/>
          </p:cNvSpPr>
          <p:nvPr>
            <p:ph type="sldNum" sz="quarter" idx="11"/>
          </p:nvPr>
        </p:nvSpPr>
        <p:spPr/>
        <p:txBody>
          <a:bodyPr rtlCol="0"/>
          <a:lstStyle/>
          <a:p>
            <a:pPr>
              <a:defRPr/>
            </a:pPr>
            <a:fld id="{EE350D94-B345-42B7-8723-AA9266C1C934}" type="slidenum">
              <a:rPr lang="es-ES" smtClean="0"/>
              <a:pPr>
                <a:defRPr/>
              </a:pPr>
              <a:t>‹Nº›</a:t>
            </a:fld>
            <a:endParaRPr lang="es-ES" dirty="0"/>
          </a:p>
        </p:txBody>
      </p:sp>
      <p:sp>
        <p:nvSpPr>
          <p:cNvPr id="8" name="7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23314093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438C55E2-9C5E-4798-9D34-B543FC07FFE4}" type="datetimeFigureOut">
              <a:rPr lang="es-ES" smtClean="0">
                <a:solidFill>
                  <a:srgbClr val="FFF39D"/>
                </a:solidFill>
              </a:rPr>
              <a:pPr>
                <a:defRPr/>
              </a:pPr>
              <a:t>02/03/2018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4" name="3 Marcador de número de diapositiva"/>
          <p:cNvSpPr>
            <a:spLocks noGrp="1"/>
          </p:cNvSpPr>
          <p:nvPr>
            <p:ph type="sldNum" sz="quarter" idx="12"/>
          </p:nvPr>
        </p:nvSpPr>
        <p:spPr/>
        <p:txBody>
          <a:bodyPr/>
          <a:lstStyle/>
          <a:p>
            <a:pPr>
              <a:defRPr/>
            </a:pPr>
            <a:fld id="{3F299EA4-54EB-444D-A9C2-285E070BD069}" type="slidenum">
              <a:rPr lang="es-ES" smtClean="0"/>
              <a:pPr>
                <a:defRPr/>
              </a:pPr>
              <a:t>‹Nº›</a:t>
            </a:fld>
            <a:endParaRPr lang="es-ES" dirty="0"/>
          </a:p>
        </p:txBody>
      </p:sp>
    </p:spTree>
    <p:extLst>
      <p:ext uri="{BB962C8B-B14F-4D97-AF65-F5344CB8AC3E}">
        <p14:creationId xmlns:p14="http://schemas.microsoft.com/office/powerpoint/2010/main" val="13416688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AA24DA28-4620-45E2-B687-24B1C5BF5DC6}" type="datetimeFigureOut">
              <a:rPr lang="es-ES" smtClean="0">
                <a:solidFill>
                  <a:srgbClr val="FFF39D"/>
                </a:solidFill>
              </a:rPr>
              <a:pPr>
                <a:defRPr/>
              </a:pPr>
              <a:t>02/03/2018</a:t>
            </a:fld>
            <a:endParaRPr lang="es-ES" dirty="0">
              <a:solidFill>
                <a:srgbClr val="FFF39D"/>
              </a:solidFill>
            </a:endParaRPr>
          </a:p>
        </p:txBody>
      </p:sp>
      <p:sp>
        <p:nvSpPr>
          <p:cNvPr id="22" name="21 Marcador de número de diapositiva"/>
          <p:cNvSpPr>
            <a:spLocks noGrp="1"/>
          </p:cNvSpPr>
          <p:nvPr>
            <p:ph type="sldNum" sz="quarter" idx="15"/>
          </p:nvPr>
        </p:nvSpPr>
        <p:spPr/>
        <p:txBody>
          <a:bodyPr rtlCol="0"/>
          <a:lstStyle/>
          <a:p>
            <a:pPr>
              <a:defRPr/>
            </a:pPr>
            <a:fld id="{A0E36751-2AEE-461E-87EF-7EEB29341D93}" type="slidenum">
              <a:rPr lang="es-ES" smtClean="0"/>
              <a:pPr>
                <a:defRPr/>
              </a:pPr>
              <a:t>‹Nº›</a:t>
            </a:fld>
            <a:endParaRPr lang="es-ES" dirty="0"/>
          </a:p>
        </p:txBody>
      </p:sp>
      <p:sp>
        <p:nvSpPr>
          <p:cNvPr id="23" name="22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21713224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7" name="16 Marcador de fecha"/>
          <p:cNvSpPr>
            <a:spLocks noGrp="1"/>
          </p:cNvSpPr>
          <p:nvPr>
            <p:ph type="dt" sz="half" idx="10"/>
          </p:nvPr>
        </p:nvSpPr>
        <p:spPr/>
        <p:txBody>
          <a:bodyPr rtlCol="0"/>
          <a:lstStyle/>
          <a:p>
            <a:pPr>
              <a:defRPr/>
            </a:pPr>
            <a:fld id="{B114635E-C4E2-4DC1-86E9-7B34DC7AEF39}" type="datetimeFigureOut">
              <a:rPr lang="es-ES" smtClean="0">
                <a:solidFill>
                  <a:srgbClr val="FFF39D"/>
                </a:solidFill>
              </a:rPr>
              <a:pPr>
                <a:defRPr/>
              </a:pPr>
              <a:t>02/03/2018</a:t>
            </a:fld>
            <a:endParaRPr lang="es-ES" dirty="0">
              <a:solidFill>
                <a:srgbClr val="FFF39D"/>
              </a:solidFill>
            </a:endParaRPr>
          </a:p>
        </p:txBody>
      </p:sp>
      <p:sp>
        <p:nvSpPr>
          <p:cNvPr id="18" name="17 Marcador de número de diapositiva"/>
          <p:cNvSpPr>
            <a:spLocks noGrp="1"/>
          </p:cNvSpPr>
          <p:nvPr>
            <p:ph type="sldNum" sz="quarter" idx="11"/>
          </p:nvPr>
        </p:nvSpPr>
        <p:spPr/>
        <p:txBody>
          <a:bodyPr rtlCol="0"/>
          <a:lstStyle/>
          <a:p>
            <a:pPr>
              <a:defRPr/>
            </a:pPr>
            <a:fld id="{3BA3774A-2F68-4FDE-B4E1-D6AB819363BF}" type="slidenum">
              <a:rPr lang="es-ES" smtClean="0"/>
              <a:pPr>
                <a:defRPr/>
              </a:pPr>
              <a:t>‹Nº›</a:t>
            </a:fld>
            <a:endParaRPr lang="es-ES" dirty="0"/>
          </a:p>
        </p:txBody>
      </p:sp>
      <p:sp>
        <p:nvSpPr>
          <p:cNvPr id="21" name="20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9084034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E5AD61FF-43FB-47ED-AE50-95C6F7E3D692}"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951199BE-EE6F-4810-B921-FCB82457AA6B}" type="slidenum">
              <a:rPr lang="es-ES" smtClean="0"/>
              <a:pPr>
                <a:defRPr/>
              </a:pPr>
              <a:t>‹Nº›</a:t>
            </a:fld>
            <a:endParaRPr lang="es-ES" dirty="0"/>
          </a:p>
        </p:txBody>
      </p:sp>
    </p:spTree>
    <p:extLst>
      <p:ext uri="{BB962C8B-B14F-4D97-AF65-F5344CB8AC3E}">
        <p14:creationId xmlns:p14="http://schemas.microsoft.com/office/powerpoint/2010/main" val="37539049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3B4A026C-080D-4A62-AD7E-45512825EE4F}" type="datetimeFigureOut">
              <a:rPr lang="es-ES" smtClean="0">
                <a:solidFill>
                  <a:srgbClr val="FFF39D"/>
                </a:solidFill>
              </a:rPr>
              <a:pPr>
                <a:defRPr/>
              </a:pPr>
              <a:t>02/03/2018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F4943CC1-BB22-4593-8D4C-B4236EEE1BEA}" type="slidenum">
              <a:rPr lang="es-ES" smtClean="0"/>
              <a:pPr>
                <a:defRPr/>
              </a:pPr>
              <a:t>‹Nº›</a:t>
            </a:fld>
            <a:endParaRPr lang="es-ES" dirty="0"/>
          </a:p>
        </p:txBody>
      </p:sp>
    </p:spTree>
    <p:extLst>
      <p:ext uri="{BB962C8B-B14F-4D97-AF65-F5344CB8AC3E}">
        <p14:creationId xmlns:p14="http://schemas.microsoft.com/office/powerpoint/2010/main" val="4235637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fld id="{0F2AA0BC-A2FE-4610-8964-217480C1AA0C}" type="datetimeFigureOut">
              <a:rPr lang="es-ES" smtClean="0">
                <a:solidFill>
                  <a:srgbClr val="FFF39D"/>
                </a:solidFill>
                <a:latin typeface="Arial" pitchFamily="34" charset="0"/>
                <a:cs typeface="Arial" pitchFamily="34" charset="0"/>
              </a:rPr>
              <a:pPr fontAlgn="base">
                <a:spcBef>
                  <a:spcPct val="0"/>
                </a:spcBef>
                <a:spcAft>
                  <a:spcPct val="0"/>
                </a:spcAft>
                <a:defRPr/>
              </a:pPr>
              <a:t>02/03/2018</a:t>
            </a:fld>
            <a:endParaRPr lang="es-ES" dirty="0">
              <a:solidFill>
                <a:srgbClr val="FFF39D"/>
              </a:solidFill>
              <a:latin typeface="Arial" pitchFamily="34" charset="0"/>
              <a:cs typeface="Arial" pitchFamily="34"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 dirty="0">
              <a:solidFill>
                <a:srgbClr val="FFF39D"/>
              </a:solidFill>
              <a:latin typeface="Arial" pitchFamily="34" charset="0"/>
              <a:cs typeface="Arial" pitchFamily="34"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pitchFamily="34" charset="0"/>
              <a:cs typeface="Arial" pitchFamily="34"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27D0EAE0-DDAF-4DE2-BBDF-3F12B23CD484}" type="slidenum">
              <a:rPr lang="es-ES" smtClean="0">
                <a:latin typeface="Arial" pitchFamily="34" charset="0"/>
                <a:cs typeface="Arial" pitchFamily="34" charset="0"/>
              </a:rPr>
              <a:pPr fontAlgn="base">
                <a:spcBef>
                  <a:spcPct val="0"/>
                </a:spcBef>
                <a:spcAft>
                  <a:spcPct val="0"/>
                </a:spcAft>
                <a:defRPr/>
              </a:pPr>
              <a:t>‹Nº›</a:t>
            </a:fld>
            <a:endParaRPr lang="es-ES" dirty="0">
              <a:latin typeface="Arial" pitchFamily="34" charset="0"/>
              <a:cs typeface="Arial" pitchFamily="34" charset="0"/>
            </a:endParaRPr>
          </a:p>
        </p:txBody>
      </p:sp>
    </p:spTree>
    <p:extLst>
      <p:ext uri="{BB962C8B-B14F-4D97-AF65-F5344CB8AC3E}">
        <p14:creationId xmlns:p14="http://schemas.microsoft.com/office/powerpoint/2010/main" val="410781492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2.xml"/><Relationship Id="rId1" Type="http://schemas.openxmlformats.org/officeDocument/2006/relationships/slideLayout" Target="../slideLayouts/slideLayout18.xml"/><Relationship Id="rId4" Type="http://schemas.openxmlformats.org/officeDocument/2006/relationships/image" Target="../media/image52.jpeg"/></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hyperlink" Target="//upload.wikimedia.org/wikipedia/commons/9/93/Gardenology.org-IMG_7356_qsbg11mar.jpg" TargetMode="Externa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3.xml"/><Relationship Id="rId1" Type="http://schemas.openxmlformats.org/officeDocument/2006/relationships/slideLayout" Target="../slideLayouts/slideLayout18.xml"/><Relationship Id="rId5" Type="http://schemas.openxmlformats.org/officeDocument/2006/relationships/image" Target="../media/image89.jpeg"/><Relationship Id="rId4" Type="http://schemas.openxmlformats.org/officeDocument/2006/relationships/image" Target="../media/image88.jpeg"/></Relationships>
</file>

<file path=ppt/slides/_rels/slide10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5.xml"/><Relationship Id="rId1" Type="http://schemas.openxmlformats.org/officeDocument/2006/relationships/slideLayout" Target="../slideLayouts/slideLayout18.xml"/><Relationship Id="rId4" Type="http://schemas.openxmlformats.org/officeDocument/2006/relationships/image" Target="../media/image92.jpeg"/></Relationships>
</file>

<file path=ppt/slides/_rels/slide10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052736"/>
            <a:ext cx="6172200" cy="2376264"/>
          </a:xfrm>
        </p:spPr>
        <p:txBody>
          <a:bodyPr>
            <a:normAutofit fontScale="90000"/>
          </a:bodyPr>
          <a:lstStyle/>
          <a:p>
            <a:r>
              <a:rPr lang="es-ES" sz="3600" dirty="0"/>
              <a:t>ASIA.-LA VUELTA AL MUNDO EN 885 JARDINES</a:t>
            </a:r>
            <a:br>
              <a:rPr lang="es-ES" dirty="0"/>
            </a:br>
            <a:r>
              <a:rPr lang="es-ES" dirty="0"/>
              <a:t>MALASIA.-</a:t>
            </a:r>
            <a:br>
              <a:rPr lang="es-ES" dirty="0"/>
            </a:br>
            <a:r>
              <a:rPr lang="es-ES" dirty="0"/>
              <a:t>Penang Botanical Garden y otros</a:t>
            </a:r>
          </a:p>
        </p:txBody>
      </p:sp>
      <p:sp>
        <p:nvSpPr>
          <p:cNvPr id="3" name="2 Subtítulo"/>
          <p:cNvSpPr>
            <a:spLocks noGrp="1"/>
          </p:cNvSpPr>
          <p:nvPr>
            <p:ph type="subTitle" idx="1"/>
          </p:nvPr>
        </p:nvSpPr>
        <p:spPr>
          <a:xfrm>
            <a:off x="2627784" y="4509120"/>
            <a:ext cx="4680520"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Título"/>
          <p:cNvSpPr>
            <a:spLocks noGrp="1"/>
          </p:cNvSpPr>
          <p:nvPr>
            <p:ph type="title"/>
          </p:nvPr>
        </p:nvSpPr>
        <p:spPr/>
        <p:txBody>
          <a:bodyPr/>
          <a:lstStyle/>
          <a:p>
            <a:pPr eaLnBrk="1" hangingPunct="1"/>
            <a:r>
              <a:rPr lang="es-ES" altLang="es-ES" dirty="0"/>
              <a:t>Penang Botanical Garden</a:t>
            </a:r>
          </a:p>
        </p:txBody>
      </p:sp>
      <p:sp>
        <p:nvSpPr>
          <p:cNvPr id="65539" name="2 Marcador de contenido"/>
          <p:cNvSpPr>
            <a:spLocks noGrp="1"/>
          </p:cNvSpPr>
          <p:nvPr>
            <p:ph sz="quarter" idx="1"/>
          </p:nvPr>
        </p:nvSpPr>
        <p:spPr>
          <a:xfrm>
            <a:off x="971600" y="1916832"/>
            <a:ext cx="6840760" cy="4536504"/>
          </a:xfrm>
        </p:spPr>
        <p:txBody>
          <a:bodyPr/>
          <a:lstStyle/>
          <a:p>
            <a:pPr eaLnBrk="1" hangingPunct="1"/>
            <a:r>
              <a:rPr lang="es-ES" altLang="es-ES" dirty="0"/>
              <a:t>El </a:t>
            </a:r>
            <a:r>
              <a:rPr lang="es-ES" altLang="es-ES" b="1" dirty="0"/>
              <a:t>Jardín Botánico de Penang</a:t>
            </a:r>
            <a:r>
              <a:rPr lang="es-ES" altLang="es-ES" dirty="0"/>
              <a:t> ( Malasia : </a:t>
            </a:r>
            <a:r>
              <a:rPr lang="es-ES" altLang="es-ES" i="1" dirty="0"/>
              <a:t>Taman Kebun Bunga</a:t>
            </a:r>
            <a:r>
              <a:rPr lang="es-ES" altLang="es-ES" dirty="0"/>
              <a:t>  ), también conocido como </a:t>
            </a:r>
            <a:r>
              <a:rPr lang="es-ES" altLang="es-ES" b="1" dirty="0"/>
              <a:t>"Jardines de la Catarata"</a:t>
            </a:r>
            <a:r>
              <a:rPr lang="es-ES" altLang="es-ES" dirty="0"/>
              <a:t> debido a la cascada cercana,  es un parque público situado en Jalan Aire Terjun (Cascada Road) en George Town en la isla de Penang , Malasia . </a:t>
            </a:r>
          </a:p>
          <a:p>
            <a:pPr eaLnBrk="1" hangingPunct="1"/>
            <a:r>
              <a:rPr lang="es-ES" altLang="es-ES" dirty="0"/>
              <a:t> Los jardines originales fueron establecidos en 1884 a partir de una cantera antigua, bajo la supervisión de Charles Curtis , quien fue el primer superintendente.</a:t>
            </a:r>
          </a:p>
        </p:txBody>
      </p:sp>
    </p:spTree>
    <p:extLst>
      <p:ext uri="{BB962C8B-B14F-4D97-AF65-F5344CB8AC3E}">
        <p14:creationId xmlns:p14="http://schemas.microsoft.com/office/powerpoint/2010/main" val="2089479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6969968" cy="5111080"/>
          </a:xfrm>
        </p:spPr>
        <p:txBody>
          <a:bodyPr/>
          <a:lstStyle/>
          <a:p>
            <a:r>
              <a:rPr lang="es-ES" dirty="0"/>
              <a:t>Antes de la creación de los jardines de la actualidad, existen dos anteriores los jardines botánicos en la isla de Penang.</a:t>
            </a:r>
          </a:p>
          <a:p>
            <a:r>
              <a:rPr lang="es-ES" dirty="0"/>
              <a:t>En 1884, Nathaniel Cantley , Superintendente del Jardín Botánico de Singapur , estableció el actual Jardín Botánico y nombró a Charles Curtis como Asistente del Superintendente. </a:t>
            </a:r>
          </a:p>
          <a:p>
            <a:r>
              <a:rPr lang="es-ES" dirty="0"/>
              <a:t> En sus inicios, el Jardín Botánico del Departamento fue administrado por el Departamento de Jardines y Bosques de la liquidación del Estrecho . </a:t>
            </a:r>
          </a:p>
          <a:p>
            <a:endParaRPr lang="es-ES" dirty="0"/>
          </a:p>
        </p:txBody>
      </p:sp>
    </p:spTree>
    <p:extLst>
      <p:ext uri="{BB962C8B-B14F-4D97-AF65-F5344CB8AC3E}">
        <p14:creationId xmlns:p14="http://schemas.microsoft.com/office/powerpoint/2010/main" val="1470986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Marcador de contenido"/>
          <p:cNvSpPr>
            <a:spLocks noGrp="1"/>
          </p:cNvSpPr>
          <p:nvPr>
            <p:ph sz="quarter" idx="1"/>
          </p:nvPr>
        </p:nvSpPr>
        <p:spPr>
          <a:xfrm>
            <a:off x="914400" y="549275"/>
            <a:ext cx="7041976" cy="5832475"/>
          </a:xfrm>
        </p:spPr>
        <p:txBody>
          <a:bodyPr/>
          <a:lstStyle/>
          <a:p>
            <a:pPr eaLnBrk="1" hangingPunct="1"/>
            <a:r>
              <a:rPr lang="es-ES" altLang="es-ES" dirty="0"/>
              <a:t>Se dedican principalmente al cultivo de plantas comerciales, la inspección de cultivos y asesoramiento a la comunidad de la siembra. Cuando los trabajos vinculados a los cultivos económicos y la silvicultura se hizo cargo de los Departamentos de Agricultura y Silvicultura, Curtis se hizo responsable del diseño de los jardines botánicos y su transformación de un sitio de antigua cantera de granito.</a:t>
            </a:r>
          </a:p>
          <a:p>
            <a:pPr eaLnBrk="1" hangingPunct="1"/>
            <a:r>
              <a:rPr lang="es-ES" altLang="es-ES" dirty="0"/>
              <a:t>En la época Curtis  tres "Jardines Experimental" se establecieron, entre ellos el "Waterfall Gardens Nursery" (580 m) que se desarrolló en el presente Jardín Botánico, el "Vivero de Hill Top" .</a:t>
            </a:r>
          </a:p>
        </p:txBody>
      </p:sp>
    </p:spTree>
    <p:extLst>
      <p:ext uri="{BB962C8B-B14F-4D97-AF65-F5344CB8AC3E}">
        <p14:creationId xmlns:p14="http://schemas.microsoft.com/office/powerpoint/2010/main" val="3093707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Marcador de contenido"/>
          <p:cNvSpPr>
            <a:spLocks noGrp="1"/>
          </p:cNvSpPr>
          <p:nvPr>
            <p:ph sz="quarter" idx="1"/>
          </p:nvPr>
        </p:nvSpPr>
        <p:spPr>
          <a:xfrm>
            <a:off x="914400" y="692150"/>
            <a:ext cx="7113984" cy="5327650"/>
          </a:xfrm>
        </p:spPr>
        <p:txBody>
          <a:bodyPr>
            <a:normAutofit lnSpcReduction="10000"/>
          </a:bodyPr>
          <a:lstStyle/>
          <a:p>
            <a:pPr eaLnBrk="1" hangingPunct="1"/>
            <a:r>
              <a:rPr lang="es-ES" altLang="es-ES" dirty="0"/>
              <a:t>Más tarde el nombre de "Jardín de Gobierno Bungalow", y la "Nursery Llanos", más adelante que comprende la residencia del Gobierno. </a:t>
            </a:r>
            <a:endParaRPr lang="es-ES" altLang="es-ES" baseline="30000" dirty="0"/>
          </a:p>
          <a:p>
            <a:pPr eaLnBrk="1" hangingPunct="1"/>
            <a:r>
              <a:rPr lang="es-ES" altLang="es-ES" dirty="0"/>
              <a:t> Ubicado en 579 m, con una precipitación media anual en la década de 1890, de 381 cm, el sitio de los Jardines Botánicos abarca más de 29 hectáreas, que comprende una porción media importante, de la cascada del valle del río por debajo de la cascada que cae en cascada desde una altura de más de 120 m.</a:t>
            </a:r>
          </a:p>
          <a:p>
            <a:r>
              <a:rPr lang="es-ES" altLang="es-ES" dirty="0"/>
              <a:t> Las fuertes lluvias a menudo resultaba en problemas de gestión, y deslizamientos de tierra en la "parte más empinada de los motivos".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833787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sz="quarter" idx="1"/>
          </p:nvPr>
        </p:nvSpPr>
        <p:spPr>
          <a:xfrm>
            <a:off x="914400" y="692696"/>
            <a:ext cx="7258000" cy="5760640"/>
          </a:xfrm>
        </p:spPr>
        <p:txBody>
          <a:bodyPr/>
          <a:lstStyle/>
          <a:p>
            <a:pPr eaLnBrk="1" hangingPunct="1"/>
            <a:r>
              <a:rPr lang="es-ES" altLang="es-ES" dirty="0"/>
              <a:t>El tercer Jardín Botánico se ubico finalmente en el valle del río Cascada en terrenos adquiridos por el gobierno colonial de 1884-1885 para este propósito.</a:t>
            </a:r>
          </a:p>
          <a:p>
            <a:pPr eaLnBrk="1" hangingPunct="1"/>
            <a:r>
              <a:rPr lang="es-ES" altLang="es-ES" dirty="0"/>
              <a:t> Registros de Curtis que gran parte de esta tierra era propiedad de un tal señor Hogan.</a:t>
            </a:r>
          </a:p>
          <a:p>
            <a:pPr eaLnBrk="1" hangingPunct="1"/>
            <a:r>
              <a:rPr lang="es-ES" altLang="es-ES" dirty="0"/>
              <a:t>Por su nombramiento como el primer superintendente del Jardín Botánico, Curtis fue presentado con un valle tropical, incluyendo una plantación de nuez moscada, con las estructuras asociadas, y un lugar prominente en la pista y al pie de la "Gran Cascada". </a:t>
            </a:r>
          </a:p>
        </p:txBody>
      </p:sp>
    </p:spTree>
    <p:extLst>
      <p:ext uri="{BB962C8B-B14F-4D97-AF65-F5344CB8AC3E}">
        <p14:creationId xmlns:p14="http://schemas.microsoft.com/office/powerpoint/2010/main" val="4268262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sz="quarter" idx="1"/>
          </p:nvPr>
        </p:nvSpPr>
        <p:spPr>
          <a:xfrm>
            <a:off x="914400" y="620713"/>
            <a:ext cx="6897960" cy="5399087"/>
          </a:xfrm>
        </p:spPr>
        <p:txBody>
          <a:bodyPr>
            <a:normAutofit/>
          </a:bodyPr>
          <a:lstStyle/>
          <a:p>
            <a:pPr eaLnBrk="1" hangingPunct="1"/>
            <a:r>
              <a:rPr lang="es-ES" altLang="es-ES" dirty="0"/>
              <a:t>Mientras que un ávido y reconocido botánico y colector de plantas, que demostró ser un diseñador de jardines creativo en la elaboración del diseño y desarrollo de los jardines.</a:t>
            </a:r>
          </a:p>
          <a:p>
            <a:pPr eaLnBrk="1" hangingPunct="1"/>
            <a:r>
              <a:rPr lang="es-ES" altLang="es-ES" dirty="0"/>
              <a:t>Los jardines ocupan 29 hectáreas. en un valle descrito como "un anfiteatro de colinas" cubierto con lluvias exuberantes y bosques tropicales.</a:t>
            </a:r>
          </a:p>
          <a:p>
            <a:pPr eaLnBrk="1" hangingPunct="1"/>
            <a:r>
              <a:rPr lang="es-ES" altLang="es-ES" dirty="0"/>
              <a:t>Su exuberante vegetación y tranquilidad lo convierten en un parque favorito y un popular destino turístico. </a:t>
            </a:r>
          </a:p>
        </p:txBody>
      </p:sp>
    </p:spTree>
    <p:extLst>
      <p:ext uri="{BB962C8B-B14F-4D97-AF65-F5344CB8AC3E}">
        <p14:creationId xmlns:p14="http://schemas.microsoft.com/office/powerpoint/2010/main" val="2143732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Es único patrimonio natural de Penang, al ser el único jardín de su tipo en Malasia.</a:t>
            </a:r>
          </a:p>
          <a:p>
            <a:r>
              <a:rPr lang="es-ES" dirty="0"/>
              <a:t> Además de ser un repositorio de flora y fauna, únicas en el país y la región, que sirve como un "pulmón verde" para el área metropolitana de Penang. </a:t>
            </a:r>
          </a:p>
          <a:p>
            <a:r>
              <a:rPr lang="es-ES" dirty="0"/>
              <a:t>Por lo tanto, el jardín es un lugar de recreación popular.</a:t>
            </a:r>
          </a:p>
          <a:p>
            <a:r>
              <a:rPr lang="es-ES" dirty="0"/>
              <a:t>Las actividades incluyen trotar, caminar, trekking selva y aeróbic.</a:t>
            </a:r>
          </a:p>
          <a:p>
            <a:r>
              <a:rPr lang="es-ES" dirty="0"/>
              <a:t>Entre la flora de los jardines, más visibles son el árbol de bola de cañón ( Couroupita guianensis )  y el gran contrafuerte raíces del Árbol Sengkuang ( Dracontomelon dao ).  </a:t>
            </a:r>
          </a:p>
          <a:p>
            <a:endParaRPr lang="es-ES" dirty="0"/>
          </a:p>
        </p:txBody>
      </p:sp>
    </p:spTree>
    <p:extLst>
      <p:ext uri="{BB962C8B-B14F-4D97-AF65-F5344CB8AC3E}">
        <p14:creationId xmlns:p14="http://schemas.microsoft.com/office/powerpoint/2010/main" val="1330664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914400" y="476250"/>
            <a:ext cx="7185992" cy="5543550"/>
          </a:xfrm>
        </p:spPr>
        <p:txBody>
          <a:bodyPr>
            <a:normAutofit lnSpcReduction="10000"/>
          </a:bodyPr>
          <a:lstStyle/>
          <a:p>
            <a:r>
              <a:rPr lang="es-ES" altLang="es-ES" dirty="0"/>
              <a:t>También está la palma Pinang ( Areca catechu ) que prestó su nombre a la isla de Penang, y el Lirio Negro ( Tacca integrifolia )  , con su exclusivo color púrpura-negro flores de colores. </a:t>
            </a:r>
          </a:p>
          <a:p>
            <a:pPr eaLnBrk="1" hangingPunct="1"/>
            <a:r>
              <a:rPr lang="es-ES" altLang="es-ES" dirty="0"/>
              <a:t>El árbol de Vela ( </a:t>
            </a:r>
            <a:r>
              <a:rPr lang="es-ES" altLang="es-ES" i="1" dirty="0"/>
              <a:t>Parmentiera cereifera</a:t>
            </a:r>
            <a:r>
              <a:rPr lang="es-ES" altLang="es-ES" dirty="0"/>
              <a:t> ),  de la zapatilla de orquídeas endémicas ( </a:t>
            </a:r>
            <a:r>
              <a:rPr lang="es-ES" altLang="es-ES" i="1" dirty="0"/>
              <a:t>Paphiopedilum barbatum</a:t>
            </a:r>
            <a:r>
              <a:rPr lang="es-ES" altLang="es-ES" dirty="0"/>
              <a:t> )  y el jengibre, el </a:t>
            </a:r>
            <a:r>
              <a:rPr lang="es-ES" altLang="es-ES" i="1" dirty="0"/>
              <a:t>Geoctachys penangensis</a:t>
            </a:r>
            <a:r>
              <a:rPr lang="es-ES" altLang="es-ES" dirty="0"/>
              <a:t>,  también se puede encontrar en los jardines.</a:t>
            </a:r>
          </a:p>
          <a:p>
            <a:r>
              <a:rPr lang="es-ES" altLang="es-ES" dirty="0"/>
              <a:t>También hay colecciones de especies raras de plantas ubicado en la Casa de Fern, Palm Collection, Paseo aráceas, orquideario, el Conservatorio de Perdana, Casa Cactus, las Bromelias y la Cámara de Begonia, jardín de hierbas, Rockery Fern, Rockery Sol, y el jardín formal. </a:t>
            </a:r>
          </a:p>
          <a:p>
            <a:endParaRPr lang="es-ES" altLang="es-ES" dirty="0"/>
          </a:p>
        </p:txBody>
      </p:sp>
    </p:spTree>
    <p:extLst>
      <p:ext uri="{BB962C8B-B14F-4D97-AF65-F5344CB8AC3E}">
        <p14:creationId xmlns:p14="http://schemas.microsoft.com/office/powerpoint/2010/main" val="3161463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914400" y="1268760"/>
            <a:ext cx="7041976" cy="4751040"/>
          </a:xfrm>
        </p:spPr>
        <p:txBody>
          <a:bodyPr>
            <a:normAutofit/>
          </a:bodyPr>
          <a:lstStyle/>
          <a:p>
            <a:pPr eaLnBrk="1" hangingPunct="1"/>
            <a:r>
              <a:rPr lang="es-ES" altLang="es-ES" dirty="0"/>
              <a:t>El camino en todo el estanque de nenúfares ofrece el acceso a la selva tropical, a poca distancia de la puerta de los Jardines Botánicos. </a:t>
            </a:r>
          </a:p>
          <a:p>
            <a:pPr eaLnBrk="1" hangingPunct="1"/>
            <a:r>
              <a:rPr lang="es-ES" altLang="es-ES" dirty="0"/>
              <a:t>El pie de la carretera circular inferior pasa dos grupos prominentes de las palmas y las agrupaciones de bambú a lo largo de la catarata del río.</a:t>
            </a:r>
          </a:p>
          <a:p>
            <a:pPr eaLnBrk="1" hangingPunct="1"/>
            <a:r>
              <a:rPr lang="es-ES" altLang="es-ES" dirty="0"/>
              <a:t> Dos casas de orquídeas proporcionar una comparación entre los híbridos cultivados y silvestres de especies de orquídeas. </a:t>
            </a:r>
          </a:p>
        </p:txBody>
      </p:sp>
    </p:spTree>
    <p:extLst>
      <p:ext uri="{BB962C8B-B14F-4D97-AF65-F5344CB8AC3E}">
        <p14:creationId xmlns:p14="http://schemas.microsoft.com/office/powerpoint/2010/main" val="237309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sz="quarter" idx="1"/>
          </p:nvPr>
        </p:nvSpPr>
        <p:spPr>
          <a:xfrm>
            <a:off x="914400" y="620713"/>
            <a:ext cx="6897960" cy="5399087"/>
          </a:xfrm>
        </p:spPr>
        <p:txBody>
          <a:bodyPr/>
          <a:lstStyle/>
          <a:p>
            <a:r>
              <a:rPr lang="es-ES" altLang="es-ES" dirty="0"/>
              <a:t>El mejor momento para admirar los árboles de floración es durante la estación seca, entre febrero y abril, cuando el Bungor Tailandia ( Lagerstroemia loudonii ), el javanés Cassia ( Cassia javanica ) y la trompeta Rosy ( Tabebuia rosea) están en plena floración.</a:t>
            </a:r>
          </a:p>
          <a:p>
            <a:pPr eaLnBrk="1" hangingPunct="1"/>
            <a:r>
              <a:rPr lang="es-ES" altLang="es-ES" dirty="0"/>
              <a:t>De la ruta de Lily Pond hay una subida al sitio de la antigua casa de Charles Curtis, aunque sólo unos cuantos ladrillos aún se pueden ver.</a:t>
            </a:r>
          </a:p>
          <a:p>
            <a:pPr eaLnBrk="1" hangingPunct="1"/>
            <a:r>
              <a:rPr lang="es-ES" altLang="es-ES" dirty="0"/>
              <a:t>Varios caminos de senderismo  de los Jardines Botánicos, a Penang Hill y el Monte Olivia en el norte.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410011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penangpage.com/botanic/garden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8331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penangpage.com/botanic/garden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1481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penangpage.com/botanic/garden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301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penangpage.com/botanic/garden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7658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penangpage.com/botanic/garden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877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penangpage.com/botanic/garden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5564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penangpage.com/botanic/garden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6523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penangpage.com/botanic/garden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423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great-controversy-movie.com/blog/dannys-pics/malaysia/penang-botanical-gard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8639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acgfromhereon.files.wordpress.com/2010/02/img_28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4015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static.panoramio.com/photos/original/345625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2127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4.bp.blogspot.com/_wmdKwEj1wGg/TEGVLv76NQI/AAAAAAAAAaA/JRQkUHWaMuE/s1600/_DSC01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3250"/>
            <a:ext cx="9144000" cy="803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114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4.bp.blogspot.com/_wmdKwEj1wGg/TEGVLE6IDAI/AAAAAAAAAZ4/5yguu24bvf8/s1600/_DSC01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9534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3.bp.blogspot.com/_aJy4WOsAe6I/TN3raO8PQ-I/AAAAAAAAAII/s3GD3TEHCIw/s1600/IMG_008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7184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ttp://3.bp.blogspot.com/_aJy4WOsAe6I/TN3rZkB9JDI/AAAAAAAAAIA/xSteNK15zFM/s1600/IMG_00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 y="-136525"/>
            <a:ext cx="90932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7239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4.bp.blogspot.com/-elu6k1UDfs4/TWgVheYq-jI/AAAAAAAAALQ/ImzzsEo_R3s/s1600/491868015DNNlRG_f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9831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1.bp.blogspot.com/_Hc1gveVUX68/S8vUWRhia-I/AAAAAAAAAEg/NCc3EsaQLHY/s1600/PC2610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410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3.bp.blogspot.com/-PYq6Tps9WtQ/Tjytmnn68PI/AAAAAAAAJFM/Od4ZLqkMsME/s1600/Penang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274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1.bp.blogspot.com/-KFQ65jWjqlk/Tjy0FZ3RXgI/AAAAAAAAJIM/ql3x7vVR5_Y/s1600/GJ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 y="0"/>
            <a:ext cx="9039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86153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bestmelakaguide.com/image/taman-botanical-melaka/botanical-loc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7213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enang.-Botanical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6584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enang Botanical Gardens.-4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2005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enang Botanical Gardens.-6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73344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enang Botanical Garden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9287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descr="Penang Botanical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42131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Penang Botanical Gardens.-3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25849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bymytwofeet.files.wordpress.com/2011/06/dsc061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9212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Título"/>
          <p:cNvSpPr>
            <a:spLocks noGrp="1"/>
          </p:cNvSpPr>
          <p:nvPr>
            <p:ph type="title"/>
          </p:nvPr>
        </p:nvSpPr>
        <p:spPr/>
        <p:txBody>
          <a:bodyPr/>
          <a:lstStyle/>
          <a:p>
            <a:pPr eaLnBrk="1" hangingPunct="1"/>
            <a:r>
              <a:rPr lang="es-ES" altLang="es-ES" dirty="0"/>
              <a:t>Floria 2010.-Putrajaya</a:t>
            </a:r>
          </a:p>
        </p:txBody>
      </p:sp>
      <p:sp>
        <p:nvSpPr>
          <p:cNvPr id="101379" name="2 Marcador de contenido"/>
          <p:cNvSpPr>
            <a:spLocks noGrp="1"/>
          </p:cNvSpPr>
          <p:nvPr>
            <p:ph sz="quarter" idx="1"/>
          </p:nvPr>
        </p:nvSpPr>
        <p:spPr>
          <a:xfrm>
            <a:off x="914400" y="1628800"/>
            <a:ext cx="6969968" cy="5544615"/>
          </a:xfrm>
        </p:spPr>
        <p:txBody>
          <a:bodyPr>
            <a:normAutofit lnSpcReduction="10000"/>
          </a:bodyPr>
          <a:lstStyle/>
          <a:p>
            <a:pPr eaLnBrk="1" hangingPunct="1"/>
            <a:r>
              <a:rPr lang="es-ES" altLang="es-ES" dirty="0"/>
              <a:t>Después de exitosos shows en 2007, 2009 y con más de 600 000 visitantes de todo el mundo en 2010, FLORIA regresa y está dispuesto a ser aún más espectacular y colorida. </a:t>
            </a:r>
          </a:p>
          <a:p>
            <a:pPr eaLnBrk="1" hangingPunct="1"/>
            <a:r>
              <a:rPr lang="es-ES" altLang="es-ES" dirty="0"/>
              <a:t>El festival muestra lo mejor del paisaje de Malasia e internacionales y la industria de la horticultura de productos panorama comercial para presentar diseño de jardines y arreglos florales. </a:t>
            </a:r>
          </a:p>
          <a:p>
            <a:pPr eaLnBrk="1" hangingPunct="1"/>
            <a:r>
              <a:rPr lang="es-ES" altLang="es-ES" dirty="0"/>
              <a:t>Expositores de Malasia y otros países crearán muestra excepcional y presentaciones en un parque de establecimiento. </a:t>
            </a:r>
            <a:br>
              <a:rPr lang="es-ES" altLang="es-ES" dirty="0"/>
            </a:br>
            <a:br>
              <a:rPr lang="es-ES" altLang="es-ES" dirty="0"/>
            </a:br>
            <a:endParaRPr lang="es-ES" altLang="es-ES" dirty="0"/>
          </a:p>
        </p:txBody>
      </p:sp>
    </p:spTree>
    <p:extLst>
      <p:ext uri="{BB962C8B-B14F-4D97-AF65-F5344CB8AC3E}">
        <p14:creationId xmlns:p14="http://schemas.microsoft.com/office/powerpoint/2010/main" val="9133552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914400" y="404813"/>
            <a:ext cx="6969968" cy="5614987"/>
          </a:xfrm>
        </p:spPr>
        <p:txBody>
          <a:bodyPr>
            <a:normAutofit lnSpcReduction="10000"/>
          </a:bodyPr>
          <a:lstStyle/>
          <a:p>
            <a:pPr eaLnBrk="1" hangingPunct="1"/>
            <a:r>
              <a:rPr lang="es-ES" altLang="es-ES" dirty="0"/>
              <a:t>Con el tema "Roses Are Forever", FLORIA 2011 será un escaparate de la mayor colección de rosas en plena floración en una pantalla tema del jardín al aire libre y bajo techo.</a:t>
            </a:r>
          </a:p>
          <a:p>
            <a:pPr eaLnBrk="1" hangingPunct="1"/>
            <a:r>
              <a:rPr lang="es-ES" altLang="es-ES" b="1" dirty="0"/>
              <a:t>Floria Putrajaya Flores y Jardín Festival 2010</a:t>
            </a:r>
            <a:r>
              <a:rPr lang="es-ES" altLang="es-ES" dirty="0"/>
              <a:t> está de vuelta otra vez y se llevará a cabo del 10 al 18 en </a:t>
            </a:r>
            <a:r>
              <a:rPr lang="es-ES" altLang="es-ES" b="1" dirty="0"/>
              <a:t>la</a:t>
            </a:r>
            <a:r>
              <a:rPr lang="es-ES" altLang="es-ES" dirty="0"/>
              <a:t> línea de costa </a:t>
            </a:r>
            <a:r>
              <a:rPr lang="es-ES" altLang="es-ES" b="1" dirty="0"/>
              <a:t>del Precinto 2 en Putrajaya,</a:t>
            </a:r>
            <a:r>
              <a:rPr lang="es-ES" altLang="es-ES" dirty="0"/>
              <a:t> Malasia julio.</a:t>
            </a:r>
          </a:p>
          <a:p>
            <a:pPr eaLnBrk="1" hangingPunct="1"/>
            <a:r>
              <a:rPr lang="es-ES" altLang="es-ES" dirty="0"/>
              <a:t>El tema de este año, que es </a:t>
            </a:r>
            <a:r>
              <a:rPr lang="es-ES" altLang="es-ES" i="1" dirty="0"/>
              <a:t>"Esplendor Tropical"</a:t>
            </a:r>
            <a:r>
              <a:rPr lang="es-ES" altLang="es-ES" dirty="0"/>
              <a:t> también será el anfitrión de 10 diseñadores florales internacionales de todo el mundo. Entusiasta de algo mucho gusto saber acerca de como se llevará a cabo en las tiendas con aire acondicionado en el festival. Por otra parte, la entrada a este festival floral hermoso es gratis.</a:t>
            </a:r>
          </a:p>
        </p:txBody>
      </p:sp>
    </p:spTree>
    <p:extLst>
      <p:ext uri="{BB962C8B-B14F-4D97-AF65-F5344CB8AC3E}">
        <p14:creationId xmlns:p14="http://schemas.microsoft.com/office/powerpoint/2010/main" val="19948267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2.bp.blogspot.com/_sBx1I8XJ7uU/TDV3gfL940I/AAAAAAAAFAU/5HqKkp8zNeM/s1600/floria-putrajaya-flowe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43287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2.bp.blogspot.com/_sBx1I8XJ7uU/TDV7FT5djMI/AAAAAAAAFAc/aAs8b1cJqqk/s1600/floria-putrajaya-flower-garden-festiv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6775" cy="775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12460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kesshiteakiramenai.files.wordpress.com/2009/08/img_1831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6525"/>
            <a:ext cx="90932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52796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http://4.bp.blogspot.com/_Qu_dgn5HC8o/TFE5hXW_6NI/AAAAAAAABF8/odfcAX-1kLk/s1600/P10109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546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typicalgardener.files.wordpress.com/2011/07/img_764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20865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http://typicalgardener.files.wordpress.com/2011/07/img_7277-til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48880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typicalgardener.files.wordpress.com/2011/07/img_7286-til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11664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http://typicalgardener.files.wordpress.com/2011/07/img_7341-til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5538"/>
            <a:ext cx="9144000" cy="573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76110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typicalgardener.files.wordpress.com/2011/07/img_7808-til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84313"/>
            <a:ext cx="9144000" cy="537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26820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http://typicalgardener.files.wordpress.com/2011/07/img_727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29068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typicalgardener.files.wordpress.com/2011/07/img_7600-til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17365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ttp://typicalgardener.files.wordpress.com/2011/07/img_7687-til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66697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typicalgardener.files.wordpress.com/2011/07/img_7612-til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562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ttp://typicalgardener.files.wordpress.com/2011/07/img_77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6525"/>
            <a:ext cx="91440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24995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typicalgardener.files.wordpress.com/2011/07/img_7625-til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81556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ttp://typicalgardener.files.wordpress.com/2011/07/img_7324-til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9580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typicalgardener.files.wordpress.com/2011/07/img_764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25339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typicalgardener.files.wordpress.com/2011/07/img_768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70112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typicalgardener.files.wordpress.com/2011/07/img_77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0949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ttp://typicalgardener.files.wordpress.com/2011/07/img_784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7887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3.bp.blogspot.com/_H_YEyHTfTUI/TFcBdavc8MI/AAAAAAAAAnQ/eQcQPemwFWk/s1600/DSC019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88351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http://2.bp.blogspot.com/_H_YEyHTfTUI/TFg73uBlt_I/AAAAAAAAAnw/7SibsdKIpVo/s1600/DSC018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35439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4" descr="http://1.bp.blogspot.com/_wmdKwEj1wGg/TEC518yroZI/AAAAAAAAAZg/ws6o0225fwM/s1600/_DSC009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2166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2.bp.blogspot.com/_wmdKwEj1wGg/TEC508YQheI/AAAAAAAAAZQ/ssaLvZxeJvo/s1600/_DSC00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79" name="Picture 4" descr="http://3.bp.blogspot.com/_wmdKwEj1wGg/TEC51SUHAfI/AAAAAAAAAZY/-VDUvmx_DuI/s1600/_DSC009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53378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4.bp.blogspot.com/_wmdKwEj1wGg/TECsARWcNGI/AAAAAAAAAYU/k7vHSFGPxvA/s1600/_DSC008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4048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http://3.bp.blogspot.com/_wmdKwEj1wGg/TECsA5LFqKI/AAAAAAAAAYc/Nj64lsepSTU/s1600/_DSC019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91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63331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2.bp.blogspot.com/_wmdKwEj1wGg/TECr_8WoMTI/AAAAAAAAAYM/mVwCWEwb4TU/s1600/_DSC00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89916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55368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http://1.bp.blogspot.com/_wmdKwEj1wGg/TECr_HTGj4I/AAAAAAAAAYE/1qEBRwfBb0o/s1600/_DSC00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83458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1.bp.blogspot.com/_wmdKwEj1wGg/TEnM3oIDs6I/AAAAAAAAAbg/NfgaWErAXk4/s1600/_DSC02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91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53001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http://3.bp.blogspot.com/_wmdKwEj1wGg/TEnM2ru9FsI/AAAAAAAAAbQ/96-XLNM_nyc/s1600/_DSC02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4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88649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Gardens at Million Years Ston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07581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683568" y="274638"/>
            <a:ext cx="7241232" cy="1143000"/>
          </a:xfrm>
        </p:spPr>
        <p:txBody>
          <a:bodyPr/>
          <a:lstStyle/>
          <a:p>
            <a:pPr eaLnBrk="1" hangingPunct="1"/>
            <a:r>
              <a:rPr lang="es-ES" altLang="es-ES" dirty="0"/>
              <a:t>Queen Sirikit Botanic Garden</a:t>
            </a:r>
          </a:p>
        </p:txBody>
      </p:sp>
      <p:sp>
        <p:nvSpPr>
          <p:cNvPr id="7171" name="2 Marcador de contenido"/>
          <p:cNvSpPr>
            <a:spLocks noGrp="1"/>
          </p:cNvSpPr>
          <p:nvPr>
            <p:ph sz="quarter" idx="1"/>
          </p:nvPr>
        </p:nvSpPr>
        <p:spPr/>
        <p:txBody>
          <a:bodyPr/>
          <a:lstStyle/>
          <a:p>
            <a:pPr eaLnBrk="1" hangingPunct="1"/>
            <a:r>
              <a:rPr lang="es-ES" altLang="es-ES" b="1" dirty="0"/>
              <a:t>La reina Sirikit Botanical Garden</a:t>
            </a:r>
            <a:r>
              <a:rPr lang="es-ES" altLang="es-ES" dirty="0"/>
              <a:t> en Amphoe Mae Rim , provincia de Chiang Mai , Tailandia fue inaugurado en 1992 y se mantiene bajo los auspicios del Ministerio tailandés de Recursos Naturales y Medio Ambiente .</a:t>
            </a:r>
          </a:p>
          <a:p>
            <a:pPr eaLnBrk="1" hangingPunct="1"/>
            <a:r>
              <a:rPr lang="es-ES" altLang="es-ES" dirty="0"/>
              <a:t>El propósito de la instalación es de realizar y promover la investigación botánica, la biodiversidad y conservar los recursos naturales de las plantas de Tailandia.</a:t>
            </a:r>
          </a:p>
          <a:p>
            <a:pPr eaLnBrk="1" hangingPunct="1"/>
            <a:r>
              <a:rPr lang="es-ES" altLang="es-ES" dirty="0"/>
              <a:t>Originalmente llamado el Jardín Botánico de Mae Sa, que recibió el nombre de Sirikit, la Reina de Tailandia en 1994. </a:t>
            </a:r>
          </a:p>
          <a:p>
            <a:pPr eaLnBrk="1" hangingPunct="1"/>
            <a:endParaRPr lang="es-ES" altLang="es-ES" dirty="0"/>
          </a:p>
        </p:txBody>
      </p:sp>
    </p:spTree>
    <p:extLst>
      <p:ext uri="{BB962C8B-B14F-4D97-AF65-F5344CB8AC3E}">
        <p14:creationId xmlns:p14="http://schemas.microsoft.com/office/powerpoint/2010/main" val="1596422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lh6.ggpht.com/-iArsZSiLldc/SsBY7I52vHE/AAAAAAAAHLU/EjajAyl7G0c/THQueenSirikitBotanicGardenCN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14816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laptopgardener.com/wordpress/wp-content/uploads/2011/05/IMG_64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77509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medblogcontest.com/blog/11/wp-content/uploads/2010/12/P101033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67552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rchivo: IMG-7356 Gardenology.org qsbg11mar.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92731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thaiguidetochiangmai.com/wp-content/gallery/queen-sirikit-garden/queen-sirikit-garde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51364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Queen Sirikit Botanic Gard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02756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commondatastorage.googleapis.com/static.panoramio.com/photos/original/468566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9320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http://medblogcontest.com/blog/11/wp-content/uploads/2010/12/P10102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50663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chiangmainews.co.th/page/wp-content/uploads/2010/11/1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2547938"/>
            <a:ext cx="12153901" cy="9115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12236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lh4.ggpht.com/-2nh4xWEMwC8/R77RVlfoqVE/AAAAAAAABT8/Yty51PyPVlk/QueenSirikitBotanic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4947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images.cdn.fotopedia.com/eq304r1pgkg9a-C0OPUWSVdW0-origin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0475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4.bp.blogspot.com/-0gZY6WqPTAY/TY4NziqltHI/AAAAAAAABCc/S-3dnIGXRMM/s1600/16mac%252711%252CQ.sirikit%2B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8537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4.bp.blogspot.com/-BbP9lSJzZj8/TY4Q4rLp0ZI/AAAAAAAABCk/M4DMtq_JfA0/s1600/16mac%252711%252CQ.sirikit%2Bm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11463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2.bp.blogspot.com/_pee_NWgJyYE/TSV9plyoURI/AAAAAAAAAtI/kvOSefbbQGE/s1600/5jan%252711%252Cixora%2Bsunkist%2Byellow%2Bc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82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7010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4.bp.blogspot.com/_pee_NWgJyYE/TSV7V6LBiVI/AAAAAAAAAtA/OfILKWr6WCE/s1600/5jan%252711%252Cixora%2Bsunkist%2Byellow%2Bm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3273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3.bp.blogspot.com/_pee_NWgJyYE/TCIQc_oT6hI/AAAAAAAAAK8/ocTW5F2rNOo/s1600/23jun%2710,sunkist+c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7064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3.bp.blogspot.com/_pee_NWgJyYE/TBXV3aK6e8I/AAAAAAAAAJ0/FoBnwhvUrQg/s1600/14jun%2710,javanica+c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558873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1.bp.blogspot.com/_pee_NWgJyYE/TBXKkEwNUTI/AAAAAAAAAJc/zfb72erNMkw/s1600/14jun%2710,javanica+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936661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3.bp.blogspot.com/_pee_NWgJyYE/S9Yv39ZL44I/AAAAAAAAAEk/ZYv71GGi2VI/s1600/27apr%2710,african+tulip+m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94749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4.bp.blogspot.com/_pee_NWgJyYE/TUrgRbKCd5I/AAAAAAAAAyE/n_BvQZ_pa8E/s1600/4jan%252711%252Cacalypha%2Bsiamensis%2Bm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6667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4.bp.blogspot.com/-PipmeWYmJVE/Tbn_6wmtcmI/AAAAAAAABPs/xfpxJp7lcdA/s1600/27april%252711%252Cphyllantus%2Bc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07018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3.bp.blogspot.com/-QsUlqr9fe4k/TcH4QmCN-_I/AAAAAAAABQ8/VV8i_vOvFng/s1600/5may%252711%252Cruellia%2Bcolorata%2B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65498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descr="http://4.bp.blogspot.com/_vmRJz7Sp6ds/Sj4wP2ikT9I/AAAAAAAAFyI/kGAyfrMj7vA/s400/Caladiu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1041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2.bp.blogspot.com/_vmRJz7Sp6ds/Sl3xl-vfT4I/AAAAAAAAILU/jaGmgNPzYVI/s400/Alpinia+purpurata+(pin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7817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5jan'10,mussaenda+p.+m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11430000" cy="152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03283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2.bp.blogspot.com/_dQ3_30IgJxY/S73NtM7qF6I/AAAAAAAAB2k/h9RBnuinQNE/s1600/8apr%2710,bismarckia..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91821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73309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29jan'10,acalypha+m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15240000" cy="1022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44159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6" descr="http://1.bp.blogspot.com/_dQ3_30IgJxY/S1JG9UHXZwI/AAAAAAAABTY/YvIp64pCkRs/s400/16jan%2710,right+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8" descr="http://1.bp.blogspot.com/_dQ3_30IgJxY/S1JG8zMN4cI/AAAAAAAABTQ/sOiZxMz0pGo/s400/16jan%2710.ls+lef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429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10" descr="http://2.bp.blogspot.com/_dQ3_30IgJxY/S1JH5qa7SKI/AAAAAAAABTg/KFRz4H68n-4/s400/16jan%2710,cu.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155137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1.bp.blogspot.com/_dQ3_30IgJxY/S1nkWuyDr-I/AAAAAAAABYg/U1kSzEQhSWY/s400/23jan%2710,spinosa+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604301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2.bp.blogspot.com/_dQ3_30IgJxY/S1Z4xTiM31I/AAAAAAAABWQ/-MXhpT3dN4U/s400/20jan%2710,P.selloum+l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4" descr="http://4.bp.blogspot.com/_dQ3_30IgJxY/S1Z9jruNXHI/AAAAAAAABWY/laH_8QozXak/s400/20jan%2710,P.selloum+m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486225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4.bp.blogspot.com/_dQ3_30IgJxY/S1RO42rqEGI/AAAAAAAABUA/K1slS7SJvcE/s400/18jan%2710,+rhoe+c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504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1.bp.blogspot.com/_dQ3_30IgJxY/S1RKIe7FMAI/AAAAAAAABTw/7cj_aK6wCTg/s400/18jan%2710,rhoe+m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098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1.bp.blogspot.com/_dQ3_30IgJxY/S0UhRSp8oHI/AAAAAAAABSg/MgFovfHlqQA/s400/6jan%2710,bottle+brush+m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58020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3.bp.blogspot.com/_dQ3_30IgJxY/Sz_7UOFJgeI/AAAAAAAABQM/MmFbqMFYFjo/s400/3jan%2710,jatropha+c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19934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3.bp.blogspot.com/_dQ3_30IgJxY/Ss2zegIFvSI/AAAAAAAAArc/IuqorSBfeRg/s400/8oct%2709,codieu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968822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http://1.bp.blogspot.com/_dQ3_30IgJxY/S4RpAj00cxI/AAAAAAAABo0/iK_Yb6rPou4/s400/24feb%2710,spati..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808321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2.bp.blogspot.com/_dQ3_30IgJxY/S3FhCIwyLWI/AAAAAAAABiY/tqZsY6_eClg/s400/9feb%2710,turk%27s+cap+c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462713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3.bp.blogspot.com/_dQ3_30IgJxY/SyOSaPhB_NI/AAAAAAAABD0/5Zw_to-oaJ4/s400/12dec%2709,pagoda+flow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86130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1.bp.blogspot.com/_dQ3_30IgJxY/S5jw4aWVg_I/AAAAAAAABtU/yj5w-5nv0RY/s400/11mac%2710,duranta+repens+var.+c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136633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Queen Sirikit Botanic Gard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6775" cy="777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161377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Queen Sirikit Botanic Gard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96525" cy="772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27381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Queen Sirikit Botanic Gard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331450" cy="774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26056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Queen Sirikit Botanic Gard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367963" cy="777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4837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static.panoramio.com/photos/original/134077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666023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medblogcontest.com/blog/11/wp-content/uploads/2010/12/P101029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758812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medblogcontest.com/blog/11/wp-content/uploads/2010/12/P101026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500" y="-136525"/>
            <a:ext cx="90805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08828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medblogcontest.com/blog/11/wp-content/uploads/2010/12/P101031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500" y="-136525"/>
            <a:ext cx="9080500" cy="699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011592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medblogcontest.com/blog/11/wp-content/uploads/2010/12/P10102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428890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Queen Sikirit Park.-Tailandia.-a.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44012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Queen Siriki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933172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Queen Sirikit Botanic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79513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Queen Sirikit Botanic Garden.-.6.-Thai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271070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Queen_Sirikit_Park-hd-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702617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Queen_Sirikit_Park-Chatuchak_Distric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6066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21</TotalTime>
  <Words>1575</Words>
  <Application>Microsoft Office PowerPoint</Application>
  <PresentationFormat>Presentación en pantalla (4:3)</PresentationFormat>
  <Paragraphs>202</Paragraphs>
  <Slides>126</Slides>
  <Notes>79</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126</vt:i4>
      </vt:variant>
    </vt:vector>
  </HeadingPairs>
  <TitlesOfParts>
    <vt:vector size="133" baseType="lpstr">
      <vt:lpstr>Arial</vt:lpstr>
      <vt:lpstr>Calibri</vt:lpstr>
      <vt:lpstr>Century Schoolbook</vt:lpstr>
      <vt:lpstr>Wingdings</vt:lpstr>
      <vt:lpstr>Wingdings 2</vt:lpstr>
      <vt:lpstr>Default Theme</vt:lpstr>
      <vt:lpstr>Mirador</vt:lpstr>
      <vt:lpstr>ASIA.-LA VUELTA AL MUNDO EN 885 JARDINES MALASIA.- Penang Botanical Garden y otros</vt:lpstr>
      <vt:lpstr>Penang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Floria 2010.-Putrajaya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Queen Sirikit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2013-09-12T16:18:33Z</dcterms:created>
  <dcterms:modified xsi:type="dcterms:W3CDTF">2018-03-02T08:50:32Z</dcterms:modified>
</cp:coreProperties>
</file>