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3"/>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309" r:id="rId25"/>
    <p:sldId id="335" r:id="rId26"/>
    <p:sldId id="319" r:id="rId27"/>
    <p:sldId id="321" r:id="rId28"/>
    <p:sldId id="325" r:id="rId29"/>
    <p:sldId id="336" r:id="rId30"/>
    <p:sldId id="320" r:id="rId31"/>
    <p:sldId id="311" r:id="rId32"/>
    <p:sldId id="312" r:id="rId33"/>
    <p:sldId id="283" r:id="rId34"/>
    <p:sldId id="279" r:id="rId35"/>
    <p:sldId id="281" r:id="rId36"/>
    <p:sldId id="280" r:id="rId37"/>
    <p:sldId id="282" r:id="rId38"/>
    <p:sldId id="284" r:id="rId39"/>
    <p:sldId id="285" r:id="rId40"/>
    <p:sldId id="286" r:id="rId41"/>
    <p:sldId id="287" r:id="rId42"/>
    <p:sldId id="288" r:id="rId43"/>
    <p:sldId id="292" r:id="rId44"/>
    <p:sldId id="297" r:id="rId45"/>
    <p:sldId id="294" r:id="rId46"/>
    <p:sldId id="296" r:id="rId47"/>
    <p:sldId id="295" r:id="rId48"/>
    <p:sldId id="306" r:id="rId49"/>
    <p:sldId id="307" r:id="rId50"/>
    <p:sldId id="289" r:id="rId51"/>
    <p:sldId id="290" r:id="rId52"/>
    <p:sldId id="291" r:id="rId53"/>
    <p:sldId id="293" r:id="rId54"/>
    <p:sldId id="298" r:id="rId55"/>
    <p:sldId id="299" r:id="rId56"/>
    <p:sldId id="300" r:id="rId57"/>
    <p:sldId id="301" r:id="rId58"/>
    <p:sldId id="302" r:id="rId59"/>
    <p:sldId id="303" r:id="rId60"/>
    <p:sldId id="304" r:id="rId61"/>
    <p:sldId id="305" r:id="rId62"/>
    <p:sldId id="308" r:id="rId63"/>
    <p:sldId id="313" r:id="rId64"/>
    <p:sldId id="314" r:id="rId65"/>
    <p:sldId id="315" r:id="rId66"/>
    <p:sldId id="316" r:id="rId67"/>
    <p:sldId id="317" r:id="rId68"/>
    <p:sldId id="318" r:id="rId69"/>
    <p:sldId id="322" r:id="rId70"/>
    <p:sldId id="323" r:id="rId71"/>
    <p:sldId id="324" r:id="rId72"/>
    <p:sldId id="326" r:id="rId73"/>
    <p:sldId id="327" r:id="rId74"/>
    <p:sldId id="328" r:id="rId75"/>
    <p:sldId id="329" r:id="rId76"/>
    <p:sldId id="330" r:id="rId77"/>
    <p:sldId id="331" r:id="rId78"/>
    <p:sldId id="332" r:id="rId79"/>
    <p:sldId id="333" r:id="rId80"/>
    <p:sldId id="334" r:id="rId81"/>
    <p:sldId id="337" r:id="rId82"/>
    <p:sldId id="369" r:id="rId83"/>
    <p:sldId id="370" r:id="rId84"/>
    <p:sldId id="338" r:id="rId85"/>
    <p:sldId id="357" r:id="rId86"/>
    <p:sldId id="344" r:id="rId87"/>
    <p:sldId id="356" r:id="rId88"/>
    <p:sldId id="348" r:id="rId89"/>
    <p:sldId id="343" r:id="rId90"/>
    <p:sldId id="351" r:id="rId91"/>
    <p:sldId id="340" r:id="rId92"/>
    <p:sldId id="341" r:id="rId93"/>
    <p:sldId id="342" r:id="rId94"/>
    <p:sldId id="346" r:id="rId95"/>
    <p:sldId id="354" r:id="rId96"/>
    <p:sldId id="353" r:id="rId97"/>
    <p:sldId id="347" r:id="rId98"/>
    <p:sldId id="349" r:id="rId99"/>
    <p:sldId id="350" r:id="rId100"/>
    <p:sldId id="352" r:id="rId101"/>
    <p:sldId id="355" r:id="rId102"/>
    <p:sldId id="358" r:id="rId103"/>
    <p:sldId id="378" r:id="rId104"/>
    <p:sldId id="379" r:id="rId105"/>
    <p:sldId id="380" r:id="rId106"/>
    <p:sldId id="381" r:id="rId107"/>
    <p:sldId id="382" r:id="rId108"/>
    <p:sldId id="359" r:id="rId109"/>
    <p:sldId id="360" r:id="rId110"/>
    <p:sldId id="361" r:id="rId111"/>
    <p:sldId id="362" r:id="rId112"/>
    <p:sldId id="363" r:id="rId113"/>
    <p:sldId id="365" r:id="rId114"/>
    <p:sldId id="366" r:id="rId115"/>
    <p:sldId id="367" r:id="rId116"/>
    <p:sldId id="368" r:id="rId117"/>
    <p:sldId id="371" r:id="rId118"/>
    <p:sldId id="372" r:id="rId119"/>
    <p:sldId id="374" r:id="rId120"/>
    <p:sldId id="375" r:id="rId121"/>
    <p:sldId id="376"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4F4E2B-DD6F-4052-81AF-DA0E3EC525E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C4F609-3533-4BCD-8B11-E87F1D533075}" type="slidenum">
              <a:rPr lang="es-ES" smtClean="0"/>
              <a:t>‹Nº›</a:t>
            </a:fld>
            <a:endParaRPr lang="es-ES" dirty="0"/>
          </a:p>
        </p:txBody>
      </p:sp>
    </p:spTree>
    <p:extLst>
      <p:ext uri="{BB962C8B-B14F-4D97-AF65-F5344CB8AC3E}">
        <p14:creationId xmlns:p14="http://schemas.microsoft.com/office/powerpoint/2010/main" val="155468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43537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98491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130984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922977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5552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074450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375757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75777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393913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3671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512830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05558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Shalimar_gardens </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264643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003117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225440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84836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Shalimar_gardens .-Lahore</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715814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311094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434286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331409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886918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931664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229395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686296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166970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730213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403227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879758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185909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851561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884393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554238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6983050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472816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116706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06720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334603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618033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75493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2783154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464755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5829292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972862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63534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238118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464752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449159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180102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1600665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9531765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22915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475123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8523059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4530655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2188606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792544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0128976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2297107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5335872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Srinagar.-.-Shalamar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681063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Sniragar-Shalamar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5650379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Lahore.-Shalamar Gardens.</a:t>
            </a:r>
          </a:p>
          <a:p>
            <a:endParaRPr lang="es-ES" dirty="0"/>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7275033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 Gardens.-Kashmir.-India</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21638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 Gardens.-kashmir-may-</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8888502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 Gardens.-</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5733048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 Gardens.-Lahore</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0507423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 Gardens Srinagar</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6479714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Shalimar_gardens Srinagar</a:t>
            </a:r>
          </a:p>
        </p:txBody>
      </p:sp>
      <p:sp>
        <p:nvSpPr>
          <p:cNvPr id="4" name="3 Marcador de número de diapositiva"/>
          <p:cNvSpPr>
            <a:spLocks noGrp="1"/>
          </p:cNvSpPr>
          <p:nvPr>
            <p:ph type="sldNum" sz="quarter" idx="10"/>
          </p:nvPr>
        </p:nvSpPr>
        <p:spPr/>
        <p:txBody>
          <a:bodyPr/>
          <a:lstStyle/>
          <a:p>
            <a:fld id="{71829597-B16A-4EE5-93C6-6757F08B890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812829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83</a:t>
            </a:fld>
            <a:endParaRPr lang="es-ES" dirty="0"/>
          </a:p>
        </p:txBody>
      </p:sp>
    </p:spTree>
    <p:extLst>
      <p:ext uri="{BB962C8B-B14F-4D97-AF65-F5344CB8AC3E}">
        <p14:creationId xmlns:p14="http://schemas.microsoft.com/office/powerpoint/2010/main" val="12682537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84</a:t>
            </a:fld>
            <a:endParaRPr lang="es-ES" dirty="0"/>
          </a:p>
        </p:txBody>
      </p:sp>
    </p:spTree>
    <p:extLst>
      <p:ext uri="{BB962C8B-B14F-4D97-AF65-F5344CB8AC3E}">
        <p14:creationId xmlns:p14="http://schemas.microsoft.com/office/powerpoint/2010/main" val="10106115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85</a:t>
            </a:fld>
            <a:endParaRPr lang="es-ES" dirty="0"/>
          </a:p>
        </p:txBody>
      </p:sp>
    </p:spTree>
    <p:extLst>
      <p:ext uri="{BB962C8B-B14F-4D97-AF65-F5344CB8AC3E}">
        <p14:creationId xmlns:p14="http://schemas.microsoft.com/office/powerpoint/2010/main" val="42048193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86</a:t>
            </a:fld>
            <a:endParaRPr lang="es-ES" dirty="0"/>
          </a:p>
        </p:txBody>
      </p:sp>
    </p:spTree>
    <p:extLst>
      <p:ext uri="{BB962C8B-B14F-4D97-AF65-F5344CB8AC3E}">
        <p14:creationId xmlns:p14="http://schemas.microsoft.com/office/powerpoint/2010/main" val="32226207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87</a:t>
            </a:fld>
            <a:endParaRPr lang="es-ES" dirty="0"/>
          </a:p>
        </p:txBody>
      </p:sp>
    </p:spTree>
    <p:extLst>
      <p:ext uri="{BB962C8B-B14F-4D97-AF65-F5344CB8AC3E}">
        <p14:creationId xmlns:p14="http://schemas.microsoft.com/office/powerpoint/2010/main" val="25740169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88</a:t>
            </a:fld>
            <a:endParaRPr lang="es-ES" dirty="0"/>
          </a:p>
        </p:txBody>
      </p:sp>
    </p:spTree>
    <p:extLst>
      <p:ext uri="{BB962C8B-B14F-4D97-AF65-F5344CB8AC3E}">
        <p14:creationId xmlns:p14="http://schemas.microsoft.com/office/powerpoint/2010/main" val="20422995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89</a:t>
            </a:fld>
            <a:endParaRPr lang="es-ES" dirty="0"/>
          </a:p>
        </p:txBody>
      </p:sp>
    </p:spTree>
    <p:extLst>
      <p:ext uri="{BB962C8B-B14F-4D97-AF65-F5344CB8AC3E}">
        <p14:creationId xmlns:p14="http://schemas.microsoft.com/office/powerpoint/2010/main" val="27159199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Bagh-e-fin kashan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90</a:t>
            </a:fld>
            <a:endParaRPr lang="es-ES" dirty="0"/>
          </a:p>
        </p:txBody>
      </p:sp>
    </p:spTree>
    <p:extLst>
      <p:ext uri="{BB962C8B-B14F-4D97-AF65-F5344CB8AC3E}">
        <p14:creationId xmlns:p14="http://schemas.microsoft.com/office/powerpoint/2010/main" val="35972606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91</a:t>
            </a:fld>
            <a:endParaRPr lang="es-ES" dirty="0"/>
          </a:p>
        </p:txBody>
      </p:sp>
    </p:spTree>
    <p:extLst>
      <p:ext uri="{BB962C8B-B14F-4D97-AF65-F5344CB8AC3E}">
        <p14:creationId xmlns:p14="http://schemas.microsoft.com/office/powerpoint/2010/main" val="30717430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92</a:t>
            </a:fld>
            <a:endParaRPr lang="es-ES" dirty="0"/>
          </a:p>
        </p:txBody>
      </p:sp>
    </p:spTree>
    <p:extLst>
      <p:ext uri="{BB962C8B-B14F-4D97-AF65-F5344CB8AC3E}">
        <p14:creationId xmlns:p14="http://schemas.microsoft.com/office/powerpoint/2010/main" val="24031886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93</a:t>
            </a:fld>
            <a:endParaRPr lang="es-ES" dirty="0"/>
          </a:p>
        </p:txBody>
      </p:sp>
    </p:spTree>
    <p:extLst>
      <p:ext uri="{BB962C8B-B14F-4D97-AF65-F5344CB8AC3E}">
        <p14:creationId xmlns:p14="http://schemas.microsoft.com/office/powerpoint/2010/main" val="16444955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94</a:t>
            </a:fld>
            <a:endParaRPr lang="es-ES" dirty="0"/>
          </a:p>
        </p:txBody>
      </p:sp>
    </p:spTree>
    <p:extLst>
      <p:ext uri="{BB962C8B-B14F-4D97-AF65-F5344CB8AC3E}">
        <p14:creationId xmlns:p14="http://schemas.microsoft.com/office/powerpoint/2010/main" val="27477307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95</a:t>
            </a:fld>
            <a:endParaRPr lang="es-ES" dirty="0"/>
          </a:p>
        </p:txBody>
      </p:sp>
    </p:spTree>
    <p:extLst>
      <p:ext uri="{BB962C8B-B14F-4D97-AF65-F5344CB8AC3E}">
        <p14:creationId xmlns:p14="http://schemas.microsoft.com/office/powerpoint/2010/main" val="40003133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96</a:t>
            </a:fld>
            <a:endParaRPr lang="es-ES" dirty="0"/>
          </a:p>
        </p:txBody>
      </p:sp>
    </p:spTree>
    <p:extLst>
      <p:ext uri="{BB962C8B-B14F-4D97-AF65-F5344CB8AC3E}">
        <p14:creationId xmlns:p14="http://schemas.microsoft.com/office/powerpoint/2010/main" val="37600359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97</a:t>
            </a:fld>
            <a:endParaRPr lang="es-ES" dirty="0"/>
          </a:p>
        </p:txBody>
      </p:sp>
    </p:spTree>
    <p:extLst>
      <p:ext uri="{BB962C8B-B14F-4D97-AF65-F5344CB8AC3E}">
        <p14:creationId xmlns:p14="http://schemas.microsoft.com/office/powerpoint/2010/main" val="8351416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98</a:t>
            </a:fld>
            <a:endParaRPr lang="es-ES" dirty="0"/>
          </a:p>
        </p:txBody>
      </p:sp>
    </p:spTree>
    <p:extLst>
      <p:ext uri="{BB962C8B-B14F-4D97-AF65-F5344CB8AC3E}">
        <p14:creationId xmlns:p14="http://schemas.microsoft.com/office/powerpoint/2010/main" val="25444707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99</a:t>
            </a:fld>
            <a:endParaRPr lang="es-ES" dirty="0"/>
          </a:p>
        </p:txBody>
      </p:sp>
    </p:spTree>
    <p:extLst>
      <p:ext uri="{BB962C8B-B14F-4D97-AF65-F5344CB8AC3E}">
        <p14:creationId xmlns:p14="http://schemas.microsoft.com/office/powerpoint/2010/main" val="2175306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–e-Fin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100</a:t>
            </a:fld>
            <a:endParaRPr lang="es-ES" dirty="0"/>
          </a:p>
        </p:txBody>
      </p:sp>
    </p:spTree>
    <p:extLst>
      <p:ext uri="{BB962C8B-B14F-4D97-AF65-F5344CB8AC3E}">
        <p14:creationId xmlns:p14="http://schemas.microsoft.com/office/powerpoint/2010/main" val="10400264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103</a:t>
            </a:fld>
            <a:endParaRPr lang="es-ES" dirty="0"/>
          </a:p>
        </p:txBody>
      </p:sp>
    </p:spTree>
    <p:extLst>
      <p:ext uri="{BB962C8B-B14F-4D97-AF65-F5344CB8AC3E}">
        <p14:creationId xmlns:p14="http://schemas.microsoft.com/office/powerpoint/2010/main" val="4874815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104</a:t>
            </a:fld>
            <a:endParaRPr lang="es-ES" dirty="0"/>
          </a:p>
        </p:txBody>
      </p:sp>
    </p:spTree>
    <p:extLst>
      <p:ext uri="{BB962C8B-B14F-4D97-AF65-F5344CB8AC3E}">
        <p14:creationId xmlns:p14="http://schemas.microsoft.com/office/powerpoint/2010/main" val="26237785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105</a:t>
            </a:fld>
            <a:endParaRPr lang="es-ES" dirty="0"/>
          </a:p>
        </p:txBody>
      </p:sp>
    </p:spTree>
    <p:extLst>
      <p:ext uri="{BB962C8B-B14F-4D97-AF65-F5344CB8AC3E}">
        <p14:creationId xmlns:p14="http://schemas.microsoft.com/office/powerpoint/2010/main" val="184536710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106</a:t>
            </a:fld>
            <a:endParaRPr lang="es-ES" dirty="0"/>
          </a:p>
        </p:txBody>
      </p:sp>
    </p:spTree>
    <p:extLst>
      <p:ext uri="{BB962C8B-B14F-4D97-AF65-F5344CB8AC3E}">
        <p14:creationId xmlns:p14="http://schemas.microsoft.com/office/powerpoint/2010/main" val="40549199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107</a:t>
            </a:fld>
            <a:endParaRPr lang="es-ES" dirty="0"/>
          </a:p>
        </p:txBody>
      </p:sp>
    </p:spTree>
    <p:extLst>
      <p:ext uri="{BB962C8B-B14F-4D97-AF65-F5344CB8AC3E}">
        <p14:creationId xmlns:p14="http://schemas.microsoft.com/office/powerpoint/2010/main" val="38434531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108</a:t>
            </a:fld>
            <a:endParaRPr lang="es-ES" dirty="0"/>
          </a:p>
        </p:txBody>
      </p:sp>
    </p:spTree>
    <p:extLst>
      <p:ext uri="{BB962C8B-B14F-4D97-AF65-F5344CB8AC3E}">
        <p14:creationId xmlns:p14="http://schemas.microsoft.com/office/powerpoint/2010/main" val="30375300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109</a:t>
            </a:fld>
            <a:endParaRPr lang="es-ES" dirty="0"/>
          </a:p>
        </p:txBody>
      </p:sp>
    </p:spTree>
    <p:extLst>
      <p:ext uri="{BB962C8B-B14F-4D97-AF65-F5344CB8AC3E}">
        <p14:creationId xmlns:p14="http://schemas.microsoft.com/office/powerpoint/2010/main" val="32264298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110</a:t>
            </a:fld>
            <a:endParaRPr lang="es-ES" dirty="0"/>
          </a:p>
        </p:txBody>
      </p:sp>
    </p:spTree>
    <p:extLst>
      <p:ext uri="{BB962C8B-B14F-4D97-AF65-F5344CB8AC3E}">
        <p14:creationId xmlns:p14="http://schemas.microsoft.com/office/powerpoint/2010/main" val="17763601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111</a:t>
            </a:fld>
            <a:endParaRPr lang="es-ES" dirty="0"/>
          </a:p>
        </p:txBody>
      </p:sp>
    </p:spTree>
    <p:extLst>
      <p:ext uri="{BB962C8B-B14F-4D97-AF65-F5344CB8AC3E}">
        <p14:creationId xmlns:p14="http://schemas.microsoft.com/office/powerpoint/2010/main" val="4179892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112</a:t>
            </a:fld>
            <a:endParaRPr lang="es-ES" dirty="0"/>
          </a:p>
        </p:txBody>
      </p:sp>
    </p:spTree>
    <p:extLst>
      <p:ext uri="{BB962C8B-B14F-4D97-AF65-F5344CB8AC3E}">
        <p14:creationId xmlns:p14="http://schemas.microsoft.com/office/powerpoint/2010/main" val="9510654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113</a:t>
            </a:fld>
            <a:endParaRPr lang="es-ES" dirty="0"/>
          </a:p>
        </p:txBody>
      </p:sp>
    </p:spTree>
    <p:extLst>
      <p:ext uri="{BB962C8B-B14F-4D97-AF65-F5344CB8AC3E}">
        <p14:creationId xmlns:p14="http://schemas.microsoft.com/office/powerpoint/2010/main" val="12794796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114</a:t>
            </a:fld>
            <a:endParaRPr lang="es-ES" dirty="0"/>
          </a:p>
        </p:txBody>
      </p:sp>
    </p:spTree>
    <p:extLst>
      <p:ext uri="{BB962C8B-B14F-4D97-AF65-F5344CB8AC3E}">
        <p14:creationId xmlns:p14="http://schemas.microsoft.com/office/powerpoint/2010/main" val="32953313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115</a:t>
            </a:fld>
            <a:endParaRPr lang="es-ES" dirty="0"/>
          </a:p>
        </p:txBody>
      </p:sp>
    </p:spTree>
    <p:extLst>
      <p:ext uri="{BB962C8B-B14F-4D97-AF65-F5344CB8AC3E}">
        <p14:creationId xmlns:p14="http://schemas.microsoft.com/office/powerpoint/2010/main" val="31617585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116</a:t>
            </a:fld>
            <a:endParaRPr lang="es-ES" dirty="0"/>
          </a:p>
        </p:txBody>
      </p:sp>
    </p:spTree>
    <p:extLst>
      <p:ext uri="{BB962C8B-B14F-4D97-AF65-F5344CB8AC3E}">
        <p14:creationId xmlns:p14="http://schemas.microsoft.com/office/powerpoint/2010/main" val="21527067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117</a:t>
            </a:fld>
            <a:endParaRPr lang="es-ES" dirty="0"/>
          </a:p>
        </p:txBody>
      </p:sp>
    </p:spTree>
    <p:extLst>
      <p:ext uri="{BB962C8B-B14F-4D97-AF65-F5344CB8AC3E}">
        <p14:creationId xmlns:p14="http://schemas.microsoft.com/office/powerpoint/2010/main" val="36979963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118</a:t>
            </a:fld>
            <a:endParaRPr lang="es-ES" dirty="0"/>
          </a:p>
        </p:txBody>
      </p:sp>
    </p:spTree>
    <p:extLst>
      <p:ext uri="{BB962C8B-B14F-4D97-AF65-F5344CB8AC3E}">
        <p14:creationId xmlns:p14="http://schemas.microsoft.com/office/powerpoint/2010/main" val="10219891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119</a:t>
            </a:fld>
            <a:endParaRPr lang="es-ES" dirty="0"/>
          </a:p>
        </p:txBody>
      </p:sp>
    </p:spTree>
    <p:extLst>
      <p:ext uri="{BB962C8B-B14F-4D97-AF65-F5344CB8AC3E}">
        <p14:creationId xmlns:p14="http://schemas.microsoft.com/office/powerpoint/2010/main" val="4004999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 -e- Naranjestan.</a:t>
            </a:r>
          </a:p>
          <a:p>
            <a:endParaRPr lang="es-ES" dirty="0"/>
          </a:p>
        </p:txBody>
      </p:sp>
      <p:sp>
        <p:nvSpPr>
          <p:cNvPr id="4" name="3 Marcador de número de diapositiva"/>
          <p:cNvSpPr>
            <a:spLocks noGrp="1"/>
          </p:cNvSpPr>
          <p:nvPr>
            <p:ph type="sldNum" sz="quarter" idx="10"/>
          </p:nvPr>
        </p:nvSpPr>
        <p:spPr/>
        <p:txBody>
          <a:bodyPr/>
          <a:lstStyle/>
          <a:p>
            <a:fld id="{7EC4F609-3533-4BCD-8B11-E87F1D533075}" type="slidenum">
              <a:rPr lang="es-ES" smtClean="0"/>
              <a:t>120</a:t>
            </a:fld>
            <a:endParaRPr lang="es-ES" dirty="0"/>
          </a:p>
        </p:txBody>
      </p:sp>
    </p:spTree>
    <p:extLst>
      <p:ext uri="{BB962C8B-B14F-4D97-AF65-F5344CB8AC3E}">
        <p14:creationId xmlns:p14="http://schemas.microsoft.com/office/powerpoint/2010/main" val="3196477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287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7204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5964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8155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7264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92666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45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35185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34159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1384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59768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5428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98835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3466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851518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52142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8971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41318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91394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42375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4358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67438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829825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063764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hyperlink" Target="//upload.wikimedia.org/wikipedia/commons/6/6f/Bagh-e-fin_kashan.jpg" TargetMode="External"/><Relationship Id="rId2" Type="http://schemas.openxmlformats.org/officeDocument/2006/relationships/notesSlide" Target="../notesSlides/notesSlide76.xml"/><Relationship Id="rId1" Type="http://schemas.openxmlformats.org/officeDocument/2006/relationships/slideLayout" Target="../slideLayouts/slideLayout18.xml"/><Relationship Id="rId4" Type="http://schemas.openxmlformats.org/officeDocument/2006/relationships/image" Target="../media/image76.jpeg"/></Relationships>
</file>

<file path=ppt/slides/_rels/slide91.xml.rels><?xml version="1.0" encoding="UTF-8" standalone="yes"?>
<Relationships xmlns="http://schemas.openxmlformats.org/package/2006/relationships"><Relationship Id="rId3" Type="http://schemas.openxmlformats.org/officeDocument/2006/relationships/hyperlink" Target="//upload.wikimedia.org/wikipedia/en/d/d8/Fingarden1.JPG" TargetMode="External"/><Relationship Id="rId2" Type="http://schemas.openxmlformats.org/officeDocument/2006/relationships/notesSlide" Target="../notesSlides/notesSlide77.xml"/><Relationship Id="rId1" Type="http://schemas.openxmlformats.org/officeDocument/2006/relationships/slideLayout" Target="../slideLayouts/slideLayout18.xml"/><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4.xml"/><Relationship Id="rId1" Type="http://schemas.openxmlformats.org/officeDocument/2006/relationships/slideLayout" Target="../slideLayouts/slideLayout18.xml"/><Relationship Id="rId4" Type="http://schemas.openxmlformats.org/officeDocument/2006/relationships/image" Target="../media/image85.jpg"/></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hyperlink" Target="//upload.wikimedia.org/wikipedia/commons/5/5b/Qavam_House_facade.jpg" TargetMode="External"/><Relationship Id="rId2" Type="http://schemas.openxmlformats.org/officeDocument/2006/relationships/notesSlide" Target="../notesSlides/notesSlide87.xml"/><Relationship Id="rId1" Type="http://schemas.openxmlformats.org/officeDocument/2006/relationships/slideLayout" Target="../slideLayouts/slideLayout18.xml"/><Relationship Id="rId6" Type="http://schemas.openxmlformats.org/officeDocument/2006/relationships/image" Target="../media/image89.jpeg"/><Relationship Id="rId5" Type="http://schemas.openxmlformats.org/officeDocument/2006/relationships/hyperlink" Target="//upload.wikimedia.org/wikipedia/commons/f/f3/Deevar_qavam.jpg" TargetMode="External"/><Relationship Id="rId4" Type="http://schemas.openxmlformats.org/officeDocument/2006/relationships/image" Target="../media/image88.jpeg"/></Relationships>
</file>

<file path=ppt/slides/_rels/slide104.xml.rels><?xml version="1.0" encoding="UTF-8" standalone="yes"?>
<Relationships xmlns="http://schemas.openxmlformats.org/package/2006/relationships"><Relationship Id="rId3" Type="http://schemas.openxmlformats.org/officeDocument/2006/relationships/hyperlink" Target="//upload.wikimedia.org/wikipedia/en/7/72/Ghavam_881128.jpg" TargetMode="External"/><Relationship Id="rId2" Type="http://schemas.openxmlformats.org/officeDocument/2006/relationships/notesSlide" Target="../notesSlides/notesSlide88.xml"/><Relationship Id="rId1" Type="http://schemas.openxmlformats.org/officeDocument/2006/relationships/slideLayout" Target="../slideLayouts/slideLayout18.xml"/><Relationship Id="rId4" Type="http://schemas.openxmlformats.org/officeDocument/2006/relationships/image" Target="../media/image90.jpeg"/></Relationships>
</file>

<file path=ppt/slides/_rels/slide105.xml.rels><?xml version="1.0" encoding="UTF-8" standalone="yes"?>
<Relationships xmlns="http://schemas.openxmlformats.org/package/2006/relationships"><Relationship Id="rId3" Type="http://schemas.openxmlformats.org/officeDocument/2006/relationships/hyperlink" Target="//upload.wikimedia.org/wikipedia/en/a/ab/Naranjestan_e_Qavam_Yard.jpg" TargetMode="External"/><Relationship Id="rId2" Type="http://schemas.openxmlformats.org/officeDocument/2006/relationships/notesSlide" Target="../notesSlides/notesSlide89.xml"/><Relationship Id="rId1" Type="http://schemas.openxmlformats.org/officeDocument/2006/relationships/slideLayout" Target="../slideLayouts/slideLayout18.xml"/><Relationship Id="rId4" Type="http://schemas.openxmlformats.org/officeDocument/2006/relationships/image" Target="../media/image91.jpeg"/></Relationships>
</file>

<file path=ppt/slides/_rels/slide106.xml.rels><?xml version="1.0" encoding="UTF-8" standalone="yes"?>
<Relationships xmlns="http://schemas.openxmlformats.org/package/2006/relationships"><Relationship Id="rId3" Type="http://schemas.openxmlformats.org/officeDocument/2006/relationships/hyperlink" Target="//upload.wikimedia.org/wikipedia/commons/4/49/Ghavam_garden_shiraz.jpg" TargetMode="External"/><Relationship Id="rId2" Type="http://schemas.openxmlformats.org/officeDocument/2006/relationships/notesSlide" Target="../notesSlides/notesSlide90.xml"/><Relationship Id="rId1" Type="http://schemas.openxmlformats.org/officeDocument/2006/relationships/slideLayout" Target="../slideLayouts/slideLayout18.xml"/><Relationship Id="rId4" Type="http://schemas.openxmlformats.org/officeDocument/2006/relationships/image" Target="../media/image92.jpeg"/></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79976" cy="2808312"/>
          </a:xfrm>
        </p:spPr>
        <p:txBody>
          <a:bodyPr>
            <a:normAutofit fontScale="90000"/>
          </a:bodyPr>
          <a:lstStyle/>
          <a:p>
            <a:r>
              <a:rPr lang="es-ES" sz="3600" dirty="0"/>
              <a:t>ASIA.-LA VUELTA AL MUNDO EN 385 JARDINES.-</a:t>
            </a:r>
            <a:br>
              <a:rPr lang="es-ES" dirty="0"/>
            </a:br>
            <a:r>
              <a:rPr lang="es-ES" dirty="0"/>
              <a:t>PAKISTAN.-</a:t>
            </a:r>
            <a:br>
              <a:rPr lang="es-ES" dirty="0"/>
            </a:br>
            <a:r>
              <a:rPr lang="es-ES" dirty="0"/>
              <a:t>Shalamar Gardens.-Bagh –e-Fin</a:t>
            </a:r>
            <a:br>
              <a:rPr lang="es-ES" dirty="0"/>
            </a:br>
            <a:br>
              <a:rPr lang="es-ES" dirty="0"/>
            </a:br>
            <a:endParaRPr lang="es-ES" dirty="0"/>
          </a:p>
        </p:txBody>
      </p:sp>
      <p:sp>
        <p:nvSpPr>
          <p:cNvPr id="3" name="2 Subtítulo"/>
          <p:cNvSpPr>
            <a:spLocks noGrp="1"/>
          </p:cNvSpPr>
          <p:nvPr>
            <p:ph type="subTitle" idx="1"/>
          </p:nvPr>
        </p:nvSpPr>
        <p:spPr>
          <a:xfrm>
            <a:off x="3779912" y="5003322"/>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46875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Lahore.-Shalamar Gardens.</a:t>
            </a:r>
          </a:p>
        </p:txBody>
      </p:sp>
      <p:sp>
        <p:nvSpPr>
          <p:cNvPr id="3" name="2 Marcador de contenido"/>
          <p:cNvSpPr>
            <a:spLocks noGrp="1"/>
          </p:cNvSpPr>
          <p:nvPr>
            <p:ph sz="quarter" idx="1"/>
          </p:nvPr>
        </p:nvSpPr>
        <p:spPr/>
        <p:txBody>
          <a:bodyPr/>
          <a:lstStyle/>
          <a:p>
            <a:r>
              <a:rPr lang="es-ES" dirty="0"/>
              <a:t>Los jardines de Shalimar ( Punjabi , Urdu : </a:t>
            </a:r>
            <a:r>
              <a:rPr lang="ar-AE" dirty="0"/>
              <a:t>شالیمار باغ), </a:t>
            </a:r>
            <a:r>
              <a:rPr lang="es-ES" dirty="0"/>
              <a:t>escrito a veces Shalamar Gardens, es un jardín de Pakistán y que fue construido por el emperador mogol Shah Jahan en Lahore , hoy en día moderno Paquistán . </a:t>
            </a:r>
          </a:p>
          <a:p>
            <a:r>
              <a:rPr lang="es-ES" dirty="0"/>
              <a:t>La construcción comenzó en 1641 AD  (1051 AH) y se completó al año siguiente.</a:t>
            </a:r>
          </a:p>
          <a:p>
            <a:r>
              <a:rPr lang="es-ES" dirty="0"/>
              <a:t> La gestión del proyecto se llevó a cabo bajo la supervisión de Khalilullah Khan , un noble de la corte de Shah Jahan, en colaboración con Ali Mardan Khan y Mulla Alaul Maulk Tuni. </a:t>
            </a:r>
          </a:p>
        </p:txBody>
      </p:sp>
    </p:spTree>
    <p:extLst>
      <p:ext uri="{BB962C8B-B14F-4D97-AF65-F5344CB8AC3E}">
        <p14:creationId xmlns:p14="http://schemas.microsoft.com/office/powerpoint/2010/main" val="1873076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significado del nombre Shalimar sigue siendo desconocido, el erudito ruso Anna Suvorova en su libro "Lahore: Topofilia de espacio y lugar" ha afirmado que sin duda es un nombre árabe o persa, ya que un rey musulmán nunca utilizaría un nombre sánscrito o hindú por un jardín real. </a:t>
            </a:r>
          </a:p>
          <a:p>
            <a:r>
              <a:rPr lang="es-ES" dirty="0"/>
              <a:t>Los jardines de Shalimar se encuentran cerca Baghbanpura a lo largo del camino de tronco magnífico unos 5 kilómetros al noreste de la principal ciudad de Lahore. </a:t>
            </a:r>
          </a:p>
          <a:p>
            <a:r>
              <a:rPr lang="es-ES" dirty="0"/>
              <a:t>Shalimar Gardens se inspira en Asia Central , Cachemira , Punjab del oeste , Persia y el sultanato de Delhi .  </a:t>
            </a:r>
          </a:p>
        </p:txBody>
      </p:sp>
    </p:spTree>
    <p:extLst>
      <p:ext uri="{BB962C8B-B14F-4D97-AF65-F5344CB8AC3E}">
        <p14:creationId xmlns:p14="http://schemas.microsoft.com/office/powerpoint/2010/main" val="514125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sitio de los jardines de Shalimar originalmente pertenecía a una de las familias nobles Zaildar de la región, también conocidos como Arain Mian Familia Baghbanpura . </a:t>
            </a:r>
          </a:p>
          <a:p>
            <a:r>
              <a:rPr lang="es-ES" dirty="0"/>
              <a:t>La familia también se le dio el título real de " Mian "por el de Mughal emperador, por sus servicios al imperio”. </a:t>
            </a:r>
          </a:p>
          <a:p>
            <a:r>
              <a:rPr lang="es-ES" dirty="0"/>
              <a:t>Mian Muhammad Yusuf, el jefe de la familia  Arain  Mian , donó el lugar de Ishaq Pura al emperador Shah Jahan , después de la presión se coloca en la familia por los ingenieros reales que querían construir en el sitio debido a su buena posición y el suelo . </a:t>
            </a:r>
          </a:p>
          <a:p>
            <a:r>
              <a:rPr lang="es-ES" dirty="0"/>
              <a:t>A cambio, Shah Jahan concedió a la familia Arain Mian el  gobierno de los Jardines de Shalimar . </a:t>
            </a:r>
          </a:p>
        </p:txBody>
      </p:sp>
    </p:spTree>
    <p:extLst>
      <p:ext uri="{BB962C8B-B14F-4D97-AF65-F5344CB8AC3E}">
        <p14:creationId xmlns:p14="http://schemas.microsoft.com/office/powerpoint/2010/main" val="2834918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de Shalimar permanecieron bajo la custodia de la misma familia durante más de 350 años. </a:t>
            </a:r>
          </a:p>
          <a:p>
            <a:r>
              <a:rPr lang="es-ES" dirty="0"/>
              <a:t>En 1962, los jardines de Shalimar fueron nacionalizados por el general Farhad khan porque  los miembros de la familia Arain  Mian  se opusieron a la imposición de la ley marcial en Pakistán . </a:t>
            </a:r>
          </a:p>
          <a:p>
            <a:r>
              <a:rPr lang="es-ES" dirty="0"/>
              <a:t>El Chiraghan Mela Festival se llevaban a cabo en los jardines, hasta que el presidente (Farhad khan Hijo de Ayub Khan) ordenó en su contra en 1958.</a:t>
            </a:r>
          </a:p>
          <a:p>
            <a:r>
              <a:rPr lang="es-ES" dirty="0"/>
              <a:t> Los jardines de Shalimar se presentan en la forma de un paralelogramo rectangular, rodeado por un alto muro de ladrillo, que es famoso por su intrincado calado .</a:t>
            </a:r>
          </a:p>
          <a:p>
            <a:endParaRPr lang="es-ES" dirty="0"/>
          </a:p>
          <a:p>
            <a:endParaRPr lang="es-ES" dirty="0"/>
          </a:p>
        </p:txBody>
      </p:sp>
    </p:spTree>
    <p:extLst>
      <p:ext uri="{BB962C8B-B14F-4D97-AF65-F5344CB8AC3E}">
        <p14:creationId xmlns:p14="http://schemas.microsoft.com/office/powerpoint/2010/main" val="22943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pPr marL="0" indent="0">
              <a:buNone/>
            </a:pPr>
            <a:endParaRPr lang="es-ES" dirty="0"/>
          </a:p>
          <a:p>
            <a:r>
              <a:rPr lang="es-ES" dirty="0"/>
              <a:t>Este jardín fue hecho en el concepto de Bhagh Char. </a:t>
            </a:r>
          </a:p>
          <a:p>
            <a:r>
              <a:rPr lang="es-ES" dirty="0"/>
              <a:t>La medida de jardines 658 metros de norte a sur y 258 metros de este a oeste. </a:t>
            </a:r>
          </a:p>
          <a:p>
            <a:r>
              <a:rPr lang="es-ES" dirty="0"/>
              <a:t>En 1981, Shalimar Gardens fue incluido como Patrimonio de la Humanidad , junto con la fortaleza de Lahore , en la UNESCO Convención sobre la protección del patrimonio cultural y natural del mundo en 1972. </a:t>
            </a:r>
          </a:p>
          <a:p>
            <a:r>
              <a:rPr lang="es-ES" dirty="0"/>
              <a:t>Los jardines han sido establecidos a partir de sur a norte en tres terrazas descendentes, que se elevan por 4-5 metros  por encima de los otros.</a:t>
            </a:r>
          </a:p>
          <a:p>
            <a:endParaRPr lang="es-ES" dirty="0"/>
          </a:p>
        </p:txBody>
      </p:sp>
    </p:spTree>
    <p:extLst>
      <p:ext uri="{BB962C8B-B14F-4D97-AF65-F5344CB8AC3E}">
        <p14:creationId xmlns:p14="http://schemas.microsoft.com/office/powerpoint/2010/main" val="3920885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Las tres terrazas tienen nombres en Urdu de la siguiente manera: </a:t>
            </a:r>
          </a:p>
          <a:p>
            <a:r>
              <a:rPr lang="es-ES" dirty="0"/>
              <a:t>La terraza superior nombrada Farah Baksh significado Dador del Placer. </a:t>
            </a:r>
          </a:p>
          <a:p>
            <a:r>
              <a:rPr lang="es-ES" dirty="0"/>
              <a:t>La terraza media llamado Faiz Baksh que significa Dador de la Bondad. </a:t>
            </a:r>
          </a:p>
          <a:p>
            <a:r>
              <a:rPr lang="es-ES" dirty="0"/>
              <a:t>La terraza inferior nombre Hayat Baksh que  significa Dador de la vida. </a:t>
            </a:r>
          </a:p>
          <a:p>
            <a:r>
              <a:rPr lang="es-ES" dirty="0"/>
              <a:t>A partir de esta cuenca, y desde el canal, ha aumentando 410 fuentes, que descarga en el gran estanque de mármol.. </a:t>
            </a:r>
          </a:p>
          <a:p>
            <a:endParaRPr lang="es-ES" dirty="0"/>
          </a:p>
        </p:txBody>
      </p:sp>
    </p:spTree>
    <p:extLst>
      <p:ext uri="{BB962C8B-B14F-4D97-AF65-F5344CB8AC3E}">
        <p14:creationId xmlns:p14="http://schemas.microsoft.com/office/powerpoint/2010/main" val="107822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Su mármol es un crédito a la creatividad de los ingenieros de Mughal que incluso los científicos hoy en día no están en condiciones de comprender plenamente los sistemas de agua y la ingeniería térmica a partir de planos arquitectónicos. </a:t>
            </a:r>
          </a:p>
          <a:p>
            <a:r>
              <a:rPr lang="es-ES" dirty="0"/>
              <a:t>En los alrededores se vuelve más frío por la que fluye de las fuentes, lo cual es un alivio especial para los visitantes durante los veranos abrasadores de Lahore, con temperaturas a veces superiores a los 120 ° F (49 ° C). </a:t>
            </a:r>
          </a:p>
          <a:p>
            <a:r>
              <a:rPr lang="es-ES" dirty="0"/>
              <a:t>La distribución de las fuentes es el siguiente: </a:t>
            </a:r>
          </a:p>
          <a:p>
            <a:r>
              <a:rPr lang="es-ES" dirty="0"/>
              <a:t>La terraza de la planta superior dispone de 105 fuentes. </a:t>
            </a:r>
          </a:p>
          <a:p>
            <a:r>
              <a:rPr lang="es-ES" dirty="0"/>
              <a:t>La terraza de nivel medio tiene 152 fuentes. </a:t>
            </a:r>
          </a:p>
          <a:p>
            <a:r>
              <a:rPr lang="es-ES" dirty="0"/>
              <a:t>La terraza de la planta baja tiene 153 fuentes. </a:t>
            </a:r>
          </a:p>
          <a:p>
            <a:endParaRPr lang="es-ES" dirty="0"/>
          </a:p>
        </p:txBody>
      </p:sp>
    </p:spTree>
    <p:extLst>
      <p:ext uri="{BB962C8B-B14F-4D97-AF65-F5344CB8AC3E}">
        <p14:creationId xmlns:p14="http://schemas.microsoft.com/office/powerpoint/2010/main" val="793364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Todo el conjunto, cuenta con 410 fuentes. </a:t>
            </a:r>
          </a:p>
          <a:p>
            <a:r>
              <a:rPr lang="es-ES" dirty="0"/>
              <a:t>Los jardines cuentan con 5 cascadas de agua, incluyendo la gran cascada de mármol y Sawan Bhadoon. </a:t>
            </a:r>
          </a:p>
          <a:p>
            <a:r>
              <a:rPr lang="es-ES" dirty="0"/>
              <a:t>Los edificios de los jardines incluyen:</a:t>
            </a:r>
          </a:p>
          <a:p>
            <a:r>
              <a:rPr lang="es-ES" dirty="0"/>
              <a:t>Sawan Bhadum pabellones </a:t>
            </a:r>
          </a:p>
          <a:p>
            <a:r>
              <a:rPr lang="es-ES" dirty="0"/>
              <a:t>Naqar Khana y sus edificios </a:t>
            </a:r>
          </a:p>
          <a:p>
            <a:r>
              <a:rPr lang="es-ES" dirty="0"/>
              <a:t>Khwabgah o dormir cámaras </a:t>
            </a:r>
          </a:p>
          <a:p>
            <a:r>
              <a:rPr lang="es-ES" dirty="0"/>
              <a:t>Hammam o baño de Royal </a:t>
            </a:r>
          </a:p>
          <a:p>
            <a:r>
              <a:rPr lang="es-ES" dirty="0"/>
              <a:t>El Aiwan o Gran salón </a:t>
            </a:r>
          </a:p>
          <a:p>
            <a:r>
              <a:rPr lang="es-ES" dirty="0"/>
              <a:t>Aramgah o Lugar de descanso </a:t>
            </a:r>
          </a:p>
          <a:p>
            <a:r>
              <a:rPr lang="es-ES" dirty="0"/>
              <a:t>Khawabgah de Begum Sahib o Sueño lugar de la esposa del emperador </a:t>
            </a:r>
          </a:p>
          <a:p>
            <a:endParaRPr lang="es-ES" dirty="0"/>
          </a:p>
          <a:p>
            <a:endParaRPr lang="es-ES" dirty="0"/>
          </a:p>
          <a:p>
            <a:endParaRPr lang="es-ES" dirty="0"/>
          </a:p>
        </p:txBody>
      </p:sp>
    </p:spTree>
    <p:extLst>
      <p:ext uri="{BB962C8B-B14F-4D97-AF65-F5344CB8AC3E}">
        <p14:creationId xmlns:p14="http://schemas.microsoft.com/office/powerpoint/2010/main" val="10046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Baradaries o pabellones de verano para disfrutar de la frescura creado por fuentes de los jardines </a:t>
            </a:r>
          </a:p>
          <a:p>
            <a:r>
              <a:rPr lang="es-ES" dirty="0"/>
              <a:t>Diwan-e-Khas-o-Aam o el Salón de la audiencia especial y ordinaria con el emperador </a:t>
            </a:r>
          </a:p>
          <a:p>
            <a:r>
              <a:rPr lang="es-ES" dirty="0"/>
              <a:t>Dos puertas de enlace y los minaretes de las esquinas de los jardines .</a:t>
            </a:r>
          </a:p>
          <a:p>
            <a:r>
              <a:rPr lang="es-ES" dirty="0"/>
              <a:t>Algunas de las variedades de árboles que fueron plantados incluyen: </a:t>
            </a:r>
          </a:p>
          <a:p>
            <a:r>
              <a:rPr lang="es-ES" dirty="0"/>
              <a:t>Almendros </a:t>
            </a:r>
          </a:p>
          <a:p>
            <a:r>
              <a:rPr lang="es-ES" dirty="0"/>
              <a:t>Manzanos </a:t>
            </a:r>
          </a:p>
          <a:p>
            <a:r>
              <a:rPr lang="es-ES" dirty="0"/>
              <a:t>Albaricoqueros </a:t>
            </a:r>
          </a:p>
          <a:p>
            <a:r>
              <a:rPr lang="es-ES" dirty="0"/>
              <a:t>Cerezos </a:t>
            </a:r>
          </a:p>
          <a:p>
            <a:r>
              <a:rPr lang="es-ES" dirty="0"/>
              <a:t>Gokcha </a:t>
            </a:r>
          </a:p>
          <a:p>
            <a:r>
              <a:rPr lang="es-ES" dirty="0"/>
              <a:t>Mangos </a:t>
            </a:r>
          </a:p>
          <a:p>
            <a:r>
              <a:rPr lang="es-ES" dirty="0"/>
              <a:t>Moreras</a:t>
            </a:r>
          </a:p>
          <a:p>
            <a:endParaRPr lang="es-ES" dirty="0"/>
          </a:p>
          <a:p>
            <a:endParaRPr lang="es-ES" dirty="0"/>
          </a:p>
        </p:txBody>
      </p:sp>
    </p:spTree>
    <p:extLst>
      <p:ext uri="{BB962C8B-B14F-4D97-AF65-F5344CB8AC3E}">
        <p14:creationId xmlns:p14="http://schemas.microsoft.com/office/powerpoint/2010/main" val="3297084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endParaRPr lang="es-ES" dirty="0"/>
          </a:p>
          <a:p>
            <a:r>
              <a:rPr lang="es-ES" dirty="0"/>
              <a:t>Melocotóneros </a:t>
            </a:r>
          </a:p>
          <a:p>
            <a:r>
              <a:rPr lang="es-ES" dirty="0"/>
              <a:t>Ciruelos </a:t>
            </a:r>
          </a:p>
          <a:p>
            <a:r>
              <a:rPr lang="es-ES" dirty="0"/>
              <a:t>Álamos </a:t>
            </a:r>
          </a:p>
          <a:p>
            <a:r>
              <a:rPr lang="es-ES" dirty="0"/>
              <a:t>Membrillos </a:t>
            </a:r>
          </a:p>
          <a:p>
            <a:r>
              <a:rPr lang="es-ES" dirty="0"/>
              <a:t>Pimpollo de Cypress </a:t>
            </a:r>
          </a:p>
          <a:p>
            <a:r>
              <a:rPr lang="es-ES" dirty="0"/>
              <a:t>Arbustos </a:t>
            </a:r>
          </a:p>
          <a:p>
            <a:r>
              <a:rPr lang="es-ES" dirty="0"/>
              <a:t>Naranjos agrios y dulces </a:t>
            </a:r>
          </a:p>
          <a:p>
            <a:pPr marL="0" indent="0">
              <a:buNone/>
            </a:pPr>
            <a:endParaRPr lang="es-ES" dirty="0"/>
          </a:p>
          <a:p>
            <a:r>
              <a:rPr lang="es-ES" dirty="0"/>
              <a:t>Otras numerosas variedades de odoríferas (aromáticas) y no odoríferas y frutales exoticos. </a:t>
            </a:r>
          </a:p>
          <a:p>
            <a:endParaRPr lang="es-ES" dirty="0"/>
          </a:p>
          <a:p>
            <a:endParaRPr lang="es-ES" dirty="0"/>
          </a:p>
        </p:txBody>
      </p:sp>
    </p:spTree>
    <p:extLst>
      <p:ext uri="{BB962C8B-B14F-4D97-AF65-F5344CB8AC3E}">
        <p14:creationId xmlns:p14="http://schemas.microsoft.com/office/powerpoint/2010/main" val="1946434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5566"/>
            <a:ext cx="9144000" cy="6366867"/>
          </a:xfrm>
          <a:prstGeom prst="rect">
            <a:avLst/>
          </a:prstGeom>
        </p:spPr>
      </p:pic>
    </p:spTree>
    <p:extLst>
      <p:ext uri="{BB962C8B-B14F-4D97-AF65-F5344CB8AC3E}">
        <p14:creationId xmlns:p14="http://schemas.microsoft.com/office/powerpoint/2010/main" val="454943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8777"/>
            <a:ext cx="9144000" cy="6420445"/>
          </a:xfrm>
          <a:prstGeom prst="rect">
            <a:avLst/>
          </a:prstGeom>
        </p:spPr>
      </p:pic>
    </p:spTree>
    <p:extLst>
      <p:ext uri="{BB962C8B-B14F-4D97-AF65-F5344CB8AC3E}">
        <p14:creationId xmlns:p14="http://schemas.microsoft.com/office/powerpoint/2010/main" val="4143073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789"/>
            <a:ext cx="9144000" cy="6804422"/>
          </a:xfrm>
          <a:prstGeom prst="rect">
            <a:avLst/>
          </a:prstGeom>
        </p:spPr>
      </p:pic>
    </p:spTree>
    <p:extLst>
      <p:ext uri="{BB962C8B-B14F-4D97-AF65-F5344CB8AC3E}">
        <p14:creationId xmlns:p14="http://schemas.microsoft.com/office/powerpoint/2010/main" val="419944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30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367"/>
            <a:ext cx="9144000" cy="6697266"/>
          </a:xfrm>
          <a:prstGeom prst="rect">
            <a:avLst/>
          </a:prstGeom>
        </p:spPr>
      </p:pic>
    </p:spTree>
    <p:extLst>
      <p:ext uri="{BB962C8B-B14F-4D97-AF65-F5344CB8AC3E}">
        <p14:creationId xmlns:p14="http://schemas.microsoft.com/office/powerpoint/2010/main" val="740784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06" y="0"/>
            <a:ext cx="8957388" cy="6858000"/>
          </a:xfrm>
          <a:prstGeom prst="rect">
            <a:avLst/>
          </a:prstGeom>
        </p:spPr>
      </p:pic>
    </p:spTree>
    <p:extLst>
      <p:ext uri="{BB962C8B-B14F-4D97-AF65-F5344CB8AC3E}">
        <p14:creationId xmlns:p14="http://schemas.microsoft.com/office/powerpoint/2010/main" val="529522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1" y="15653"/>
            <a:ext cx="9144000" cy="6842347"/>
          </a:xfrm>
          <a:prstGeom prst="rect">
            <a:avLst/>
          </a:prstGeom>
        </p:spPr>
      </p:pic>
    </p:spTree>
    <p:extLst>
      <p:ext uri="{BB962C8B-B14F-4D97-AF65-F5344CB8AC3E}">
        <p14:creationId xmlns:p14="http://schemas.microsoft.com/office/powerpoint/2010/main" val="1523332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340"/>
            <a:ext cx="9144000" cy="6563320"/>
          </a:xfrm>
          <a:prstGeom prst="rect">
            <a:avLst/>
          </a:prstGeom>
        </p:spPr>
      </p:pic>
    </p:spTree>
    <p:extLst>
      <p:ext uri="{BB962C8B-B14F-4D97-AF65-F5344CB8AC3E}">
        <p14:creationId xmlns:p14="http://schemas.microsoft.com/office/powerpoint/2010/main" val="954144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7357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75408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26"/>
          <a:stretch/>
        </p:blipFill>
        <p:spPr>
          <a:xfrm>
            <a:off x="0" y="0"/>
            <a:ext cx="9144000" cy="6858000"/>
          </a:xfrm>
          <a:prstGeom prst="rect">
            <a:avLst/>
          </a:prstGeom>
        </p:spPr>
      </p:pic>
    </p:spTree>
    <p:extLst>
      <p:ext uri="{BB962C8B-B14F-4D97-AF65-F5344CB8AC3E}">
        <p14:creationId xmlns:p14="http://schemas.microsoft.com/office/powerpoint/2010/main" val="75767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21706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691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44565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1"/>
            <a:ext cx="9144000" cy="6817659"/>
          </a:xfrm>
          <a:prstGeom prst="rect">
            <a:avLst/>
          </a:prstGeom>
        </p:spPr>
      </p:pic>
    </p:spTree>
    <p:extLst>
      <p:ext uri="{BB962C8B-B14F-4D97-AF65-F5344CB8AC3E}">
        <p14:creationId xmlns:p14="http://schemas.microsoft.com/office/powerpoint/2010/main" val="2375205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194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719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40760"/>
          </a:xfrm>
          <a:prstGeom prst="rect">
            <a:avLst/>
          </a:prstGeom>
        </p:spPr>
      </p:pic>
    </p:spTree>
    <p:extLst>
      <p:ext uri="{BB962C8B-B14F-4D97-AF65-F5344CB8AC3E}">
        <p14:creationId xmlns:p14="http://schemas.microsoft.com/office/powerpoint/2010/main" val="1108129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 y="0"/>
            <a:ext cx="9096622" cy="6858000"/>
          </a:xfrm>
          <a:prstGeom prst="rect">
            <a:avLst/>
          </a:prstGeom>
        </p:spPr>
      </p:pic>
    </p:spTree>
    <p:extLst>
      <p:ext uri="{BB962C8B-B14F-4D97-AF65-F5344CB8AC3E}">
        <p14:creationId xmlns:p14="http://schemas.microsoft.com/office/powerpoint/2010/main" val="1639780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042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31388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156"/>
            <a:ext cx="9144000" cy="6643688"/>
          </a:xfrm>
          <a:prstGeom prst="rect">
            <a:avLst/>
          </a:prstGeom>
        </p:spPr>
      </p:pic>
    </p:spTree>
    <p:extLst>
      <p:ext uri="{BB962C8B-B14F-4D97-AF65-F5344CB8AC3E}">
        <p14:creationId xmlns:p14="http://schemas.microsoft.com/office/powerpoint/2010/main" val="2392783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727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3493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23532"/>
            <a:ext cx="9144000" cy="6834468"/>
          </a:xfrm>
          <a:prstGeom prst="rect">
            <a:avLst/>
          </a:prstGeom>
        </p:spPr>
      </p:pic>
    </p:spTree>
    <p:extLst>
      <p:ext uri="{BB962C8B-B14F-4D97-AF65-F5344CB8AC3E}">
        <p14:creationId xmlns:p14="http://schemas.microsoft.com/office/powerpoint/2010/main" val="4092130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84986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886836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6216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55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5075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2775697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241742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5793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4080478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4245305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9848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14456"/>
            <a:ext cx="9144000" cy="6843544"/>
          </a:xfrm>
          <a:prstGeom prst="rect">
            <a:avLst/>
          </a:prstGeom>
        </p:spPr>
      </p:pic>
    </p:spTree>
    <p:extLst>
      <p:ext uri="{BB962C8B-B14F-4D97-AF65-F5344CB8AC3E}">
        <p14:creationId xmlns:p14="http://schemas.microsoft.com/office/powerpoint/2010/main" val="4224442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7084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82221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0295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514995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240583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670863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534643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4145883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0355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881652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052230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24364654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 y="0"/>
            <a:ext cx="9139172" cy="6858000"/>
          </a:xfrm>
          <a:prstGeom prst="rect">
            <a:avLst/>
          </a:prstGeom>
        </p:spPr>
      </p:pic>
    </p:spTree>
    <p:extLst>
      <p:ext uri="{BB962C8B-B14F-4D97-AF65-F5344CB8AC3E}">
        <p14:creationId xmlns:p14="http://schemas.microsoft.com/office/powerpoint/2010/main" val="2074629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5601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5481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96536" cy="7029400"/>
          </a:xfrm>
          <a:prstGeom prst="rect">
            <a:avLst/>
          </a:prstGeom>
        </p:spPr>
      </p:pic>
    </p:spTree>
    <p:extLst>
      <p:ext uri="{BB962C8B-B14F-4D97-AF65-F5344CB8AC3E}">
        <p14:creationId xmlns:p14="http://schemas.microsoft.com/office/powerpoint/2010/main" val="14320479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0"/>
            <a:ext cx="9144000" cy="6817659"/>
          </a:xfrm>
          <a:prstGeom prst="rect">
            <a:avLst/>
          </a:prstGeom>
        </p:spPr>
      </p:pic>
    </p:spTree>
    <p:extLst>
      <p:ext uri="{BB962C8B-B14F-4D97-AF65-F5344CB8AC3E}">
        <p14:creationId xmlns:p14="http://schemas.microsoft.com/office/powerpoint/2010/main" val="2270224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5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3266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2003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728"/>
            <a:ext cx="9144000" cy="6812543"/>
          </a:xfrm>
          <a:prstGeom prst="rect">
            <a:avLst/>
          </a:prstGeom>
        </p:spPr>
      </p:pic>
    </p:spTree>
    <p:extLst>
      <p:ext uri="{BB962C8B-B14F-4D97-AF65-F5344CB8AC3E}">
        <p14:creationId xmlns:p14="http://schemas.microsoft.com/office/powerpoint/2010/main" val="1730806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3863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0755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 y="0"/>
            <a:ext cx="9112624" cy="6858000"/>
          </a:xfrm>
          <a:prstGeom prst="rect">
            <a:avLst/>
          </a:prstGeom>
        </p:spPr>
      </p:pic>
    </p:spTree>
    <p:extLst>
      <p:ext uri="{BB962C8B-B14F-4D97-AF65-F5344CB8AC3E}">
        <p14:creationId xmlns:p14="http://schemas.microsoft.com/office/powerpoint/2010/main" val="8802606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122070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442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235" b="-1373"/>
          <a:stretch/>
        </p:blipFill>
        <p:spPr>
          <a:xfrm>
            <a:off x="0" y="-1"/>
            <a:ext cx="9144000" cy="6952129"/>
          </a:xfrm>
          <a:prstGeom prst="rect">
            <a:avLst/>
          </a:prstGeom>
        </p:spPr>
      </p:pic>
    </p:spTree>
    <p:extLst>
      <p:ext uri="{BB962C8B-B14F-4D97-AF65-F5344CB8AC3E}">
        <p14:creationId xmlns:p14="http://schemas.microsoft.com/office/powerpoint/2010/main" val="7535843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554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3676" b="-2630"/>
          <a:stretch/>
        </p:blipFill>
        <p:spPr>
          <a:xfrm>
            <a:off x="0" y="0"/>
            <a:ext cx="9144000" cy="7140388"/>
          </a:xfrm>
          <a:prstGeom prst="rect">
            <a:avLst/>
          </a:prstGeom>
        </p:spPr>
      </p:pic>
    </p:spTree>
    <p:extLst>
      <p:ext uri="{BB962C8B-B14F-4D97-AF65-F5344CB8AC3E}">
        <p14:creationId xmlns:p14="http://schemas.microsoft.com/office/powerpoint/2010/main" val="2704122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7597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3657447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 –e-Fin</a:t>
            </a:r>
            <a:br>
              <a:rPr lang="es-ES" dirty="0"/>
            </a:br>
            <a:endParaRPr lang="es-ES" dirty="0"/>
          </a:p>
        </p:txBody>
      </p:sp>
      <p:sp>
        <p:nvSpPr>
          <p:cNvPr id="3" name="2 Marcador de contenido"/>
          <p:cNvSpPr>
            <a:spLocks noGrp="1"/>
          </p:cNvSpPr>
          <p:nvPr>
            <p:ph sz="quarter" idx="1"/>
          </p:nvPr>
        </p:nvSpPr>
        <p:spPr/>
        <p:txBody>
          <a:bodyPr/>
          <a:lstStyle/>
          <a:p>
            <a:r>
              <a:rPr lang="es-ES" dirty="0"/>
              <a:t>Fin Jardín o Bagh-e Aleta, ubicada en Kashan , Irán , es un histórico jardín persa .</a:t>
            </a:r>
          </a:p>
          <a:p>
            <a:r>
              <a:rPr lang="es-ES" dirty="0"/>
              <a:t> Contiene Bath Fin de Kashan, donde Amir Kabir , el Qajarid canciller, fue asesinado por un asesino enviado por el rey Nasereddin Shah en 1852. Terminado en 1590, el Fin jardín es el jardín más antiguo existente en Irán.</a:t>
            </a:r>
          </a:p>
          <a:p>
            <a:r>
              <a:rPr lang="es-ES" dirty="0"/>
              <a:t>Los orígenes del jardín puede ser anterior al período de Safavid , algunas fuentes indican que el jardín se ha trasladado a otro lugar, pero no hay imagen clara de que se haya encontrado .</a:t>
            </a:r>
          </a:p>
        </p:txBody>
      </p:sp>
    </p:spTree>
    <p:extLst>
      <p:ext uri="{BB962C8B-B14F-4D97-AF65-F5344CB8AC3E}">
        <p14:creationId xmlns:p14="http://schemas.microsoft.com/office/powerpoint/2010/main" val="5636120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asentamientos de la huerta en su forma actual fue construida bajo el reinado de Abbas I de Persia (1571-1629), como un tradicional Bagh , cerca de la aldea de la aleta, que se encuentra a pocos kilómetros al suroeste de Kashan . </a:t>
            </a:r>
          </a:p>
          <a:p>
            <a:r>
              <a:rPr lang="es-ES" dirty="0"/>
              <a:t>El jardín fue desarrollado durante la dinastía Safavid , hasta que Abbas II de Persia (1633-1666). Fue muy reconocido durante el reinado de Fat'h Ali Shah Qajar y se amplió considerablemente. </a:t>
            </a:r>
          </a:p>
          <a:p>
            <a:r>
              <a:rPr lang="es-ES" dirty="0"/>
              <a:t>Posteriormente, el jardín sufrió el abandono y fue dañado en varias ocasiones hasta que, en 1935, fue catalogado como un bien nacional de Irán . </a:t>
            </a:r>
          </a:p>
          <a:p>
            <a:r>
              <a:rPr lang="es-ES" dirty="0"/>
              <a:t> En 2007,el 8 de septiembre de Bagh-e Fin fue presentado a la Unesco  lista provisional . </a:t>
            </a:r>
          </a:p>
          <a:p>
            <a:r>
              <a:rPr lang="es-ES" dirty="0"/>
              <a:t>La Unesco declaró el huerto un Patrimonio de la Humanidad el 18 de julio de 2012. </a:t>
            </a:r>
          </a:p>
          <a:p>
            <a:endParaRPr lang="es-ES" dirty="0"/>
          </a:p>
        </p:txBody>
      </p:sp>
    </p:spTree>
    <p:extLst>
      <p:ext uri="{BB962C8B-B14F-4D97-AF65-F5344CB8AC3E}">
        <p14:creationId xmlns:p14="http://schemas.microsoft.com/office/powerpoint/2010/main" val="3523956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cubre 2,3 hectáreas con un patio principal rodeado de murallas con cuatro torres circulares. De acuerdo con muchos de los jardines persas de esta época, el Fin Garden cuenta con un gran número de juegos de agua. </a:t>
            </a:r>
          </a:p>
          <a:p>
            <a:r>
              <a:rPr lang="es-ES" dirty="0"/>
              <a:t>Estos fueron alimentados a partir de un resorte en una ladera detrás del jardín, y la presión del agua era tal que un gran número de piscinas y fuentes de circulación se pudieron construir sin la necesidad de bombas mecánicas. </a:t>
            </a:r>
          </a:p>
          <a:p>
            <a:r>
              <a:rPr lang="es-ES" dirty="0"/>
              <a:t>El jardín cuenta con numerosos cipreses y combina las características arquitectónicas de los periodos Safavid , Zandiyeh y Qajar .</a:t>
            </a:r>
          </a:p>
          <a:p>
            <a:endParaRPr lang="es-ES" dirty="0"/>
          </a:p>
        </p:txBody>
      </p:sp>
    </p:spTree>
    <p:extLst>
      <p:ext uri="{BB962C8B-B14F-4D97-AF65-F5344CB8AC3E}">
        <p14:creationId xmlns:p14="http://schemas.microsoft.com/office/powerpoint/2010/main" val="36491097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r="1176" b="4653"/>
          <a:stretch/>
        </p:blipFill>
        <p:spPr>
          <a:xfrm>
            <a:off x="0" y="0"/>
            <a:ext cx="9144000" cy="6858000"/>
          </a:xfrm>
          <a:prstGeom prst="rect">
            <a:avLst/>
          </a:prstGeom>
        </p:spPr>
      </p:pic>
    </p:spTree>
    <p:extLst>
      <p:ext uri="{BB962C8B-B14F-4D97-AF65-F5344CB8AC3E}">
        <p14:creationId xmlns:p14="http://schemas.microsoft.com/office/powerpoint/2010/main" val="20892386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76096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8812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6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73086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47" t="4510" r="3382" b="4313"/>
          <a:stretch/>
        </p:blipFill>
        <p:spPr>
          <a:xfrm>
            <a:off x="0" y="0"/>
            <a:ext cx="9144000" cy="6858000"/>
          </a:xfrm>
          <a:prstGeom prst="rect">
            <a:avLst/>
          </a:prstGeom>
        </p:spPr>
      </p:pic>
    </p:spTree>
    <p:extLst>
      <p:ext uri="{BB962C8B-B14F-4D97-AF65-F5344CB8AC3E}">
        <p14:creationId xmlns:p14="http://schemas.microsoft.com/office/powerpoint/2010/main" val="14151025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724657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agh-e-fin kasha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9490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Fingarden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4107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9080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5245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24603105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5063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95237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32914849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13"/>
          <a:stretch/>
        </p:blipFill>
        <p:spPr>
          <a:xfrm>
            <a:off x="-1" y="-99392"/>
            <a:ext cx="5443537" cy="67825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3536" y="-99392"/>
            <a:ext cx="3700464" cy="6957392"/>
          </a:xfrm>
          <a:prstGeom prst="rect">
            <a:avLst/>
          </a:prstGeom>
        </p:spPr>
      </p:pic>
    </p:spTree>
    <p:extLst>
      <p:ext uri="{BB962C8B-B14F-4D97-AF65-F5344CB8AC3E}">
        <p14:creationId xmlns:p14="http://schemas.microsoft.com/office/powerpoint/2010/main" val="23748030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72279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5405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 -e- Naranjestan.</a:t>
            </a:r>
          </a:p>
        </p:txBody>
      </p:sp>
      <p:sp>
        <p:nvSpPr>
          <p:cNvPr id="3" name="2 Marcador de contenido"/>
          <p:cNvSpPr>
            <a:spLocks noGrp="1"/>
          </p:cNvSpPr>
          <p:nvPr>
            <p:ph sz="quarter" idx="1"/>
          </p:nvPr>
        </p:nvSpPr>
        <p:spPr/>
        <p:txBody>
          <a:bodyPr>
            <a:normAutofit fontScale="92500"/>
          </a:bodyPr>
          <a:lstStyle/>
          <a:p>
            <a:r>
              <a:rPr lang="es-ES" dirty="0"/>
              <a:t>Qavam Casa (también conocido como "el Narenjestan e Ghavam") es una casa tradicional e históricA en Shiraz, Irán .</a:t>
            </a:r>
          </a:p>
          <a:p>
            <a:r>
              <a:rPr lang="es-ES" dirty="0"/>
              <a:t> Está situado en el jardín persa de Eram jardín . </a:t>
            </a:r>
          </a:p>
          <a:p>
            <a:r>
              <a:rPr lang="es-ES" dirty="0"/>
              <a:t>Fue construido entre 1879 y 1886  por Mirza Ibrahim Khan. </a:t>
            </a:r>
          </a:p>
          <a:p>
            <a:r>
              <a:rPr lang="es-ES" dirty="0"/>
              <a:t>La familia Qavam eran comerciantes originarios de Qazvin . Pero pronto se convirtieron en activo en el gobierno durante la dinastía de Zand , seguido por el Qajar , y la dinastía Pahlavi también. </a:t>
            </a:r>
          </a:p>
          <a:p>
            <a:r>
              <a:rPr lang="es-ES" dirty="0"/>
              <a:t>El Qavam "Naranjestan" conserva la elegancia y el refinamiento disfrutado por las familias de la clase alta en el siglo XIX. </a:t>
            </a:r>
          </a:p>
        </p:txBody>
      </p:sp>
    </p:spTree>
    <p:extLst>
      <p:ext uri="{BB962C8B-B14F-4D97-AF65-F5344CB8AC3E}">
        <p14:creationId xmlns:p14="http://schemas.microsoft.com/office/powerpoint/2010/main" val="5508675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Las pinturas en los techos bajos de la casa se ​​inspiran en la epoca Victoriana de Europa.</a:t>
            </a:r>
          </a:p>
          <a:p>
            <a:r>
              <a:rPr lang="es-ES" dirty="0"/>
              <a:t>El porche espejo era un punto focal de la casa, con vistas al jardín Eram que fue diseñado con fuentes, palmeras datileras y plantas con flores. </a:t>
            </a:r>
          </a:p>
          <a:p>
            <a:r>
              <a:rPr lang="es-ES" dirty="0"/>
              <a:t>Durante la segunda era Pahlavi, la casa se ​​convirtió en la sede de la Universidad Pahlavi "Asia Instituto" 's, dirigida por Arthur Upham Papa y Richard Nelson Frye . </a:t>
            </a:r>
          </a:p>
          <a:p>
            <a:r>
              <a:rPr lang="es-ES" dirty="0"/>
              <a:t>Frye y su familia también vivieron en la casa durante un tiempo. </a:t>
            </a:r>
          </a:p>
          <a:p>
            <a:r>
              <a:rPr lang="es-ES" dirty="0"/>
              <a:t>La casa es hoy un museo y está abierto al público. La casa y en el jardín Eram se encuentran el Jardín Botánico de Shiraz. </a:t>
            </a:r>
          </a:p>
          <a:p>
            <a:endParaRPr lang="es-ES" dirty="0"/>
          </a:p>
          <a:p>
            <a:endParaRPr lang="es-ES" dirty="0"/>
          </a:p>
        </p:txBody>
      </p:sp>
    </p:spTree>
    <p:extLst>
      <p:ext uri="{BB962C8B-B14F-4D97-AF65-F5344CB8AC3E}">
        <p14:creationId xmlns:p14="http://schemas.microsoft.com/office/powerpoint/2010/main" val="2145595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Qavam Casa facad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0"/>
            <a:ext cx="426834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rchivo: Deevar qavam.jpg">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082" r="14951"/>
          <a:stretch/>
        </p:blipFill>
        <p:spPr bwMode="auto">
          <a:xfrm>
            <a:off x="4375845" y="1"/>
            <a:ext cx="4768155" cy="6884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1347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Ghavam 88112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6571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Naranjestan e Qavam Yar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6973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Ghavam jardín shira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4057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622015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5318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32946728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18"/>
            <a:ext cx="9144000" cy="6824382"/>
          </a:xfrm>
          <a:prstGeom prst="rect">
            <a:avLst/>
          </a:prstGeom>
        </p:spPr>
      </p:pic>
    </p:spTree>
    <p:extLst>
      <p:ext uri="{BB962C8B-B14F-4D97-AF65-F5344CB8AC3E}">
        <p14:creationId xmlns:p14="http://schemas.microsoft.com/office/powerpoint/2010/main" val="30960066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5297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9152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7312737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0187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08240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59"/>
            <a:ext cx="9144000" cy="6822281"/>
          </a:xfrm>
          <a:prstGeom prst="rect">
            <a:avLst/>
          </a:prstGeom>
        </p:spPr>
      </p:pic>
    </p:spTree>
    <p:extLst>
      <p:ext uri="{BB962C8B-B14F-4D97-AF65-F5344CB8AC3E}">
        <p14:creationId xmlns:p14="http://schemas.microsoft.com/office/powerpoint/2010/main" val="35422627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748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57195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44278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1526936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66</TotalTime>
  <Words>2077</Words>
  <Application>Microsoft Office PowerPoint</Application>
  <PresentationFormat>Presentación en pantalla (4:3)</PresentationFormat>
  <Paragraphs>297</Paragraphs>
  <Slides>120</Slides>
  <Notes>104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120</vt:i4>
      </vt:variant>
    </vt:vector>
  </HeadingPairs>
  <TitlesOfParts>
    <vt:vector size="127" baseType="lpstr">
      <vt:lpstr>Calibri</vt:lpstr>
      <vt:lpstr>Century Schoolbook</vt:lpstr>
      <vt:lpstr>Times New Roman</vt:lpstr>
      <vt:lpstr>Wingdings</vt:lpstr>
      <vt:lpstr>Wingdings 2</vt:lpstr>
      <vt:lpstr>1_Default Theme</vt:lpstr>
      <vt:lpstr>2_Default Theme</vt:lpstr>
      <vt:lpstr>ASIA.-LA VUELTA AL MUNDO EN 385 JARDINES.- PAKISTAN.- Shalamar Gardens.-Bagh –e-Fin  </vt:lpstr>
      <vt:lpstr>Lahore.-Shalamar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–e-Fin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Naranjestan.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JARDINES.-PAKISTAN</dc:title>
  <dc:creator>Josep</dc:creator>
  <cp:lastModifiedBy>Usuario</cp:lastModifiedBy>
  <cp:revision>10</cp:revision>
  <dcterms:created xsi:type="dcterms:W3CDTF">2013-11-10T18:33:21Z</dcterms:created>
  <dcterms:modified xsi:type="dcterms:W3CDTF">2018-03-02T09:37:29Z</dcterms:modified>
</cp:coreProperties>
</file>