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1"/>
  </p:notesMasterIdLst>
  <p:sldIdLst>
    <p:sldId id="257" r:id="rId2"/>
    <p:sldId id="258" r:id="rId3"/>
    <p:sldId id="381" r:id="rId4"/>
    <p:sldId id="272" r:id="rId5"/>
    <p:sldId id="260" r:id="rId6"/>
    <p:sldId id="261" r:id="rId7"/>
    <p:sldId id="263" r:id="rId8"/>
    <p:sldId id="264" r:id="rId9"/>
    <p:sldId id="274" r:id="rId10"/>
    <p:sldId id="265" r:id="rId11"/>
    <p:sldId id="267" r:id="rId12"/>
    <p:sldId id="278" r:id="rId13"/>
    <p:sldId id="276" r:id="rId14"/>
    <p:sldId id="269" r:id="rId15"/>
    <p:sldId id="271" r:id="rId16"/>
    <p:sldId id="275" r:id="rId17"/>
    <p:sldId id="277" r:id="rId18"/>
    <p:sldId id="262" r:id="rId19"/>
    <p:sldId id="266" r:id="rId20"/>
    <p:sldId id="279" r:id="rId21"/>
    <p:sldId id="368" r:id="rId22"/>
    <p:sldId id="369" r:id="rId23"/>
    <p:sldId id="370" r:id="rId24"/>
    <p:sldId id="371" r:id="rId25"/>
    <p:sldId id="372" r:id="rId26"/>
    <p:sldId id="373" r:id="rId27"/>
    <p:sldId id="280" r:id="rId28"/>
    <p:sldId id="281" r:id="rId29"/>
    <p:sldId id="282" r:id="rId30"/>
    <p:sldId id="283" r:id="rId31"/>
    <p:sldId id="284" r:id="rId32"/>
    <p:sldId id="285" r:id="rId33"/>
    <p:sldId id="286" r:id="rId34"/>
    <p:sldId id="288" r:id="rId35"/>
    <p:sldId id="289" r:id="rId36"/>
    <p:sldId id="291" r:id="rId37"/>
    <p:sldId id="292" r:id="rId38"/>
    <p:sldId id="293" r:id="rId39"/>
    <p:sldId id="294" r:id="rId40"/>
    <p:sldId id="296" r:id="rId41"/>
    <p:sldId id="297" r:id="rId42"/>
    <p:sldId id="298" r:id="rId43"/>
    <p:sldId id="299" r:id="rId44"/>
    <p:sldId id="374" r:id="rId45"/>
    <p:sldId id="375"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20" r:id="rId66"/>
    <p:sldId id="321" r:id="rId67"/>
    <p:sldId id="322" r:id="rId68"/>
    <p:sldId id="323" r:id="rId69"/>
    <p:sldId id="324" r:id="rId70"/>
    <p:sldId id="376" r:id="rId71"/>
    <p:sldId id="382" r:id="rId72"/>
    <p:sldId id="377" r:id="rId73"/>
    <p:sldId id="325" r:id="rId74"/>
    <p:sldId id="326" r:id="rId75"/>
    <p:sldId id="329" r:id="rId76"/>
    <p:sldId id="330" r:id="rId77"/>
    <p:sldId id="331" r:id="rId78"/>
    <p:sldId id="332" r:id="rId79"/>
    <p:sldId id="333" r:id="rId80"/>
    <p:sldId id="334" r:id="rId81"/>
    <p:sldId id="378" r:id="rId82"/>
    <p:sldId id="336" r:id="rId83"/>
    <p:sldId id="344" r:id="rId84"/>
    <p:sldId id="354" r:id="rId85"/>
    <p:sldId id="337" r:id="rId86"/>
    <p:sldId id="338" r:id="rId87"/>
    <p:sldId id="339" r:id="rId88"/>
    <p:sldId id="340" r:id="rId89"/>
    <p:sldId id="341" r:id="rId90"/>
    <p:sldId id="342" r:id="rId91"/>
    <p:sldId id="343" r:id="rId92"/>
    <p:sldId id="346" r:id="rId93"/>
    <p:sldId id="347" r:id="rId94"/>
    <p:sldId id="348" r:id="rId95"/>
    <p:sldId id="349" r:id="rId96"/>
    <p:sldId id="350" r:id="rId97"/>
    <p:sldId id="351" r:id="rId98"/>
    <p:sldId id="352" r:id="rId99"/>
    <p:sldId id="355" r:id="rId100"/>
    <p:sldId id="357" r:id="rId101"/>
    <p:sldId id="379" r:id="rId102"/>
    <p:sldId id="380" r:id="rId103"/>
    <p:sldId id="360" r:id="rId104"/>
    <p:sldId id="361" r:id="rId105"/>
    <p:sldId id="362" r:id="rId106"/>
    <p:sldId id="363" r:id="rId107"/>
    <p:sldId id="364" r:id="rId108"/>
    <p:sldId id="365" r:id="rId109"/>
    <p:sldId id="366" r:id="rId1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982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749820-EA60-496D-8421-BA3841DF5BFE}"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2E4006-613C-476F-9AA7-81CD859E141C}" type="slidenum">
              <a:rPr lang="es-ES" smtClean="0"/>
              <a:t>‹Nº›</a:t>
            </a:fld>
            <a:endParaRPr lang="es-ES" dirty="0"/>
          </a:p>
        </p:txBody>
      </p:sp>
    </p:spTree>
    <p:extLst>
      <p:ext uri="{BB962C8B-B14F-4D97-AF65-F5344CB8AC3E}">
        <p14:creationId xmlns:p14="http://schemas.microsoft.com/office/powerpoint/2010/main" val="3943547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 Gardens.-</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4</a:t>
            </a:fld>
            <a:endParaRPr lang="es-ES" dirty="0"/>
          </a:p>
        </p:txBody>
      </p:sp>
    </p:spTree>
    <p:extLst>
      <p:ext uri="{BB962C8B-B14F-4D97-AF65-F5344CB8AC3E}">
        <p14:creationId xmlns:p14="http://schemas.microsoft.com/office/powerpoint/2010/main" val="2898601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 Gardens.-</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5</a:t>
            </a:fld>
            <a:endParaRPr lang="es-ES" dirty="0"/>
          </a:p>
        </p:txBody>
      </p:sp>
    </p:spTree>
    <p:extLst>
      <p:ext uri="{BB962C8B-B14F-4D97-AF65-F5344CB8AC3E}">
        <p14:creationId xmlns:p14="http://schemas.microsoft.com/office/powerpoint/2010/main" val="2588918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 Gardens.-</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6</a:t>
            </a:fld>
            <a:endParaRPr lang="es-ES" dirty="0"/>
          </a:p>
        </p:txBody>
      </p:sp>
    </p:spTree>
    <p:extLst>
      <p:ext uri="{BB962C8B-B14F-4D97-AF65-F5344CB8AC3E}">
        <p14:creationId xmlns:p14="http://schemas.microsoft.com/office/powerpoint/2010/main" val="1579206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 Gardens.-</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7</a:t>
            </a:fld>
            <a:endParaRPr lang="es-ES" dirty="0"/>
          </a:p>
        </p:txBody>
      </p:sp>
    </p:spTree>
    <p:extLst>
      <p:ext uri="{BB962C8B-B14F-4D97-AF65-F5344CB8AC3E}">
        <p14:creationId xmlns:p14="http://schemas.microsoft.com/office/powerpoint/2010/main" val="4110835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 Gardens.-</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8</a:t>
            </a:fld>
            <a:endParaRPr lang="es-ES" dirty="0"/>
          </a:p>
        </p:txBody>
      </p:sp>
    </p:spTree>
    <p:extLst>
      <p:ext uri="{BB962C8B-B14F-4D97-AF65-F5344CB8AC3E}">
        <p14:creationId xmlns:p14="http://schemas.microsoft.com/office/powerpoint/2010/main" val="3033541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 Gardens.-</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9</a:t>
            </a:fld>
            <a:endParaRPr lang="es-ES" dirty="0"/>
          </a:p>
        </p:txBody>
      </p:sp>
    </p:spTree>
    <p:extLst>
      <p:ext uri="{BB962C8B-B14F-4D97-AF65-F5344CB8AC3E}">
        <p14:creationId xmlns:p14="http://schemas.microsoft.com/office/powerpoint/2010/main" val="2321123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 Gardens.-</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10</a:t>
            </a:fld>
            <a:endParaRPr lang="es-ES" dirty="0"/>
          </a:p>
        </p:txBody>
      </p:sp>
    </p:spTree>
    <p:extLst>
      <p:ext uri="{BB962C8B-B14F-4D97-AF65-F5344CB8AC3E}">
        <p14:creationId xmlns:p14="http://schemas.microsoft.com/office/powerpoint/2010/main" val="4127670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 Gardens.-</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11</a:t>
            </a:fld>
            <a:endParaRPr lang="es-ES" dirty="0"/>
          </a:p>
        </p:txBody>
      </p:sp>
    </p:spTree>
    <p:extLst>
      <p:ext uri="{BB962C8B-B14F-4D97-AF65-F5344CB8AC3E}">
        <p14:creationId xmlns:p14="http://schemas.microsoft.com/office/powerpoint/2010/main" val="774258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Bagh-e-Bahu.-w</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12</a:t>
            </a:fld>
            <a:endParaRPr lang="es-ES" dirty="0"/>
          </a:p>
        </p:txBody>
      </p:sp>
    </p:spTree>
    <p:extLst>
      <p:ext uri="{BB962C8B-B14F-4D97-AF65-F5344CB8AC3E}">
        <p14:creationId xmlns:p14="http://schemas.microsoft.com/office/powerpoint/2010/main" val="3632873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Bagh-e-Bahu.-w</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13</a:t>
            </a:fld>
            <a:endParaRPr lang="es-ES" dirty="0"/>
          </a:p>
        </p:txBody>
      </p:sp>
    </p:spTree>
    <p:extLst>
      <p:ext uri="{BB962C8B-B14F-4D97-AF65-F5344CB8AC3E}">
        <p14:creationId xmlns:p14="http://schemas.microsoft.com/office/powerpoint/2010/main" val="278767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 Gardens.-</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14</a:t>
            </a:fld>
            <a:endParaRPr lang="es-ES" dirty="0"/>
          </a:p>
        </p:txBody>
      </p:sp>
    </p:spTree>
    <p:extLst>
      <p:ext uri="{BB962C8B-B14F-4D97-AF65-F5344CB8AC3E}">
        <p14:creationId xmlns:p14="http://schemas.microsoft.com/office/powerpoint/2010/main" val="1961879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 Gardens.-</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15</a:t>
            </a:fld>
            <a:endParaRPr lang="es-ES" dirty="0"/>
          </a:p>
        </p:txBody>
      </p:sp>
    </p:spTree>
    <p:extLst>
      <p:ext uri="{BB962C8B-B14F-4D97-AF65-F5344CB8AC3E}">
        <p14:creationId xmlns:p14="http://schemas.microsoft.com/office/powerpoint/2010/main" val="3495672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 Gardens.-</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16</a:t>
            </a:fld>
            <a:endParaRPr lang="es-ES" dirty="0"/>
          </a:p>
        </p:txBody>
      </p:sp>
    </p:spTree>
    <p:extLst>
      <p:ext uri="{BB962C8B-B14F-4D97-AF65-F5344CB8AC3E}">
        <p14:creationId xmlns:p14="http://schemas.microsoft.com/office/powerpoint/2010/main" val="1582336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Bagh-e-Bahu.-w</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17</a:t>
            </a:fld>
            <a:endParaRPr lang="es-ES" dirty="0"/>
          </a:p>
        </p:txBody>
      </p:sp>
    </p:spTree>
    <p:extLst>
      <p:ext uri="{BB962C8B-B14F-4D97-AF65-F5344CB8AC3E}">
        <p14:creationId xmlns:p14="http://schemas.microsoft.com/office/powerpoint/2010/main" val="2557372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 Gardens.-</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18</a:t>
            </a:fld>
            <a:endParaRPr lang="es-ES" dirty="0"/>
          </a:p>
        </p:txBody>
      </p:sp>
    </p:spTree>
    <p:extLst>
      <p:ext uri="{BB962C8B-B14F-4D97-AF65-F5344CB8AC3E}">
        <p14:creationId xmlns:p14="http://schemas.microsoft.com/office/powerpoint/2010/main" val="2838395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Bagh-e-Bahu Gardens.-</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19</a:t>
            </a:fld>
            <a:endParaRPr lang="es-ES" dirty="0"/>
          </a:p>
        </p:txBody>
      </p:sp>
    </p:spTree>
    <p:extLst>
      <p:ext uri="{BB962C8B-B14F-4D97-AF65-F5344CB8AC3E}">
        <p14:creationId xmlns:p14="http://schemas.microsoft.com/office/powerpoint/2010/main" val="3669743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24</a:t>
            </a:fld>
            <a:endParaRPr lang="es-ES" dirty="0"/>
          </a:p>
        </p:txBody>
      </p:sp>
    </p:spTree>
    <p:extLst>
      <p:ext uri="{BB962C8B-B14F-4D97-AF65-F5344CB8AC3E}">
        <p14:creationId xmlns:p14="http://schemas.microsoft.com/office/powerpoint/2010/main" val="3438001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25</a:t>
            </a:fld>
            <a:endParaRPr lang="es-ES" dirty="0"/>
          </a:p>
        </p:txBody>
      </p:sp>
    </p:spTree>
    <p:extLst>
      <p:ext uri="{BB962C8B-B14F-4D97-AF65-F5344CB8AC3E}">
        <p14:creationId xmlns:p14="http://schemas.microsoft.com/office/powerpoint/2010/main" val="2127530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26</a:t>
            </a:fld>
            <a:endParaRPr lang="es-ES" dirty="0"/>
          </a:p>
        </p:txBody>
      </p:sp>
    </p:spTree>
    <p:extLst>
      <p:ext uri="{BB962C8B-B14F-4D97-AF65-F5344CB8AC3E}">
        <p14:creationId xmlns:p14="http://schemas.microsoft.com/office/powerpoint/2010/main" val="4094492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27</a:t>
            </a:fld>
            <a:endParaRPr lang="es-ES" dirty="0"/>
          </a:p>
        </p:txBody>
      </p:sp>
    </p:spTree>
    <p:extLst>
      <p:ext uri="{BB962C8B-B14F-4D97-AF65-F5344CB8AC3E}">
        <p14:creationId xmlns:p14="http://schemas.microsoft.com/office/powerpoint/2010/main" val="21473559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28</a:t>
            </a:fld>
            <a:endParaRPr lang="es-ES" dirty="0"/>
          </a:p>
        </p:txBody>
      </p:sp>
    </p:spTree>
    <p:extLst>
      <p:ext uri="{BB962C8B-B14F-4D97-AF65-F5344CB8AC3E}">
        <p14:creationId xmlns:p14="http://schemas.microsoft.com/office/powerpoint/2010/main" val="1105000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29</a:t>
            </a:fld>
            <a:endParaRPr lang="es-ES" dirty="0"/>
          </a:p>
        </p:txBody>
      </p:sp>
    </p:spTree>
    <p:extLst>
      <p:ext uri="{BB962C8B-B14F-4D97-AF65-F5344CB8AC3E}">
        <p14:creationId xmlns:p14="http://schemas.microsoft.com/office/powerpoint/2010/main" val="1802457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30</a:t>
            </a:fld>
            <a:endParaRPr lang="es-ES" dirty="0"/>
          </a:p>
        </p:txBody>
      </p:sp>
    </p:spTree>
    <p:extLst>
      <p:ext uri="{BB962C8B-B14F-4D97-AF65-F5344CB8AC3E}">
        <p14:creationId xmlns:p14="http://schemas.microsoft.com/office/powerpoint/2010/main" val="1954979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31</a:t>
            </a:fld>
            <a:endParaRPr lang="es-ES" dirty="0"/>
          </a:p>
        </p:txBody>
      </p:sp>
    </p:spTree>
    <p:extLst>
      <p:ext uri="{BB962C8B-B14F-4D97-AF65-F5344CB8AC3E}">
        <p14:creationId xmlns:p14="http://schemas.microsoft.com/office/powerpoint/2010/main" val="24328240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32</a:t>
            </a:fld>
            <a:endParaRPr lang="es-ES" dirty="0"/>
          </a:p>
        </p:txBody>
      </p:sp>
    </p:spTree>
    <p:extLst>
      <p:ext uri="{BB962C8B-B14F-4D97-AF65-F5344CB8AC3E}">
        <p14:creationId xmlns:p14="http://schemas.microsoft.com/office/powerpoint/2010/main" val="13078547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33</a:t>
            </a:fld>
            <a:endParaRPr lang="es-ES" dirty="0"/>
          </a:p>
        </p:txBody>
      </p:sp>
    </p:spTree>
    <p:extLst>
      <p:ext uri="{BB962C8B-B14F-4D97-AF65-F5344CB8AC3E}">
        <p14:creationId xmlns:p14="http://schemas.microsoft.com/office/powerpoint/2010/main" val="24324171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34</a:t>
            </a:fld>
            <a:endParaRPr lang="es-ES" dirty="0"/>
          </a:p>
        </p:txBody>
      </p:sp>
    </p:spTree>
    <p:extLst>
      <p:ext uri="{BB962C8B-B14F-4D97-AF65-F5344CB8AC3E}">
        <p14:creationId xmlns:p14="http://schemas.microsoft.com/office/powerpoint/2010/main" val="30290340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35</a:t>
            </a:fld>
            <a:endParaRPr lang="es-ES" dirty="0"/>
          </a:p>
        </p:txBody>
      </p:sp>
    </p:spTree>
    <p:extLst>
      <p:ext uri="{BB962C8B-B14F-4D97-AF65-F5344CB8AC3E}">
        <p14:creationId xmlns:p14="http://schemas.microsoft.com/office/powerpoint/2010/main" val="23212501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36</a:t>
            </a:fld>
            <a:endParaRPr lang="es-ES" dirty="0"/>
          </a:p>
        </p:txBody>
      </p:sp>
    </p:spTree>
    <p:extLst>
      <p:ext uri="{BB962C8B-B14F-4D97-AF65-F5344CB8AC3E}">
        <p14:creationId xmlns:p14="http://schemas.microsoft.com/office/powerpoint/2010/main" val="33735194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37</a:t>
            </a:fld>
            <a:endParaRPr lang="es-ES" dirty="0"/>
          </a:p>
        </p:txBody>
      </p:sp>
    </p:spTree>
    <p:extLst>
      <p:ext uri="{BB962C8B-B14F-4D97-AF65-F5344CB8AC3E}">
        <p14:creationId xmlns:p14="http://schemas.microsoft.com/office/powerpoint/2010/main" val="5605459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38</a:t>
            </a:fld>
            <a:endParaRPr lang="es-ES" dirty="0"/>
          </a:p>
        </p:txBody>
      </p:sp>
    </p:spTree>
    <p:extLst>
      <p:ext uri="{BB962C8B-B14F-4D97-AF65-F5344CB8AC3E}">
        <p14:creationId xmlns:p14="http://schemas.microsoft.com/office/powerpoint/2010/main" val="27413716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39</a:t>
            </a:fld>
            <a:endParaRPr lang="es-ES" dirty="0"/>
          </a:p>
        </p:txBody>
      </p:sp>
    </p:spTree>
    <p:extLst>
      <p:ext uri="{BB962C8B-B14F-4D97-AF65-F5344CB8AC3E}">
        <p14:creationId xmlns:p14="http://schemas.microsoft.com/office/powerpoint/2010/main" val="3601862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40</a:t>
            </a:fld>
            <a:endParaRPr lang="es-ES" dirty="0"/>
          </a:p>
        </p:txBody>
      </p:sp>
    </p:spTree>
    <p:extLst>
      <p:ext uri="{BB962C8B-B14F-4D97-AF65-F5344CB8AC3E}">
        <p14:creationId xmlns:p14="http://schemas.microsoft.com/office/powerpoint/2010/main" val="24854131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Babur</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41</a:t>
            </a:fld>
            <a:endParaRPr lang="es-ES" dirty="0"/>
          </a:p>
        </p:txBody>
      </p:sp>
    </p:spTree>
    <p:extLst>
      <p:ext uri="{BB962C8B-B14F-4D97-AF65-F5344CB8AC3E}">
        <p14:creationId xmlns:p14="http://schemas.microsoft.com/office/powerpoint/2010/main" val="13632686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Jinnah</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46</a:t>
            </a:fld>
            <a:endParaRPr lang="es-ES" dirty="0"/>
          </a:p>
        </p:txBody>
      </p:sp>
    </p:spTree>
    <p:extLst>
      <p:ext uri="{BB962C8B-B14F-4D97-AF65-F5344CB8AC3E}">
        <p14:creationId xmlns:p14="http://schemas.microsoft.com/office/powerpoint/2010/main" val="27603085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Jinnah</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47</a:t>
            </a:fld>
            <a:endParaRPr lang="es-ES" dirty="0"/>
          </a:p>
        </p:txBody>
      </p:sp>
    </p:spTree>
    <p:extLst>
      <p:ext uri="{BB962C8B-B14F-4D97-AF65-F5344CB8AC3E}">
        <p14:creationId xmlns:p14="http://schemas.microsoft.com/office/powerpoint/2010/main" val="23755602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Biblioteca Quaid-e-Azam de 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48</a:t>
            </a:fld>
            <a:endParaRPr lang="es-ES" dirty="0"/>
          </a:p>
        </p:txBody>
      </p:sp>
    </p:spTree>
    <p:extLst>
      <p:ext uri="{BB962C8B-B14F-4D97-AF65-F5344CB8AC3E}">
        <p14:creationId xmlns:p14="http://schemas.microsoft.com/office/powerpoint/2010/main" val="1318860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Jinnah Garden</a:t>
            </a:r>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49</a:t>
            </a:fld>
            <a:endParaRPr lang="es-ES" dirty="0"/>
          </a:p>
        </p:txBody>
      </p:sp>
    </p:spTree>
    <p:extLst>
      <p:ext uri="{BB962C8B-B14F-4D97-AF65-F5344CB8AC3E}">
        <p14:creationId xmlns:p14="http://schemas.microsoft.com/office/powerpoint/2010/main" val="39458411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50</a:t>
            </a:fld>
            <a:endParaRPr lang="es-ES" dirty="0"/>
          </a:p>
        </p:txBody>
      </p:sp>
    </p:spTree>
    <p:extLst>
      <p:ext uri="{BB962C8B-B14F-4D97-AF65-F5344CB8AC3E}">
        <p14:creationId xmlns:p14="http://schemas.microsoft.com/office/powerpoint/2010/main" val="42198066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51</a:t>
            </a:fld>
            <a:endParaRPr lang="es-ES" dirty="0"/>
          </a:p>
        </p:txBody>
      </p:sp>
    </p:spTree>
    <p:extLst>
      <p:ext uri="{BB962C8B-B14F-4D97-AF65-F5344CB8AC3E}">
        <p14:creationId xmlns:p14="http://schemas.microsoft.com/office/powerpoint/2010/main" val="6829072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52</a:t>
            </a:fld>
            <a:endParaRPr lang="es-ES" dirty="0"/>
          </a:p>
        </p:txBody>
      </p:sp>
    </p:spTree>
    <p:extLst>
      <p:ext uri="{BB962C8B-B14F-4D97-AF65-F5344CB8AC3E}">
        <p14:creationId xmlns:p14="http://schemas.microsoft.com/office/powerpoint/2010/main" val="36446343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53</a:t>
            </a:fld>
            <a:endParaRPr lang="es-ES" dirty="0"/>
          </a:p>
        </p:txBody>
      </p:sp>
    </p:spTree>
    <p:extLst>
      <p:ext uri="{BB962C8B-B14F-4D97-AF65-F5344CB8AC3E}">
        <p14:creationId xmlns:p14="http://schemas.microsoft.com/office/powerpoint/2010/main" val="4219717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54</a:t>
            </a:fld>
            <a:endParaRPr lang="es-ES" dirty="0"/>
          </a:p>
        </p:txBody>
      </p:sp>
    </p:spTree>
    <p:extLst>
      <p:ext uri="{BB962C8B-B14F-4D97-AF65-F5344CB8AC3E}">
        <p14:creationId xmlns:p14="http://schemas.microsoft.com/office/powerpoint/2010/main" val="11682755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55</a:t>
            </a:fld>
            <a:endParaRPr lang="es-ES" dirty="0"/>
          </a:p>
        </p:txBody>
      </p:sp>
    </p:spTree>
    <p:extLst>
      <p:ext uri="{BB962C8B-B14F-4D97-AF65-F5344CB8AC3E}">
        <p14:creationId xmlns:p14="http://schemas.microsoft.com/office/powerpoint/2010/main" val="27701174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56</a:t>
            </a:fld>
            <a:endParaRPr lang="es-ES" dirty="0"/>
          </a:p>
        </p:txBody>
      </p:sp>
    </p:spTree>
    <p:extLst>
      <p:ext uri="{BB962C8B-B14F-4D97-AF65-F5344CB8AC3E}">
        <p14:creationId xmlns:p14="http://schemas.microsoft.com/office/powerpoint/2010/main" val="36613528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57</a:t>
            </a:fld>
            <a:endParaRPr lang="es-ES" dirty="0"/>
          </a:p>
        </p:txBody>
      </p:sp>
    </p:spTree>
    <p:extLst>
      <p:ext uri="{BB962C8B-B14F-4D97-AF65-F5344CB8AC3E}">
        <p14:creationId xmlns:p14="http://schemas.microsoft.com/office/powerpoint/2010/main" val="13376934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58</a:t>
            </a:fld>
            <a:endParaRPr lang="es-ES" dirty="0"/>
          </a:p>
        </p:txBody>
      </p:sp>
    </p:spTree>
    <p:extLst>
      <p:ext uri="{BB962C8B-B14F-4D97-AF65-F5344CB8AC3E}">
        <p14:creationId xmlns:p14="http://schemas.microsoft.com/office/powerpoint/2010/main" val="26365359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59</a:t>
            </a:fld>
            <a:endParaRPr lang="es-ES" dirty="0"/>
          </a:p>
        </p:txBody>
      </p:sp>
    </p:spTree>
    <p:extLst>
      <p:ext uri="{BB962C8B-B14F-4D97-AF65-F5344CB8AC3E}">
        <p14:creationId xmlns:p14="http://schemas.microsoft.com/office/powerpoint/2010/main" val="13417166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Garden.-Delonix</a:t>
            </a:r>
            <a:r>
              <a:rPr lang="es-ES" baseline="0" dirty="0"/>
              <a:t> regia</a:t>
            </a:r>
            <a:endParaRPr lang="es-ES" dirty="0"/>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60</a:t>
            </a:fld>
            <a:endParaRPr lang="es-ES" dirty="0"/>
          </a:p>
        </p:txBody>
      </p:sp>
    </p:spTree>
    <p:extLst>
      <p:ext uri="{BB962C8B-B14F-4D97-AF65-F5344CB8AC3E}">
        <p14:creationId xmlns:p14="http://schemas.microsoft.com/office/powerpoint/2010/main" val="20807659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61</a:t>
            </a:fld>
            <a:endParaRPr lang="es-ES" dirty="0"/>
          </a:p>
        </p:txBody>
      </p:sp>
    </p:spTree>
    <p:extLst>
      <p:ext uri="{BB962C8B-B14F-4D97-AF65-F5344CB8AC3E}">
        <p14:creationId xmlns:p14="http://schemas.microsoft.com/office/powerpoint/2010/main" val="21611542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62</a:t>
            </a:fld>
            <a:endParaRPr lang="es-ES" dirty="0"/>
          </a:p>
        </p:txBody>
      </p:sp>
    </p:spTree>
    <p:extLst>
      <p:ext uri="{BB962C8B-B14F-4D97-AF65-F5344CB8AC3E}">
        <p14:creationId xmlns:p14="http://schemas.microsoft.com/office/powerpoint/2010/main" val="9272877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63</a:t>
            </a:fld>
            <a:endParaRPr lang="es-ES" dirty="0"/>
          </a:p>
        </p:txBody>
      </p:sp>
    </p:spTree>
    <p:extLst>
      <p:ext uri="{BB962C8B-B14F-4D97-AF65-F5344CB8AC3E}">
        <p14:creationId xmlns:p14="http://schemas.microsoft.com/office/powerpoint/2010/main" val="8130991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64</a:t>
            </a:fld>
            <a:endParaRPr lang="es-ES" dirty="0"/>
          </a:p>
        </p:txBody>
      </p:sp>
    </p:spTree>
    <p:extLst>
      <p:ext uri="{BB962C8B-B14F-4D97-AF65-F5344CB8AC3E}">
        <p14:creationId xmlns:p14="http://schemas.microsoft.com/office/powerpoint/2010/main" val="7751347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65</a:t>
            </a:fld>
            <a:endParaRPr lang="es-ES" dirty="0"/>
          </a:p>
        </p:txBody>
      </p:sp>
    </p:spTree>
    <p:extLst>
      <p:ext uri="{BB962C8B-B14F-4D97-AF65-F5344CB8AC3E}">
        <p14:creationId xmlns:p14="http://schemas.microsoft.com/office/powerpoint/2010/main" val="16195674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66</a:t>
            </a:fld>
            <a:endParaRPr lang="es-ES" dirty="0"/>
          </a:p>
        </p:txBody>
      </p:sp>
    </p:spTree>
    <p:extLst>
      <p:ext uri="{BB962C8B-B14F-4D97-AF65-F5344CB8AC3E}">
        <p14:creationId xmlns:p14="http://schemas.microsoft.com/office/powerpoint/2010/main" val="18514864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67</a:t>
            </a:fld>
            <a:endParaRPr lang="es-ES" dirty="0"/>
          </a:p>
        </p:txBody>
      </p:sp>
    </p:spTree>
    <p:extLst>
      <p:ext uri="{BB962C8B-B14F-4D97-AF65-F5344CB8AC3E}">
        <p14:creationId xmlns:p14="http://schemas.microsoft.com/office/powerpoint/2010/main" val="14243979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Jinnah Garden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68</a:t>
            </a:fld>
            <a:endParaRPr lang="es-ES" dirty="0"/>
          </a:p>
        </p:txBody>
      </p:sp>
    </p:spTree>
    <p:extLst>
      <p:ext uri="{BB962C8B-B14F-4D97-AF65-F5344CB8AC3E}">
        <p14:creationId xmlns:p14="http://schemas.microsoft.com/office/powerpoint/2010/main" val="42835183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Hazuri-Bagh-Lahore.-Pakistan.-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73</a:t>
            </a:fld>
            <a:endParaRPr lang="es-ES" dirty="0"/>
          </a:p>
        </p:txBody>
      </p:sp>
    </p:spTree>
    <p:extLst>
      <p:ext uri="{BB962C8B-B14F-4D97-AF65-F5344CB8AC3E}">
        <p14:creationId xmlns:p14="http://schemas.microsoft.com/office/powerpoint/2010/main" val="675761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Hazuri-Bagh-Lahore.-Pakistan.-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74</a:t>
            </a:fld>
            <a:endParaRPr lang="es-ES" dirty="0"/>
          </a:p>
        </p:txBody>
      </p:sp>
    </p:spTree>
    <p:extLst>
      <p:ext uri="{BB962C8B-B14F-4D97-AF65-F5344CB8AC3E}">
        <p14:creationId xmlns:p14="http://schemas.microsoft.com/office/powerpoint/2010/main" val="37139765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Hazuri-Bagh-Lahore.-Pakistan.-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75</a:t>
            </a:fld>
            <a:endParaRPr lang="es-ES" dirty="0"/>
          </a:p>
        </p:txBody>
      </p:sp>
    </p:spTree>
    <p:extLst>
      <p:ext uri="{BB962C8B-B14F-4D97-AF65-F5344CB8AC3E}">
        <p14:creationId xmlns:p14="http://schemas.microsoft.com/office/powerpoint/2010/main" val="41378685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Hazuri-Bagh-Lahore.-Pakistan.-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76</a:t>
            </a:fld>
            <a:endParaRPr lang="es-ES" dirty="0"/>
          </a:p>
        </p:txBody>
      </p:sp>
    </p:spTree>
    <p:extLst>
      <p:ext uri="{BB962C8B-B14F-4D97-AF65-F5344CB8AC3E}">
        <p14:creationId xmlns:p14="http://schemas.microsoft.com/office/powerpoint/2010/main" val="8102146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Hazuri-Bagh-Lahore.-Pakistan.-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77</a:t>
            </a:fld>
            <a:endParaRPr lang="es-ES" dirty="0"/>
          </a:p>
        </p:txBody>
      </p:sp>
    </p:spTree>
    <p:extLst>
      <p:ext uri="{BB962C8B-B14F-4D97-AF65-F5344CB8AC3E}">
        <p14:creationId xmlns:p14="http://schemas.microsoft.com/office/powerpoint/2010/main" val="2561606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Hazuri-Bagh-Lahore.-Pakistan.-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78</a:t>
            </a:fld>
            <a:endParaRPr lang="es-ES" dirty="0"/>
          </a:p>
        </p:txBody>
      </p:sp>
    </p:spTree>
    <p:extLst>
      <p:ext uri="{BB962C8B-B14F-4D97-AF65-F5344CB8AC3E}">
        <p14:creationId xmlns:p14="http://schemas.microsoft.com/office/powerpoint/2010/main" val="2678034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Hazuri-Bagh-Lahore.-Pakistan.-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79</a:t>
            </a:fld>
            <a:endParaRPr lang="es-ES" dirty="0"/>
          </a:p>
        </p:txBody>
      </p:sp>
    </p:spTree>
    <p:extLst>
      <p:ext uri="{BB962C8B-B14F-4D97-AF65-F5344CB8AC3E}">
        <p14:creationId xmlns:p14="http://schemas.microsoft.com/office/powerpoint/2010/main" val="114270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82</a:t>
            </a:fld>
            <a:endParaRPr lang="es-ES" dirty="0"/>
          </a:p>
        </p:txBody>
      </p:sp>
    </p:spTree>
    <p:extLst>
      <p:ext uri="{BB962C8B-B14F-4D97-AF65-F5344CB8AC3E}">
        <p14:creationId xmlns:p14="http://schemas.microsoft.com/office/powerpoint/2010/main" val="26704126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83</a:t>
            </a:fld>
            <a:endParaRPr lang="es-ES" dirty="0"/>
          </a:p>
        </p:txBody>
      </p:sp>
    </p:spTree>
    <p:extLst>
      <p:ext uri="{BB962C8B-B14F-4D97-AF65-F5344CB8AC3E}">
        <p14:creationId xmlns:p14="http://schemas.microsoft.com/office/powerpoint/2010/main" val="1611493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84</a:t>
            </a:fld>
            <a:endParaRPr lang="es-ES" dirty="0"/>
          </a:p>
        </p:txBody>
      </p:sp>
    </p:spTree>
    <p:extLst>
      <p:ext uri="{BB962C8B-B14F-4D97-AF65-F5344CB8AC3E}">
        <p14:creationId xmlns:p14="http://schemas.microsoft.com/office/powerpoint/2010/main" val="15431596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85</a:t>
            </a:fld>
            <a:endParaRPr lang="es-ES" dirty="0"/>
          </a:p>
        </p:txBody>
      </p:sp>
    </p:spTree>
    <p:extLst>
      <p:ext uri="{BB962C8B-B14F-4D97-AF65-F5344CB8AC3E}">
        <p14:creationId xmlns:p14="http://schemas.microsoft.com/office/powerpoint/2010/main" val="39770104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86</a:t>
            </a:fld>
            <a:endParaRPr lang="es-ES" dirty="0"/>
          </a:p>
        </p:txBody>
      </p:sp>
    </p:spTree>
    <p:extLst>
      <p:ext uri="{BB962C8B-B14F-4D97-AF65-F5344CB8AC3E}">
        <p14:creationId xmlns:p14="http://schemas.microsoft.com/office/powerpoint/2010/main" val="299529687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87</a:t>
            </a:fld>
            <a:endParaRPr lang="es-ES" dirty="0"/>
          </a:p>
        </p:txBody>
      </p:sp>
    </p:spTree>
    <p:extLst>
      <p:ext uri="{BB962C8B-B14F-4D97-AF65-F5344CB8AC3E}">
        <p14:creationId xmlns:p14="http://schemas.microsoft.com/office/powerpoint/2010/main" val="19392476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88</a:t>
            </a:fld>
            <a:endParaRPr lang="es-ES" dirty="0"/>
          </a:p>
        </p:txBody>
      </p:sp>
    </p:spTree>
    <p:extLst>
      <p:ext uri="{BB962C8B-B14F-4D97-AF65-F5344CB8AC3E}">
        <p14:creationId xmlns:p14="http://schemas.microsoft.com/office/powerpoint/2010/main" val="13360161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89</a:t>
            </a:fld>
            <a:endParaRPr lang="es-ES" dirty="0"/>
          </a:p>
        </p:txBody>
      </p:sp>
    </p:spTree>
    <p:extLst>
      <p:ext uri="{BB962C8B-B14F-4D97-AF65-F5344CB8AC3E}">
        <p14:creationId xmlns:p14="http://schemas.microsoft.com/office/powerpoint/2010/main" val="17076518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90</a:t>
            </a:fld>
            <a:endParaRPr lang="es-ES" dirty="0"/>
          </a:p>
        </p:txBody>
      </p:sp>
    </p:spTree>
    <p:extLst>
      <p:ext uri="{BB962C8B-B14F-4D97-AF65-F5344CB8AC3E}">
        <p14:creationId xmlns:p14="http://schemas.microsoft.com/office/powerpoint/2010/main" val="11783207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91</a:t>
            </a:fld>
            <a:endParaRPr lang="es-ES" dirty="0"/>
          </a:p>
        </p:txBody>
      </p:sp>
    </p:spTree>
    <p:extLst>
      <p:ext uri="{BB962C8B-B14F-4D97-AF65-F5344CB8AC3E}">
        <p14:creationId xmlns:p14="http://schemas.microsoft.com/office/powerpoint/2010/main" val="27528801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92</a:t>
            </a:fld>
            <a:endParaRPr lang="es-ES" dirty="0"/>
          </a:p>
        </p:txBody>
      </p:sp>
    </p:spTree>
    <p:extLst>
      <p:ext uri="{BB962C8B-B14F-4D97-AF65-F5344CB8AC3E}">
        <p14:creationId xmlns:p14="http://schemas.microsoft.com/office/powerpoint/2010/main" val="275229361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93</a:t>
            </a:fld>
            <a:endParaRPr lang="es-ES" dirty="0"/>
          </a:p>
        </p:txBody>
      </p:sp>
    </p:spTree>
    <p:extLst>
      <p:ext uri="{BB962C8B-B14F-4D97-AF65-F5344CB8AC3E}">
        <p14:creationId xmlns:p14="http://schemas.microsoft.com/office/powerpoint/2010/main" val="14733596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94</a:t>
            </a:fld>
            <a:endParaRPr lang="es-ES" dirty="0"/>
          </a:p>
        </p:txBody>
      </p:sp>
    </p:spTree>
    <p:extLst>
      <p:ext uri="{BB962C8B-B14F-4D97-AF65-F5344CB8AC3E}">
        <p14:creationId xmlns:p14="http://schemas.microsoft.com/office/powerpoint/2010/main" val="410450393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95</a:t>
            </a:fld>
            <a:endParaRPr lang="es-ES" dirty="0"/>
          </a:p>
        </p:txBody>
      </p:sp>
    </p:spTree>
    <p:extLst>
      <p:ext uri="{BB962C8B-B14F-4D97-AF65-F5344CB8AC3E}">
        <p14:creationId xmlns:p14="http://schemas.microsoft.com/office/powerpoint/2010/main" val="427335823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96</a:t>
            </a:fld>
            <a:endParaRPr lang="es-ES" dirty="0"/>
          </a:p>
        </p:txBody>
      </p:sp>
    </p:spTree>
    <p:extLst>
      <p:ext uri="{BB962C8B-B14F-4D97-AF65-F5344CB8AC3E}">
        <p14:creationId xmlns:p14="http://schemas.microsoft.com/office/powerpoint/2010/main" val="201904448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97</a:t>
            </a:fld>
            <a:endParaRPr lang="es-ES" dirty="0"/>
          </a:p>
        </p:txBody>
      </p:sp>
    </p:spTree>
    <p:extLst>
      <p:ext uri="{BB962C8B-B14F-4D97-AF65-F5344CB8AC3E}">
        <p14:creationId xmlns:p14="http://schemas.microsoft.com/office/powerpoint/2010/main" val="34943307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98</a:t>
            </a:fld>
            <a:endParaRPr lang="es-ES" dirty="0"/>
          </a:p>
        </p:txBody>
      </p:sp>
    </p:spTree>
    <p:extLst>
      <p:ext uri="{BB962C8B-B14F-4D97-AF65-F5344CB8AC3E}">
        <p14:creationId xmlns:p14="http://schemas.microsoft.com/office/powerpoint/2010/main" val="36246486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Shazdeh Garden.-Iran</a:t>
            </a:r>
          </a:p>
          <a:p>
            <a:endParaRPr lang="es-ES" dirty="0"/>
          </a:p>
        </p:txBody>
      </p:sp>
      <p:sp>
        <p:nvSpPr>
          <p:cNvPr id="4" name="3 Marcador de número de diapositiva"/>
          <p:cNvSpPr>
            <a:spLocks noGrp="1"/>
          </p:cNvSpPr>
          <p:nvPr>
            <p:ph type="sldNum" sz="quarter" idx="10"/>
          </p:nvPr>
        </p:nvSpPr>
        <p:spPr/>
        <p:txBody>
          <a:bodyPr/>
          <a:lstStyle/>
          <a:p>
            <a:fld id="{A02E4006-613C-476F-9AA7-81CD859E141C}" type="slidenum">
              <a:rPr lang="es-ES" smtClean="0"/>
              <a:t>99</a:t>
            </a:fld>
            <a:endParaRPr lang="es-ES" dirty="0"/>
          </a:p>
        </p:txBody>
      </p:sp>
    </p:spTree>
    <p:extLst>
      <p:ext uri="{BB962C8B-B14F-4D97-AF65-F5344CB8AC3E}">
        <p14:creationId xmlns:p14="http://schemas.microsoft.com/office/powerpoint/2010/main" val="392369746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Rambagh Palace</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104</a:t>
            </a:fld>
            <a:endParaRPr lang="es-ES" dirty="0"/>
          </a:p>
        </p:txBody>
      </p:sp>
    </p:spTree>
    <p:extLst>
      <p:ext uri="{BB962C8B-B14F-4D97-AF65-F5344CB8AC3E}">
        <p14:creationId xmlns:p14="http://schemas.microsoft.com/office/powerpoint/2010/main" val="108763210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Rambagh Palace</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105</a:t>
            </a:fld>
            <a:endParaRPr lang="es-ES" dirty="0"/>
          </a:p>
        </p:txBody>
      </p:sp>
    </p:spTree>
    <p:extLst>
      <p:ext uri="{BB962C8B-B14F-4D97-AF65-F5344CB8AC3E}">
        <p14:creationId xmlns:p14="http://schemas.microsoft.com/office/powerpoint/2010/main" val="351079087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Rambagh Palace</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106</a:t>
            </a:fld>
            <a:endParaRPr lang="es-ES" dirty="0"/>
          </a:p>
        </p:txBody>
      </p:sp>
    </p:spTree>
    <p:extLst>
      <p:ext uri="{BB962C8B-B14F-4D97-AF65-F5344CB8AC3E}">
        <p14:creationId xmlns:p14="http://schemas.microsoft.com/office/powerpoint/2010/main" val="1414319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Rambagh Palace</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107</a:t>
            </a:fld>
            <a:endParaRPr lang="es-ES" dirty="0"/>
          </a:p>
        </p:txBody>
      </p:sp>
    </p:spTree>
    <p:extLst>
      <p:ext uri="{BB962C8B-B14F-4D97-AF65-F5344CB8AC3E}">
        <p14:creationId xmlns:p14="http://schemas.microsoft.com/office/powerpoint/2010/main" val="30526363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Rambagh Palace</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108</a:t>
            </a:fld>
            <a:endParaRPr lang="es-ES" dirty="0"/>
          </a:p>
        </p:txBody>
      </p:sp>
    </p:spTree>
    <p:extLst>
      <p:ext uri="{BB962C8B-B14F-4D97-AF65-F5344CB8AC3E}">
        <p14:creationId xmlns:p14="http://schemas.microsoft.com/office/powerpoint/2010/main" val="86189274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Rambagh Palace</a:t>
            </a:r>
          </a:p>
        </p:txBody>
      </p:sp>
      <p:sp>
        <p:nvSpPr>
          <p:cNvPr id="4" name="3 Marcador de número de diapositiva"/>
          <p:cNvSpPr>
            <a:spLocks noGrp="1"/>
          </p:cNvSpPr>
          <p:nvPr>
            <p:ph type="sldNum" sz="quarter" idx="10"/>
          </p:nvPr>
        </p:nvSpPr>
        <p:spPr/>
        <p:txBody>
          <a:bodyPr/>
          <a:lstStyle/>
          <a:p>
            <a:fld id="{A02E4006-613C-476F-9AA7-81CD859E141C}" type="slidenum">
              <a:rPr lang="es-ES" smtClean="0"/>
              <a:t>109</a:t>
            </a:fld>
            <a:endParaRPr lang="es-ES" dirty="0"/>
          </a:p>
        </p:txBody>
      </p:sp>
    </p:spTree>
    <p:extLst>
      <p:ext uri="{BB962C8B-B14F-4D97-AF65-F5344CB8AC3E}">
        <p14:creationId xmlns:p14="http://schemas.microsoft.com/office/powerpoint/2010/main" val="965077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84255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13866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58176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789623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58971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56353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36612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49640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10374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98526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05173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3098118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upload.wikimedia.org/wikipedia/commons/e/ee/Babur_Gardens_in_May_2010.jpg"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hyperlink" Target="//upload.wikimedia.org/wikipedia/commons/9/94/Babur_watching_men_altering_the_course_of_the_stream.jpg" TargetMode="Externa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hyperlink" Target="//upload.wikimedia.org/wikipedia/commons/b/b6/Babur_Gardens.jpg"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upload.wikimedia.org/wikipedia/commons/0/09/Quaid-e-Azam_Library_in_Jinnah_Garden.jpg"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hyperlink" Target="//upload.wikimedia.org/wikipedia/commons/7/73/Bara_Dari_South_facing_side_of_the_12_Door_Building_July_1_2005.jpg" TargetMode="External"/><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7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hyperlink" Target="//upload.wikimedia.org/wikipedia/commons/5/55/Hazuri_Bagh_Baradari_with_Lahore_Fort.jpg"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upload.wikimedia.org/wikipedia/commons/4/4f/Baghe_shahzadeh2.jpg" TargetMode="External"/><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8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70.jpeg"/><Relationship Id="rId5" Type="http://schemas.openxmlformats.org/officeDocument/2006/relationships/hyperlink" Target="http://www.google.es/url?sa=i&amp;rct=j&amp;q=&amp;esrc=s&amp;frm=1&amp;source=images&amp;cd=&amp;cad=rja&amp;docid=hBqachIYdRd4ZM&amp;tbnid=TZZWqI-w5JZxGM:&amp;ved=0CAUQjRw&amp;url=http://www.kalout.com/ger/pacage.asp?No%3D53&amp;ei=GOOFUpnBEOGR1AW_q4GQBg&amp;bvm=bv.56643336,d.ZGU&amp;psig=AFQjCNGZ0GrkCtlERiUG6CNZTLBbFWv9zg&amp;ust=1384592138289305" TargetMode="External"/><Relationship Id="rId4" Type="http://schemas.openxmlformats.org/officeDocument/2006/relationships/image" Target="../media/image69.jpg"/></Relationships>
</file>

<file path=ppt/slides/_rels/slide8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83.jpg"/></Relationships>
</file>

<file path=ppt/slides/_rels/slide9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TISiS0EdiAwm3M&amp;tbnid=_gJqjbRIkdCwFM:&amp;ved=0CAUQjRw&amp;url=http://www.tripadvisor.com/LocationPhotos-g739314-Kerman_Kerman_Province.html&amp;ei=OuKFUt2nBMG30QW4t4CoBw&amp;bvm=bv.56643336,d.ZGU&amp;psig=AFQjCNGZ0GrkCtlERiUG6CNZTLBbFWv9zg&amp;ust=1384592138289305" TargetMode="External"/><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172200" cy="2592288"/>
          </a:xfrm>
        </p:spPr>
        <p:txBody>
          <a:bodyPr>
            <a:normAutofit fontScale="90000"/>
          </a:bodyPr>
          <a:lstStyle/>
          <a:p>
            <a:r>
              <a:rPr lang="es-ES" sz="3600" dirty="0"/>
              <a:t>ASIA.-LA VUELTA AL MUNDO </a:t>
            </a:r>
            <a:r>
              <a:rPr lang="es-ES" sz="3600"/>
              <a:t>EN 885 </a:t>
            </a:r>
            <a:r>
              <a:rPr lang="es-ES" sz="3600" dirty="0"/>
              <a:t>JARDINES</a:t>
            </a:r>
            <a:br>
              <a:rPr lang="es-ES" sz="3600" dirty="0"/>
            </a:br>
            <a:r>
              <a:rPr lang="es-ES" dirty="0"/>
              <a:t>PAKISTAN E IRAN</a:t>
            </a:r>
            <a:br>
              <a:rPr lang="es-ES" dirty="0"/>
            </a:br>
            <a:r>
              <a:rPr lang="es-ES" dirty="0"/>
              <a:t> Bagh-e-Bahu.-Bagh e Babur.-Bagh e Jinnah.-Hazuri-Bagh</a:t>
            </a:r>
            <a:br>
              <a:rPr lang="es-ES" dirty="0"/>
            </a:br>
            <a:endParaRPr lang="es-ES" dirty="0"/>
          </a:p>
        </p:txBody>
      </p:sp>
      <p:sp>
        <p:nvSpPr>
          <p:cNvPr id="3" name="2 Subtítulo"/>
          <p:cNvSpPr>
            <a:spLocks noGrp="1"/>
          </p:cNvSpPr>
          <p:nvPr>
            <p:ph type="subTitle" idx="1"/>
          </p:nvPr>
        </p:nvSpPr>
        <p:spPr>
          <a:xfrm>
            <a:off x="3779912" y="5003322"/>
            <a:ext cx="4678288"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2642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Bagh-e-Bahu Gardens.-</a:t>
            </a:r>
          </a:p>
        </p:txBody>
      </p:sp>
      <p:sp>
        <p:nvSpPr>
          <p:cNvPr id="3" name="2 Marcador de contenido"/>
          <p:cNvSpPr>
            <a:spLocks noGrp="1"/>
          </p:cNvSpPr>
          <p:nvPr>
            <p:ph sz="quarter" idx="1"/>
          </p:nvPr>
        </p:nvSpPr>
        <p:spPr/>
        <p:txBody>
          <a:bodyPr>
            <a:normAutofit lnSpcReduction="10000"/>
          </a:bodyPr>
          <a:lstStyle/>
          <a:p>
            <a:r>
              <a:rPr lang="es-ES" dirty="0"/>
              <a:t>Baag-e-Bahu es una palabra urdu que significa jardín en Bahu. </a:t>
            </a:r>
          </a:p>
          <a:p>
            <a:r>
              <a:rPr lang="es-ES" dirty="0"/>
              <a:t>Bagh-e-Bahu es un pintoresco jardín que se construyó como parte de la popular Bahu Fort. </a:t>
            </a:r>
          </a:p>
          <a:p>
            <a:r>
              <a:rPr lang="es-ES" dirty="0"/>
              <a:t>Este extenso jardín, situado a orillas del río Tawi, tiene una variedad de árboles, flores y arbustos que crecen en él. </a:t>
            </a:r>
          </a:p>
          <a:p>
            <a:r>
              <a:rPr lang="es-ES" dirty="0"/>
              <a:t>Una pequeña cafetería se ha abierto en una de las esquinas de la Bagh-e-Bahu.</a:t>
            </a:r>
          </a:p>
          <a:p>
            <a:r>
              <a:rPr lang="es-ES" dirty="0"/>
              <a:t> Con estas características, el jardín actúa como un lugar de picnic ideal para los visitantes. Se establecieron un acuario y un centro de conciencia en el Bagh-e-Bahu. </a:t>
            </a:r>
          </a:p>
        </p:txBody>
      </p:sp>
    </p:spTree>
    <p:extLst>
      <p:ext uri="{BB962C8B-B14F-4D97-AF65-F5344CB8AC3E}">
        <p14:creationId xmlns:p14="http://schemas.microsoft.com/office/powerpoint/2010/main" val="1361226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Se establecieron un acuario y un centro de conciencia en el Bagh-e-Bahu.</a:t>
            </a:r>
          </a:p>
          <a:p>
            <a:r>
              <a:rPr lang="es-ES" dirty="0"/>
              <a:t> Con una longitud de más de 220 metros, este acuario recién agregado es ahora el acuario subterráneo más grande de la India. </a:t>
            </a:r>
          </a:p>
          <a:p>
            <a:endParaRPr lang="es-ES" dirty="0"/>
          </a:p>
        </p:txBody>
      </p:sp>
    </p:spTree>
    <p:extLst>
      <p:ext uri="{BB962C8B-B14F-4D97-AF65-F5344CB8AC3E}">
        <p14:creationId xmlns:p14="http://schemas.microsoft.com/office/powerpoint/2010/main" val="1765475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18" t="1546" r="2500" b="11286"/>
          <a:stretch/>
        </p:blipFill>
        <p:spPr>
          <a:xfrm>
            <a:off x="0" y="0"/>
            <a:ext cx="9144000" cy="6858000"/>
          </a:xfrm>
          <a:prstGeom prst="rect">
            <a:avLst/>
          </a:prstGeom>
        </p:spPr>
      </p:pic>
    </p:spTree>
    <p:extLst>
      <p:ext uri="{BB962C8B-B14F-4D97-AF65-F5344CB8AC3E}">
        <p14:creationId xmlns:p14="http://schemas.microsoft.com/office/powerpoint/2010/main" val="2626121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06665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431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8695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3813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1411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5219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0719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438489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578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559942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7545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4593"/>
            <a:ext cx="9144000" cy="6668814"/>
          </a:xfrm>
          <a:prstGeom prst="rect">
            <a:avLst/>
          </a:prstGeom>
        </p:spPr>
      </p:pic>
    </p:spTree>
    <p:extLst>
      <p:ext uri="{BB962C8B-B14F-4D97-AF65-F5344CB8AC3E}">
        <p14:creationId xmlns:p14="http://schemas.microsoft.com/office/powerpoint/2010/main" val="2508311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1420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8805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 y="1"/>
            <a:ext cx="9115425" cy="6858000"/>
          </a:xfrm>
          <a:prstGeom prst="rect">
            <a:avLst/>
          </a:prstGeom>
        </p:spPr>
      </p:pic>
    </p:spTree>
    <p:extLst>
      <p:ext uri="{BB962C8B-B14F-4D97-AF65-F5344CB8AC3E}">
        <p14:creationId xmlns:p14="http://schemas.microsoft.com/office/powerpoint/2010/main" val="464992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Bagh e Babur</a:t>
            </a:r>
          </a:p>
        </p:txBody>
      </p:sp>
      <p:sp>
        <p:nvSpPr>
          <p:cNvPr id="3" name="2 Marcador de contenido"/>
          <p:cNvSpPr>
            <a:spLocks noGrp="1"/>
          </p:cNvSpPr>
          <p:nvPr>
            <p:ph sz="quarter" idx="1"/>
          </p:nvPr>
        </p:nvSpPr>
        <p:spPr/>
        <p:txBody>
          <a:bodyPr>
            <a:normAutofit lnSpcReduction="10000"/>
          </a:bodyPr>
          <a:lstStyle/>
          <a:p>
            <a:r>
              <a:rPr lang="es-ES" dirty="0"/>
              <a:t>Los jardines de Babur, llamado localmente Bagh-e Babur es un parque histórico en Kabul , Afganistán , y también el último lugar de descanso del primer emperador mughal, Babur .</a:t>
            </a:r>
          </a:p>
          <a:p>
            <a:r>
              <a:rPr lang="es-ES" dirty="0"/>
              <a:t> Los jardines se cree que se han desarrollado alrededor de 1528 dC (935 AH) cuando Babur dio órdenes para la construcción de una "avenida jardín" en Kabul, que se describe en detalle en sus memorias, el Baburnama . </a:t>
            </a:r>
          </a:p>
          <a:p>
            <a:r>
              <a:rPr lang="es-ES" dirty="0"/>
              <a:t>Era la tradición de los príncipes mogoles para desarrollar sitios para la recreación y el placer durante su vida, y elegir uno de ellos como último lugar de descanso. </a:t>
            </a:r>
          </a:p>
          <a:p>
            <a:endParaRPr lang="es-ES" dirty="0"/>
          </a:p>
        </p:txBody>
      </p:sp>
    </p:spTree>
    <p:extLst>
      <p:ext uri="{BB962C8B-B14F-4D97-AF65-F5344CB8AC3E}">
        <p14:creationId xmlns:p14="http://schemas.microsoft.com/office/powerpoint/2010/main" val="3878987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sitio sigue siendo de importancia para los sucesores de Babur y Jehangir hizo una peregrinación al lugar en 1607 AD (1016 AH) cuando ordenó que todos los jardines en Kabul estuvieran rodeados por muros, se establezca una plataforma de oración ante la tumba de Babur y una lápida inscrita colocada a la cabeza.</a:t>
            </a:r>
          </a:p>
          <a:p>
            <a:r>
              <a:rPr lang="es-ES" dirty="0"/>
              <a:t> Durante la visita del emperador mogol Shah Jahan en 1638 (1047 AH) una pantalla de mármol fue construida alrededor del grupo de tumbas y una mezquita construida en la terraza de abajo.</a:t>
            </a:r>
          </a:p>
          <a:p>
            <a:r>
              <a:rPr lang="es-ES" dirty="0"/>
              <a:t> Hay relatos de la época de la visita al sitio de Shah Jahan en 1638 (1047AH) de una piedra de agua del canal que corría entre una avenida de árboles de la terraza por debajo de la mezquita, con piscinas en ciertos intervalos.</a:t>
            </a:r>
          </a:p>
        </p:txBody>
      </p:sp>
    </p:spTree>
    <p:extLst>
      <p:ext uri="{BB962C8B-B14F-4D97-AF65-F5344CB8AC3E}">
        <p14:creationId xmlns:p14="http://schemas.microsoft.com/office/powerpoint/2010/main" val="3159362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Como parte de los esfuerzos para garantizar un adecuado grado de precisión en las obras de conservación y rehabilitación, se identificó una serie de documentación y revisión. </a:t>
            </a:r>
          </a:p>
          <a:p>
            <a:r>
              <a:rPr lang="es-ES" dirty="0"/>
              <a:t>Además de las referencias específicas a sí Baghe Babur, relatos de la época de tipos de árboles y arreglos para la distribución del agua se revisaron, y buscaron asesoramiento de aquellos que han estudiado y realizado obras de rehabilitación de otros jardines mogoles de la región. </a:t>
            </a:r>
          </a:p>
        </p:txBody>
      </p:sp>
    </p:spTree>
    <p:extLst>
      <p:ext uri="{BB962C8B-B14F-4D97-AF65-F5344CB8AC3E}">
        <p14:creationId xmlns:p14="http://schemas.microsoft.com/office/powerpoint/2010/main" val="1898435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Desde 2003, el enfoque de la conservación ha estado en la mezquita de mármol blanco construido por Shah Jahan en 1675 para conmemorar la conquista de Balkh, restauración de tumba recinto del Babur, reparaciones en el pabellón del jardín que data de principios del siglo XX, la reconstrucción del complejo haremserai , o el palacio de la reina.</a:t>
            </a:r>
          </a:p>
          <a:p>
            <a:r>
              <a:rPr lang="es-ES" dirty="0"/>
              <a:t>Además, un nuevo caravasar fue construido sobre la huella de un edificio anterior en la base del jardín (donde también se conserva la base de una pasarela construida por Shah Jahan) y una nueva piscina exterior del recinto de jardín. </a:t>
            </a:r>
          </a:p>
          <a:p>
            <a:endParaRPr lang="es-ES" dirty="0"/>
          </a:p>
        </p:txBody>
      </p:sp>
    </p:spTree>
    <p:extLst>
      <p:ext uri="{BB962C8B-B14F-4D97-AF65-F5344CB8AC3E}">
        <p14:creationId xmlns:p14="http://schemas.microsoft.com/office/powerpoint/2010/main" val="165281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Jardines de Babur mayo 201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42798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rchivo: Babur viendo hombres que alteran el curso de la stream.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984" y="0"/>
            <a:ext cx="471601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782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Babur 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5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4242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8896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890047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2440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1197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40742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48752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936902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078766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533390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9954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4552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 y="0"/>
            <a:ext cx="9075420" cy="6858000"/>
          </a:xfrm>
          <a:prstGeom prst="rect">
            <a:avLst/>
          </a:prstGeom>
        </p:spPr>
      </p:pic>
    </p:spTree>
    <p:extLst>
      <p:ext uri="{BB962C8B-B14F-4D97-AF65-F5344CB8AC3E}">
        <p14:creationId xmlns:p14="http://schemas.microsoft.com/office/powerpoint/2010/main" val="11586945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
            <a:ext cx="9144000" cy="6812280"/>
          </a:xfrm>
          <a:prstGeom prst="rect">
            <a:avLst/>
          </a:prstGeom>
        </p:spPr>
      </p:pic>
    </p:spTree>
    <p:extLst>
      <p:ext uri="{BB962C8B-B14F-4D97-AF65-F5344CB8AC3E}">
        <p14:creationId xmlns:p14="http://schemas.microsoft.com/office/powerpoint/2010/main" val="32395803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27131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
            <a:ext cx="9144000" cy="6840855"/>
          </a:xfrm>
          <a:prstGeom prst="rect">
            <a:avLst/>
          </a:prstGeom>
        </p:spPr>
      </p:pic>
    </p:spTree>
    <p:extLst>
      <p:ext uri="{BB962C8B-B14F-4D97-AF65-F5344CB8AC3E}">
        <p14:creationId xmlns:p14="http://schemas.microsoft.com/office/powerpoint/2010/main" val="39338471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3242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Bagh e Jinnah</a:t>
            </a:r>
          </a:p>
        </p:txBody>
      </p:sp>
      <p:sp>
        <p:nvSpPr>
          <p:cNvPr id="3" name="2 Marcador de contenido"/>
          <p:cNvSpPr>
            <a:spLocks noGrp="1"/>
          </p:cNvSpPr>
          <p:nvPr>
            <p:ph sz="quarter" idx="1"/>
          </p:nvPr>
        </p:nvSpPr>
        <p:spPr/>
        <p:txBody>
          <a:bodyPr>
            <a:normAutofit/>
          </a:bodyPr>
          <a:lstStyle/>
          <a:p>
            <a:r>
              <a:rPr lang="es-ES" dirty="0"/>
              <a:t>Bagh-e-Jinnah ( Urdu : </a:t>
            </a:r>
            <a:r>
              <a:rPr lang="ar-AE" dirty="0"/>
              <a:t>باغ جناح) (</a:t>
            </a:r>
            <a:r>
              <a:rPr lang="es-ES" dirty="0"/>
              <a:t>o Jinnah 's Garden) es un parque histórico en la ciudad de Lahore , Pakistán .</a:t>
            </a:r>
          </a:p>
          <a:p>
            <a:r>
              <a:rPr lang="es-ES" dirty="0"/>
              <a:t> Era conocido como Lawrence Gardens. </a:t>
            </a:r>
          </a:p>
          <a:p>
            <a:r>
              <a:rPr lang="es-ES" dirty="0"/>
              <a:t>Hoy en día, el gran espacio verde contiene un botánico jardín, Masjid Dar-ul-Islam ,  y de Quaid-e-Azam Library  situado en un edificio victoriano . </a:t>
            </a:r>
          </a:p>
          <a:p>
            <a:r>
              <a:rPr lang="es-ES" dirty="0"/>
              <a:t>También hay entretenimiento y deportes instalaciones dentro del parque: un teatro al aire libre, un restaurante, pistas de tenis y de la Gymkhana Cricket Ground</a:t>
            </a:r>
          </a:p>
        </p:txBody>
      </p:sp>
    </p:spTree>
    <p:extLst>
      <p:ext uri="{BB962C8B-B14F-4D97-AF65-F5344CB8AC3E}">
        <p14:creationId xmlns:p14="http://schemas.microsoft.com/office/powerpoint/2010/main" val="335751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Se encuentra en Lawrence Road, junto al Zoo de Lahore , justo enfrente de la casa de Gobernador en el centro comercial</a:t>
            </a:r>
          </a:p>
          <a:p>
            <a:r>
              <a:rPr lang="es-ES" dirty="0"/>
              <a:t>Originalmente construido como jardín botánico inspirado en Kew Gardens , que lleva el nombre de John Lawrence , virrey de la India desde 1864 hasta 1869. </a:t>
            </a:r>
          </a:p>
          <a:p>
            <a:r>
              <a:rPr lang="es-ES" dirty="0"/>
              <a:t> El lugar se utiliza para mantener su estatua, que más tarde se trasladó a Foyle y Londonderry universidad en Irlanda del Norte .</a:t>
            </a:r>
          </a:p>
          <a:p>
            <a:r>
              <a:rPr lang="es-ES" dirty="0"/>
              <a:t> Jardines de Jinnah de Lahore, que está situado en (0.57 Km 2) en este momento, antes era de (0,71 km 2), pero la tierra fue dada a Lahore zoológico, jardín botánico, universidad de Lahore y caminos junto al jardín..</a:t>
            </a:r>
          </a:p>
        </p:txBody>
      </p:sp>
    </p:spTree>
    <p:extLst>
      <p:ext uri="{BB962C8B-B14F-4D97-AF65-F5344CB8AC3E}">
        <p14:creationId xmlns:p14="http://schemas.microsoft.com/office/powerpoint/2010/main" val="33094201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Ahora es casi el área de la planta, excepto la construcción de carreteras es de (0,49 km 2). </a:t>
            </a:r>
          </a:p>
          <a:p>
            <a:r>
              <a:rPr lang="es-ES" dirty="0"/>
              <a:t>Es un jardín botánico hermoso y bien dirigido en Pakistán.</a:t>
            </a:r>
          </a:p>
          <a:p>
            <a:r>
              <a:rPr lang="es-ES" dirty="0"/>
              <a:t>Cuenta con casi 150 variedades de árboles, 140 tipos de arbustos, 50 tipos de plantas trepadoras, 30 palmeras, casi 100 suculentas y sobre la misma cubierta, junto con casi todas las variedades de flores anuales.</a:t>
            </a:r>
          </a:p>
          <a:p>
            <a:r>
              <a:rPr lang="es-ES" dirty="0"/>
              <a:t> El jardín tiene un buen nombre en los espectáculos del crisantemo, que fue el primer instituto que comenzó a crecer el crisantemo y el máximo numero de las variedades de la misma. Tiene 3 cuartos de niños, 4 hilloaks en ella. </a:t>
            </a:r>
          </a:p>
        </p:txBody>
      </p:sp>
    </p:spTree>
    <p:extLst>
      <p:ext uri="{BB962C8B-B14F-4D97-AF65-F5344CB8AC3E}">
        <p14:creationId xmlns:p14="http://schemas.microsoft.com/office/powerpoint/2010/main" val="28001551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89251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80252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Biblioteca Quaid-e-Azam de Jinnah 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7712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29105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06590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71288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6533912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3730436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7"/>
            <a:ext cx="9144000" cy="6858000"/>
          </a:xfrm>
          <a:prstGeom prst="rect">
            <a:avLst/>
          </a:prstGeom>
        </p:spPr>
      </p:pic>
    </p:spTree>
    <p:extLst>
      <p:ext uri="{BB962C8B-B14F-4D97-AF65-F5344CB8AC3E}">
        <p14:creationId xmlns:p14="http://schemas.microsoft.com/office/powerpoint/2010/main" val="37761033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34267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89" y="0"/>
            <a:ext cx="9096622" cy="6858000"/>
          </a:xfrm>
          <a:prstGeom prst="rect">
            <a:avLst/>
          </a:prstGeom>
        </p:spPr>
      </p:pic>
    </p:spTree>
    <p:extLst>
      <p:ext uri="{BB962C8B-B14F-4D97-AF65-F5344CB8AC3E}">
        <p14:creationId xmlns:p14="http://schemas.microsoft.com/office/powerpoint/2010/main" val="31411815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89" y="0"/>
            <a:ext cx="9096622" cy="6858000"/>
          </a:xfrm>
          <a:prstGeom prst="rect">
            <a:avLst/>
          </a:prstGeom>
        </p:spPr>
      </p:pic>
    </p:spTree>
    <p:extLst>
      <p:ext uri="{BB962C8B-B14F-4D97-AF65-F5344CB8AC3E}">
        <p14:creationId xmlns:p14="http://schemas.microsoft.com/office/powerpoint/2010/main" val="26531361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08591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70659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64" b="3982"/>
          <a:stretch/>
        </p:blipFill>
        <p:spPr>
          <a:xfrm>
            <a:off x="0" y="10089"/>
            <a:ext cx="9144000" cy="6847911"/>
          </a:xfrm>
          <a:prstGeom prst="rect">
            <a:avLst/>
          </a:prstGeom>
        </p:spPr>
      </p:pic>
    </p:spTree>
    <p:extLst>
      <p:ext uri="{BB962C8B-B14F-4D97-AF65-F5344CB8AC3E}">
        <p14:creationId xmlns:p14="http://schemas.microsoft.com/office/powerpoint/2010/main" val="41043583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89" y="0"/>
            <a:ext cx="9096622" cy="6858000"/>
          </a:xfrm>
          <a:prstGeom prst="rect">
            <a:avLst/>
          </a:prstGeom>
        </p:spPr>
      </p:pic>
    </p:spTree>
    <p:extLst>
      <p:ext uri="{BB962C8B-B14F-4D97-AF65-F5344CB8AC3E}">
        <p14:creationId xmlns:p14="http://schemas.microsoft.com/office/powerpoint/2010/main" val="33034696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034" b="4117"/>
          <a:stretch/>
        </p:blipFill>
        <p:spPr>
          <a:xfrm>
            <a:off x="-108520" y="0"/>
            <a:ext cx="9252520" cy="6857999"/>
          </a:xfrm>
          <a:prstGeom prst="rect">
            <a:avLst/>
          </a:prstGeom>
        </p:spPr>
      </p:pic>
    </p:spTree>
    <p:extLst>
      <p:ext uri="{BB962C8B-B14F-4D97-AF65-F5344CB8AC3E}">
        <p14:creationId xmlns:p14="http://schemas.microsoft.com/office/powerpoint/2010/main" val="42421471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0929281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72659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51512"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1512" y="0"/>
            <a:ext cx="4392488" cy="6858000"/>
          </a:xfrm>
          <a:prstGeom prst="rect">
            <a:avLst/>
          </a:prstGeom>
        </p:spPr>
      </p:pic>
    </p:spTree>
    <p:extLst>
      <p:ext uri="{BB962C8B-B14F-4D97-AF65-F5344CB8AC3E}">
        <p14:creationId xmlns:p14="http://schemas.microsoft.com/office/powerpoint/2010/main" val="4100998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848440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6936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2907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Hazuri-Bagh-Lahore.-Pakistan.-</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Hazuri Bagh es un jardín en Lahore , Pakistán , limitado por la fortaleza de Lahore (lado este), Mezquita Badshahi (lado oeste), el Samadhi de Ranjit Singh (lado norte) y la Puerta de Roshnai (lado sur) . </a:t>
            </a:r>
          </a:p>
          <a:p>
            <a:r>
              <a:rPr lang="es-ES" dirty="0"/>
              <a:t>En el centro se encuentra el Hazuri Bagh Baradari , construido por Ranjit Singh . </a:t>
            </a:r>
          </a:p>
          <a:p>
            <a:r>
              <a:rPr lang="es-ES" dirty="0"/>
              <a:t>El Hazuri Bagh es un pequeño recinto entre la Puerta Alamgiri del Fort Lahore y la puerta oriental de la Mezquita Badshahi .</a:t>
            </a:r>
          </a:p>
          <a:p>
            <a:endParaRPr lang="es-ES" dirty="0"/>
          </a:p>
        </p:txBody>
      </p:sp>
    </p:spTree>
    <p:extLst>
      <p:ext uri="{BB962C8B-B14F-4D97-AF65-F5344CB8AC3E}">
        <p14:creationId xmlns:p14="http://schemas.microsoft.com/office/powerpoint/2010/main" val="33374520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lnSpcReduction="10000"/>
          </a:bodyPr>
          <a:lstStyle/>
          <a:p>
            <a:r>
              <a:rPr lang="es-ES" dirty="0"/>
              <a:t> Este jardín fue construido por el maharajá Ranjit Singh en 1813 para celebrar la captura de la famosa Koh-i-Noor diamante del Shah Shujah de Afganistán.</a:t>
            </a:r>
          </a:p>
          <a:p>
            <a:r>
              <a:rPr lang="es-ES" dirty="0"/>
              <a:t> El Serai Alamgiri estaba antes aquí. </a:t>
            </a:r>
          </a:p>
          <a:p>
            <a:r>
              <a:rPr lang="es-ES" dirty="0"/>
              <a:t>El jardín fue planeado y construido bajo la supervisión del Faquir Azizuddin en el diseño tradicional de estilo mogol. </a:t>
            </a:r>
          </a:p>
          <a:p>
            <a:r>
              <a:rPr lang="es-ES" dirty="0"/>
              <a:t>Tras su finalización, se dice, maharajá Ranjit Singh , a sugerencia de Jamadar Khushhal Singh, ordenó que el mármol se quitara de varios mausoleos de Lahore para construir un baradari (pabellón) aquí. Esta tarea fue dada a Khalifa Nooruddin. </a:t>
            </a:r>
          </a:p>
          <a:p>
            <a:r>
              <a:rPr lang="es-ES" dirty="0"/>
              <a:t> </a:t>
            </a:r>
          </a:p>
        </p:txBody>
      </p:sp>
    </p:spTree>
    <p:extLst>
      <p:ext uri="{BB962C8B-B14F-4D97-AF65-F5344CB8AC3E}">
        <p14:creationId xmlns:p14="http://schemas.microsoft.com/office/powerpoint/2010/main" val="27616845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Elegantes columnas de mármol talladas apoyan delicados arcos lobulados del Baradari.</a:t>
            </a:r>
          </a:p>
          <a:p>
            <a:r>
              <a:rPr lang="es-ES" dirty="0"/>
              <a:t> La zona central, donde Ranjit Singh tenía su corte, tiene un techo de espejos.</a:t>
            </a:r>
          </a:p>
          <a:p>
            <a:r>
              <a:rPr lang="es-ES" dirty="0"/>
              <a:t> El jardín y la baradari, originalmente un cuadrado de 45 pies, de tres plantas y un sótano abordado por quince pasos, sufrieron grandes daños durante las guerras fratricidas sijs y sólo se recuperaron y se presentarán de acuerdo con el plan original durante el período británico. </a:t>
            </a:r>
          </a:p>
          <a:p>
            <a:endParaRPr lang="es-ES" dirty="0"/>
          </a:p>
        </p:txBody>
      </p:sp>
    </p:spTree>
    <p:extLst>
      <p:ext uri="{BB962C8B-B14F-4D97-AF65-F5344CB8AC3E}">
        <p14:creationId xmlns:p14="http://schemas.microsoft.com/office/powerpoint/2010/main" val="2406324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19 de julio 1932, el piso superior se derrumbó y nunca fue reconstruido. </a:t>
            </a:r>
          </a:p>
          <a:p>
            <a:r>
              <a:rPr lang="es-ES" dirty="0"/>
              <a:t>Todos los domingos por la tarde, la gente se reúne en los jardines de escuchar recitadores recitan tradicionales Punjabi Qisse , como Heer Ranjha y Sassi Punnun y otros Punjabi poesía sufí . </a:t>
            </a:r>
          </a:p>
          <a:p>
            <a:r>
              <a:rPr lang="es-ES" dirty="0"/>
              <a:t>La tumba de Muhammad Iqbal se encuentra al otro lado del jardín exterior de la Mezquita Badshahi . </a:t>
            </a:r>
          </a:p>
          <a:p>
            <a:endParaRPr lang="es-ES" dirty="0"/>
          </a:p>
        </p:txBody>
      </p:sp>
    </p:spTree>
    <p:extLst>
      <p:ext uri="{BB962C8B-B14F-4D97-AF65-F5344CB8AC3E}">
        <p14:creationId xmlns:p14="http://schemas.microsoft.com/office/powerpoint/2010/main" val="1334995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72052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Bara Dari orientación sur lado de la 12 Edificio Puerta 1 2005.jpg juli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32128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32428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79848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90191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25953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Hazuri Bagh Baradari con Lahore For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705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37367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Shazdeh Garden.-Iran</a:t>
            </a:r>
          </a:p>
        </p:txBody>
      </p:sp>
      <p:sp>
        <p:nvSpPr>
          <p:cNvPr id="3" name="2 Marcador de contenido"/>
          <p:cNvSpPr>
            <a:spLocks noGrp="1"/>
          </p:cNvSpPr>
          <p:nvPr>
            <p:ph sz="quarter" idx="1"/>
          </p:nvPr>
        </p:nvSpPr>
        <p:spPr>
          <a:xfrm>
            <a:off x="457200" y="2060848"/>
            <a:ext cx="7467600" cy="4413104"/>
          </a:xfrm>
        </p:spPr>
        <p:txBody>
          <a:bodyPr>
            <a:normAutofit/>
          </a:bodyPr>
          <a:lstStyle/>
          <a:p>
            <a:r>
              <a:rPr lang="es-ES" dirty="0"/>
              <a:t>Shazdeh Jardín ( persa :</a:t>
            </a:r>
            <a:r>
              <a:rPr lang="ar-AE" dirty="0"/>
              <a:t>ا</a:t>
            </a:r>
            <a:r>
              <a:rPr lang="es-ES" dirty="0"/>
              <a:t>Bagh-e Shazdeh) Jardín del Príncipe es un significado histórico jardín persa situado cerca (a 6 km de) Mahan en la provincia de Kerman , Irán . </a:t>
            </a:r>
          </a:p>
          <a:p>
            <a:r>
              <a:rPr lang="es-ES" dirty="0"/>
              <a:t>El jardín es de 5,5 hectáreas  con una forma rectangular y un muro a su alrededor.</a:t>
            </a:r>
          </a:p>
          <a:p>
            <a:r>
              <a:rPr lang="es-ES" dirty="0"/>
              <a:t> Se compone de una estructura de puerta de entrada y en el extremo inferior y una estructura residencial de dos pisos en el extremo superior. </a:t>
            </a:r>
          </a:p>
        </p:txBody>
      </p:sp>
    </p:spTree>
    <p:extLst>
      <p:ext uri="{BB962C8B-B14F-4D97-AF65-F5344CB8AC3E}">
        <p14:creationId xmlns:p14="http://schemas.microsoft.com/office/powerpoint/2010/main" val="35955768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normAutofit lnSpcReduction="10000"/>
          </a:bodyPr>
          <a:lstStyle/>
          <a:p>
            <a:r>
              <a:rPr lang="es-ES" dirty="0"/>
              <a:t>La distancia entre estos dos está adornado con fuentes de agua que son motor de la pendiente natural del terreno. </a:t>
            </a:r>
          </a:p>
          <a:p>
            <a:r>
              <a:rPr lang="es-ES" dirty="0"/>
              <a:t>El jardín es un buen ejemplo de los jardines persas que aprovechan el clima natural  adecuado. </a:t>
            </a:r>
          </a:p>
          <a:p>
            <a:r>
              <a:rPr lang="es-ES" dirty="0"/>
              <a:t>El jardín fue construido originalmente para Mohammad Hasan Khan Qajar Sardari Iravani ca.1850 y se extendió por ca.1870 Abdolhamid Mirza Naserodollehand durante los once años de su gobierno de la dinastía Qajar . </a:t>
            </a:r>
          </a:p>
          <a:p>
            <a:r>
              <a:rPr lang="es-ES" dirty="0"/>
              <a:t>La construcción quedó inconclusa debido a la muerte de Abdolhamid Mirza en la década de 1890.</a:t>
            </a:r>
          </a:p>
          <a:p>
            <a:endParaRPr lang="es-ES" dirty="0"/>
          </a:p>
          <a:p>
            <a:endParaRPr lang="es-ES" dirty="0"/>
          </a:p>
          <a:p>
            <a:endParaRPr lang="es-ES" dirty="0"/>
          </a:p>
        </p:txBody>
      </p:sp>
    </p:spTree>
    <p:extLst>
      <p:ext uri="{BB962C8B-B14F-4D97-AF65-F5344CB8AC3E}">
        <p14:creationId xmlns:p14="http://schemas.microsoft.com/office/powerpoint/2010/main" val="6556036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rchivo: Baghe shahzadeh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26302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108520" y="0"/>
            <a:ext cx="9252520" cy="6858000"/>
          </a:xfrm>
          <a:prstGeom prst="rect">
            <a:avLst/>
          </a:prstGeom>
        </p:spPr>
      </p:pic>
    </p:spTree>
    <p:extLst>
      <p:ext uri="{BB962C8B-B14F-4D97-AF65-F5344CB8AC3E}">
        <p14:creationId xmlns:p14="http://schemas.microsoft.com/office/powerpoint/2010/main" val="38411723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887"/>
          <a:stretch/>
        </p:blipFill>
        <p:spPr>
          <a:xfrm>
            <a:off x="18220" y="116632"/>
            <a:ext cx="4572000" cy="661763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645024"/>
          </a:xfrm>
          <a:prstGeom prst="rect">
            <a:avLst/>
          </a:prstGeom>
        </p:spPr>
      </p:pic>
      <p:pic>
        <p:nvPicPr>
          <p:cNvPr id="9218" name="Picture 2" descr="http://kalout.com/eng/itinpics/shazdeh.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3645024"/>
            <a:ext cx="4499992" cy="321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6957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015113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108520" y="0"/>
            <a:ext cx="9433047" cy="6858000"/>
          </a:xfrm>
          <a:prstGeom prst="rect">
            <a:avLst/>
          </a:prstGeom>
        </p:spPr>
      </p:pic>
    </p:spTree>
    <p:extLst>
      <p:ext uri="{BB962C8B-B14F-4D97-AF65-F5344CB8AC3E}">
        <p14:creationId xmlns:p14="http://schemas.microsoft.com/office/powerpoint/2010/main" val="3820541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3400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32424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15775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974" b="12745"/>
          <a:stretch/>
        </p:blipFill>
        <p:spPr>
          <a:xfrm>
            <a:off x="0" y="0"/>
            <a:ext cx="9324528" cy="6858000"/>
          </a:xfrm>
          <a:prstGeom prst="rect">
            <a:avLst/>
          </a:prstGeom>
        </p:spPr>
      </p:pic>
    </p:spTree>
    <p:extLst>
      <p:ext uri="{BB962C8B-B14F-4D97-AF65-F5344CB8AC3E}">
        <p14:creationId xmlns:p14="http://schemas.microsoft.com/office/powerpoint/2010/main" val="33930640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552233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61239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7779272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42755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67303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270891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2708919"/>
            <a:ext cx="9036496" cy="4155177"/>
          </a:xfrm>
          <a:prstGeom prst="rect">
            <a:avLst/>
          </a:prstGeom>
        </p:spPr>
      </p:pic>
    </p:spTree>
    <p:extLst>
      <p:ext uri="{BB962C8B-B14F-4D97-AF65-F5344CB8AC3E}">
        <p14:creationId xmlns:p14="http://schemas.microsoft.com/office/powerpoint/2010/main" val="34978015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926724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75062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media-cdn.tripadvisor.com/media/photo-s/04/7f/92/81/shazdeh-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6351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Rambagh Palace</a:t>
            </a:r>
          </a:p>
        </p:txBody>
      </p:sp>
      <p:sp>
        <p:nvSpPr>
          <p:cNvPr id="3" name="2 Marcador de contenido"/>
          <p:cNvSpPr>
            <a:spLocks noGrp="1"/>
          </p:cNvSpPr>
          <p:nvPr>
            <p:ph sz="quarter" idx="1"/>
          </p:nvPr>
        </p:nvSpPr>
        <p:spPr/>
        <p:txBody>
          <a:bodyPr/>
          <a:lstStyle/>
          <a:p>
            <a:r>
              <a:rPr lang="es-ES" dirty="0"/>
              <a:t>El Palacio Rambagh en Jaipur , Rajasthan es la antigua residencia del maharajá de Jaipur y ahora un lujo Taj Palace Hotel, situado a (8,0 km) fuera de las murallas de la ciudad de Jaipur en Bhawani Singh Road. </a:t>
            </a:r>
          </a:p>
          <a:p>
            <a:r>
              <a:rPr lang="es-ES" dirty="0"/>
              <a:t>Preferido por las celebridades y estrellas del deporte en todo el mundo, Rambagh Palace, es ampliamente considerado como uno de los mejores hoteles en todo el mundo.</a:t>
            </a:r>
          </a:p>
          <a:p>
            <a:r>
              <a:rPr lang="es-ES" dirty="0"/>
              <a:t> El primer edificio en el sitio era un jardín de la casa construida en 1835 para la nodriza del príncipe Ram Singh II.</a:t>
            </a:r>
          </a:p>
        </p:txBody>
      </p:sp>
    </p:spTree>
    <p:extLst>
      <p:ext uri="{BB962C8B-B14F-4D97-AF65-F5344CB8AC3E}">
        <p14:creationId xmlns:p14="http://schemas.microsoft.com/office/powerpoint/2010/main" val="406611335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endParaRPr lang="es-ES" dirty="0"/>
          </a:p>
          <a:p>
            <a:r>
              <a:rPr lang="es-ES" dirty="0"/>
              <a:t> En 1887, durante el reinado de Maharaja Sawai Madho Singh se convirtió en una modesta casa real de caza, ya que el Casa se encuentra en medio de un espeso bosque en ese momento.</a:t>
            </a:r>
          </a:p>
          <a:p>
            <a:r>
              <a:rPr lang="es-ES" dirty="0"/>
              <a:t> En el siglo XX, se amplió en un palacio para los diseños de Sir Samuel Swinton Jacob . </a:t>
            </a:r>
          </a:p>
          <a:p>
            <a:r>
              <a:rPr lang="es-ES" dirty="0"/>
              <a:t> Maharajá Sawai Man Singh II hizo Rambagh su residencia principal y añade una serie de suites reales en 1931. </a:t>
            </a:r>
          </a:p>
          <a:p>
            <a:r>
              <a:rPr lang="es-ES" dirty="0"/>
              <a:t> Después de la India se convirtió en independiente y el príncipe de Estados Unidos, el palacio se convirtió en la Casa de Gobierno. </a:t>
            </a:r>
          </a:p>
        </p:txBody>
      </p:sp>
    </p:spTree>
    <p:extLst>
      <p:ext uri="{BB962C8B-B14F-4D97-AF65-F5344CB8AC3E}">
        <p14:creationId xmlns:p14="http://schemas.microsoft.com/office/powerpoint/2010/main" val="4795185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Por la década de 1950, la familia real considera que el mantenimiento del palacio y sus  (190.000 m 2) de jardines se vuelve muy costoso. </a:t>
            </a:r>
          </a:p>
          <a:p>
            <a:r>
              <a:rPr lang="es-ES" dirty="0"/>
              <a:t>Ellos, por lo tanto, decidieron en 1957  convertirlo en un hotel de lujo. </a:t>
            </a:r>
          </a:p>
        </p:txBody>
      </p:sp>
    </p:spTree>
    <p:extLst>
      <p:ext uri="{BB962C8B-B14F-4D97-AF65-F5344CB8AC3E}">
        <p14:creationId xmlns:p14="http://schemas.microsoft.com/office/powerpoint/2010/main" val="29884076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72499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64" y="0"/>
            <a:ext cx="9101271" cy="6858000"/>
          </a:xfrm>
          <a:prstGeom prst="rect">
            <a:avLst/>
          </a:prstGeom>
        </p:spPr>
      </p:pic>
    </p:spTree>
    <p:extLst>
      <p:ext uri="{BB962C8B-B14F-4D97-AF65-F5344CB8AC3E}">
        <p14:creationId xmlns:p14="http://schemas.microsoft.com/office/powerpoint/2010/main" val="30648468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88572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794330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9697387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5646423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957392"/>
          </a:xfrm>
          <a:prstGeom prst="rect">
            <a:avLst/>
          </a:prstGeom>
        </p:spPr>
      </p:pic>
    </p:spTree>
    <p:extLst>
      <p:ext uri="{BB962C8B-B14F-4D97-AF65-F5344CB8AC3E}">
        <p14:creationId xmlns:p14="http://schemas.microsoft.com/office/powerpoint/2010/main" val="17445002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127</TotalTime>
  <Words>2047</Words>
  <Application>Microsoft Office PowerPoint</Application>
  <PresentationFormat>Presentación en pantalla (4:3)</PresentationFormat>
  <Paragraphs>246</Paragraphs>
  <Slides>109</Slides>
  <Notes>88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109</vt:i4>
      </vt:variant>
    </vt:vector>
  </HeadingPairs>
  <TitlesOfParts>
    <vt:vector size="115" baseType="lpstr">
      <vt:lpstr>Calibri</vt:lpstr>
      <vt:lpstr>Century Schoolbook</vt:lpstr>
      <vt:lpstr>Times New Roman</vt:lpstr>
      <vt:lpstr>Wingdings</vt:lpstr>
      <vt:lpstr>Wingdings 2</vt:lpstr>
      <vt:lpstr>1_Default Theme</vt:lpstr>
      <vt:lpstr>ASIA.-LA VUELTA AL MUNDO EN 885 JARDINES PAKISTAN E IRAN  Bagh-e-Bahu.-Bagh e Babur.-Bagh e Jinnah.-Hazuri-Bagh </vt:lpstr>
      <vt:lpstr>Bagh-e-Bahu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Bagh e Babur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Bagh e Jinnah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Hazuri-Bagh-Lahore.-Pakistan.-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Shazdeh Garden.-Iran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Rambagh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JARDINES.-PAKISTAN</dc:title>
  <dc:creator>Josep</dc:creator>
  <cp:lastModifiedBy>Usuario</cp:lastModifiedBy>
  <cp:revision>14</cp:revision>
  <dcterms:created xsi:type="dcterms:W3CDTF">2013-11-15T07:27:52Z</dcterms:created>
  <dcterms:modified xsi:type="dcterms:W3CDTF">2018-03-02T09:03:50Z</dcterms:modified>
</cp:coreProperties>
</file>